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569" r:id="rId3"/>
    <p:sldId id="545" r:id="rId4"/>
    <p:sldId id="262" r:id="rId5"/>
    <p:sldId id="263" r:id="rId6"/>
    <p:sldId id="570" r:id="rId7"/>
    <p:sldId id="571" r:id="rId8"/>
    <p:sldId id="520" r:id="rId9"/>
    <p:sldId id="521" r:id="rId10"/>
    <p:sldId id="572" r:id="rId11"/>
    <p:sldId id="550" r:id="rId12"/>
    <p:sldId id="523" r:id="rId13"/>
    <p:sldId id="573" r:id="rId14"/>
    <p:sldId id="574" r:id="rId15"/>
    <p:sldId id="575" r:id="rId16"/>
    <p:sldId id="552" r:id="rId17"/>
    <p:sldId id="551" r:id="rId18"/>
    <p:sldId id="264" r:id="rId19"/>
    <p:sldId id="555" r:id="rId20"/>
    <p:sldId id="267" r:id="rId21"/>
    <p:sldId id="268" r:id="rId22"/>
    <p:sldId id="608" r:id="rId23"/>
    <p:sldId id="609" r:id="rId24"/>
    <p:sldId id="610" r:id="rId25"/>
    <p:sldId id="611" r:id="rId26"/>
    <p:sldId id="612" r:id="rId27"/>
    <p:sldId id="613" r:id="rId28"/>
    <p:sldId id="61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4" r:id="rId38"/>
    <p:sldId id="287" r:id="rId39"/>
    <p:sldId id="478" r:id="rId40"/>
    <p:sldId id="615" r:id="rId41"/>
    <p:sldId id="616" r:id="rId42"/>
    <p:sldId id="617" r:id="rId43"/>
    <p:sldId id="618" r:id="rId44"/>
    <p:sldId id="468" r:id="rId45"/>
    <p:sldId id="479" r:id="rId46"/>
    <p:sldId id="480" r:id="rId47"/>
    <p:sldId id="469" r:id="rId48"/>
    <p:sldId id="470" r:id="rId49"/>
    <p:sldId id="640" r:id="rId50"/>
    <p:sldId id="637" r:id="rId51"/>
    <p:sldId id="638" r:id="rId52"/>
    <p:sldId id="639" r:id="rId53"/>
    <p:sldId id="472" r:id="rId54"/>
    <p:sldId id="482" r:id="rId55"/>
    <p:sldId id="483" r:id="rId56"/>
    <p:sldId id="475" r:id="rId57"/>
    <p:sldId id="476" r:id="rId58"/>
    <p:sldId id="622" r:id="rId59"/>
    <p:sldId id="623" r:id="rId60"/>
    <p:sldId id="305" r:id="rId61"/>
    <p:sldId id="299" r:id="rId62"/>
    <p:sldId id="300" r:id="rId63"/>
    <p:sldId id="301" r:id="rId64"/>
    <p:sldId id="302" r:id="rId65"/>
    <p:sldId id="303" r:id="rId66"/>
    <p:sldId id="304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607" r:id="rId84"/>
    <p:sldId id="325" r:id="rId85"/>
    <p:sldId id="327" r:id="rId86"/>
    <p:sldId id="328" r:id="rId87"/>
    <p:sldId id="329" r:id="rId88"/>
    <p:sldId id="331" r:id="rId89"/>
    <p:sldId id="630" r:id="rId90"/>
    <p:sldId id="631" r:id="rId91"/>
    <p:sldId id="632" r:id="rId92"/>
    <p:sldId id="633" r:id="rId93"/>
    <p:sldId id="634" r:id="rId94"/>
    <p:sldId id="63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76"/>
    </p:cViewPr>
  </p:sorterViewPr>
  <p:notesViewPr>
    <p:cSldViewPr snapToGrid="0">
      <p:cViewPr varScale="1">
        <p:scale>
          <a:sx n="62" d="100"/>
          <a:sy n="62" d="100"/>
        </p:scale>
        <p:origin x="31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wmf"/><Relationship Id="rId2" Type="http://schemas.openxmlformats.org/officeDocument/2006/relationships/image" Target="../media/image611.wmf"/><Relationship Id="rId1" Type="http://schemas.openxmlformats.org/officeDocument/2006/relationships/image" Target="../media/image61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C139664-35DC-1C11-C71A-6367F8424E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7BE7B62-17AA-9584-9D5F-DA86C4CA0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DE486-8D4E-4678-B34F-A73A7A3F1AA5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6391372-BDA7-7605-94FB-D4BD1E983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3CE8EB-6852-9BAE-557D-FD232429CF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4FF12-B944-4E2E-ACA1-3FB4C3668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350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07850-72F4-4E33-895D-6E82BDB742D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6D3B2-DC1A-4DC5-BA88-136D08376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706438"/>
            <a:ext cx="6169025" cy="3470275"/>
          </a:xfrm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61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4C6AAC6F-33D2-4136-9758-BD1C1D933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D306CA-1E4F-43F1-9090-34882EF73239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1616898" name="Rectangle 2">
            <a:extLst>
              <a:ext uri="{FF2B5EF4-FFF2-40B4-BE49-F238E27FC236}">
                <a16:creationId xmlns:a16="http://schemas.microsoft.com/office/drawing/2014/main" xmlns="" id="{675181C9-2C15-47E7-84AA-E8EB3FD57F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6899" name="Rectangle 3">
            <a:extLst>
              <a:ext uri="{FF2B5EF4-FFF2-40B4-BE49-F238E27FC236}">
                <a16:creationId xmlns:a16="http://schemas.microsoft.com/office/drawing/2014/main" xmlns="" id="{93E30362-A335-4438-9B4C-AB637061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320367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645ACD5-40B4-45DF-90FA-DC750C590CB7}" type="slidenum">
              <a:rPr lang="en-US" altLang="en-US" sz="1300"/>
              <a:pPr eaLnBrk="1" hangingPunct="1">
                <a:spcBef>
                  <a:spcPct val="0"/>
                </a:spcBef>
              </a:pPr>
              <a:t>60</a:t>
            </a:fld>
            <a:endParaRPr lang="en-US" altLang="en-US" sz="13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01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09B86B-D485-443C-BFFE-1FF4858B73A7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154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1627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770D2-B856-4A32-B7ED-DF5D9632A24D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154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7862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2CEC9A-4E11-4C95-82C4-BEED3D1225DB}" type="slidenum">
              <a:rPr lang="zh-CN" altLang="en-US"/>
              <a:pPr/>
              <a:t>63</a:t>
            </a:fld>
            <a:endParaRPr lang="en-US" altLang="zh-CN"/>
          </a:p>
        </p:txBody>
      </p:sp>
      <p:sp>
        <p:nvSpPr>
          <p:cNvPr id="158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18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5B2E0-5EB8-4795-AB42-051DDF75521C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158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5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F0DEDB-D658-4B57-A41F-FDAB32565D5D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158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8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33B5E-0DF6-45F8-BEAB-2E7655673DBD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158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16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6BB9B6-9FE8-4986-B134-68A2D1B91566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55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4790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0662E-C9E4-4BE9-B51B-8660D5316C6A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379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51A797C-D63C-45A3-8EDB-323D80FDD5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A7571C-CB6B-4D05-9298-76F99B241D3E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1600514" name="Rectangle 2">
            <a:extLst>
              <a:ext uri="{FF2B5EF4-FFF2-40B4-BE49-F238E27FC236}">
                <a16:creationId xmlns:a16="http://schemas.microsoft.com/office/drawing/2014/main" xmlns="" id="{885B8104-A442-4207-8A60-FAC6B9872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0515" name="Rectangle 3">
            <a:extLst>
              <a:ext uri="{FF2B5EF4-FFF2-40B4-BE49-F238E27FC236}">
                <a16:creationId xmlns:a16="http://schemas.microsoft.com/office/drawing/2014/main" xmlns="" id="{1DFBB3A0-5028-4034-9B3F-9EC5D7627B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516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B9C727-AE1F-4FBD-A210-9F3DD94F2CCC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155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5698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42FD5E-C6CC-47CE-8EEA-6FB22D50711E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156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371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E19BBC-A15A-4C5D-BA0A-7DC0F818CF2A}" type="slidenum">
              <a:rPr lang="en-US" altLang="en-US" sz="1300"/>
              <a:pPr eaLnBrk="1" hangingPunct="1">
                <a:spcBef>
                  <a:spcPct val="0"/>
                </a:spcBef>
              </a:pPr>
              <a:t>71</a:t>
            </a:fld>
            <a:endParaRPr lang="en-US" altLang="en-US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540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591C20-D2D2-4ED6-BD00-1B2E5E84A85B}" type="slidenum">
              <a:rPr lang="en-US" altLang="en-US" sz="1300"/>
              <a:pPr eaLnBrk="1" hangingPunct="1">
                <a:spcBef>
                  <a:spcPct val="0"/>
                </a:spcBef>
              </a:pPr>
              <a:t>75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913366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118AE5-A966-471E-9EF1-DCFAB3E135F6}" type="slidenum">
              <a:rPr lang="en-US" altLang="en-US" sz="1300"/>
              <a:pPr eaLnBrk="1" hangingPunct="1">
                <a:spcBef>
                  <a:spcPct val="0"/>
                </a:spcBef>
              </a:pPr>
              <a:t>81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850040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118AE5-A966-471E-9EF1-DCFAB3E135F6}" type="slidenum">
              <a:rPr lang="en-US" altLang="en-US" sz="1300"/>
              <a:pPr eaLnBrk="1" hangingPunct="1">
                <a:spcBef>
                  <a:spcPct val="0"/>
                </a:spcBef>
              </a:pPr>
              <a:t>82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192180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8BDC-C03E-4142-A42E-D88C388FFCEF}" type="slidenum">
              <a:rPr lang="zh-CN" altLang="en-US"/>
              <a:pPr/>
              <a:t>84</a:t>
            </a:fld>
            <a:endParaRPr lang="en-US" altLang="zh-CN"/>
          </a:p>
        </p:txBody>
      </p:sp>
      <p:sp>
        <p:nvSpPr>
          <p:cNvPr id="162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49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82E93-7C85-4300-9582-D0BDAADACB4A}" type="slidenum">
              <a:rPr lang="zh-CN" altLang="en-US"/>
              <a:pPr/>
              <a:t>85</a:t>
            </a:fld>
            <a:endParaRPr lang="en-US" altLang="zh-CN"/>
          </a:p>
        </p:txBody>
      </p:sp>
      <p:sp>
        <p:nvSpPr>
          <p:cNvPr id="159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3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97C7AB-D857-42D2-B6F8-73F55305006E}" type="slidenum">
              <a:rPr lang="zh-CN" altLang="en-US"/>
              <a:pPr/>
              <a:t>86</a:t>
            </a:fld>
            <a:endParaRPr lang="en-US" altLang="zh-CN"/>
          </a:p>
        </p:txBody>
      </p:sp>
      <p:sp>
        <p:nvSpPr>
          <p:cNvPr id="160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135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53DF08-8C6E-4E1C-9F3D-ECAA0BE9B468}" type="slidenum">
              <a:rPr lang="zh-CN" altLang="en-US"/>
              <a:pPr/>
              <a:t>87</a:t>
            </a:fld>
            <a:endParaRPr lang="en-US" altLang="zh-CN"/>
          </a:p>
        </p:txBody>
      </p:sp>
      <p:sp>
        <p:nvSpPr>
          <p:cNvPr id="159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03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51A797C-D63C-45A3-8EDB-323D80FDD5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A7571C-CB6B-4D05-9298-76F99B241D3E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1600514" name="Rectangle 2">
            <a:extLst>
              <a:ext uri="{FF2B5EF4-FFF2-40B4-BE49-F238E27FC236}">
                <a16:creationId xmlns:a16="http://schemas.microsoft.com/office/drawing/2014/main" xmlns="" id="{885B8104-A442-4207-8A60-FAC6B9872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0515" name="Rectangle 3">
            <a:extLst>
              <a:ext uri="{FF2B5EF4-FFF2-40B4-BE49-F238E27FC236}">
                <a16:creationId xmlns:a16="http://schemas.microsoft.com/office/drawing/2014/main" xmlns="" id="{1DFBB3A0-5028-4034-9B3F-9EC5D7627B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090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086FC-17F3-4515-B0CA-8B8C7B4A87D1}" type="slidenum">
              <a:rPr lang="zh-CN" altLang="en-US"/>
              <a:pPr/>
              <a:t>88</a:t>
            </a:fld>
            <a:endParaRPr lang="en-US" altLang="zh-CN"/>
          </a:p>
        </p:txBody>
      </p:sp>
      <p:sp>
        <p:nvSpPr>
          <p:cNvPr id="160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705350"/>
            <a:ext cx="546735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5222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A3EF9721-5A55-4576-8F21-AE4687A1B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7D7D9F-1CCB-444D-8FB0-31A6CFEDF57D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1602562" name="Rectangle 2">
            <a:extLst>
              <a:ext uri="{FF2B5EF4-FFF2-40B4-BE49-F238E27FC236}">
                <a16:creationId xmlns:a16="http://schemas.microsoft.com/office/drawing/2014/main" xmlns="" id="{F1381BCC-EB00-4318-A160-D34EEA79DF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2563" name="Rectangle 3">
            <a:extLst>
              <a:ext uri="{FF2B5EF4-FFF2-40B4-BE49-F238E27FC236}">
                <a16:creationId xmlns:a16="http://schemas.microsoft.com/office/drawing/2014/main" xmlns="" id="{93E1F97C-84D2-40FC-826E-924BD3D47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61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082A5E1-140D-4B17-9DB1-802FA8A81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BF343C-6598-4A46-93EF-013BA5FFECE4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1604610" name="Rectangle 2">
            <a:extLst>
              <a:ext uri="{FF2B5EF4-FFF2-40B4-BE49-F238E27FC236}">
                <a16:creationId xmlns:a16="http://schemas.microsoft.com/office/drawing/2014/main" xmlns="" id="{E84A5750-F4D9-4CBF-9556-BC06909F32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4611" name="Rectangle 3">
            <a:extLst>
              <a:ext uri="{FF2B5EF4-FFF2-40B4-BE49-F238E27FC236}">
                <a16:creationId xmlns:a16="http://schemas.microsoft.com/office/drawing/2014/main" xmlns="" id="{B86D98A8-BD3D-4919-904F-3FA211DBD4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73FCDC3-E488-430A-B911-604376376B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9DCF1-5FA5-45DC-9F59-B5E3B5CAC436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1608706" name="Rectangle 2">
            <a:extLst>
              <a:ext uri="{FF2B5EF4-FFF2-40B4-BE49-F238E27FC236}">
                <a16:creationId xmlns:a16="http://schemas.microsoft.com/office/drawing/2014/main" xmlns="" id="{EEF4661F-43FB-4159-A329-22559F980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8707" name="Rectangle 3">
            <a:extLst>
              <a:ext uri="{FF2B5EF4-FFF2-40B4-BE49-F238E27FC236}">
                <a16:creationId xmlns:a16="http://schemas.microsoft.com/office/drawing/2014/main" xmlns="" id="{F0D9982F-C7EE-4EF5-8CD7-3F6561217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85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73FCDC3-E488-430A-B911-604376376B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9DCF1-5FA5-45DC-9F59-B5E3B5CAC436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1608706" name="Rectangle 2">
            <a:extLst>
              <a:ext uri="{FF2B5EF4-FFF2-40B4-BE49-F238E27FC236}">
                <a16:creationId xmlns:a16="http://schemas.microsoft.com/office/drawing/2014/main" xmlns="" id="{EEF4661F-43FB-4159-A329-22559F980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8707" name="Rectangle 3">
            <a:extLst>
              <a:ext uri="{FF2B5EF4-FFF2-40B4-BE49-F238E27FC236}">
                <a16:creationId xmlns:a16="http://schemas.microsoft.com/office/drawing/2014/main" xmlns="" id="{F0D9982F-C7EE-4EF5-8CD7-3F6561217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513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73FCDC3-E488-430A-B911-604376376B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9DCF1-5FA5-45DC-9F59-B5E3B5CAC436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1608706" name="Rectangle 2">
            <a:extLst>
              <a:ext uri="{FF2B5EF4-FFF2-40B4-BE49-F238E27FC236}">
                <a16:creationId xmlns:a16="http://schemas.microsoft.com/office/drawing/2014/main" xmlns="" id="{EEF4661F-43FB-4159-A329-22559F980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8707" name="Rectangle 3">
            <a:extLst>
              <a:ext uri="{FF2B5EF4-FFF2-40B4-BE49-F238E27FC236}">
                <a16:creationId xmlns:a16="http://schemas.microsoft.com/office/drawing/2014/main" xmlns="" id="{F0D9982F-C7EE-4EF5-8CD7-3F6561217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21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6C2F0A8F-FD49-4385-AF3F-E487E2FF50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F964E-F895-4527-BF2E-9809B9E34AB3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1614850" name="Rectangle 2">
            <a:extLst>
              <a:ext uri="{FF2B5EF4-FFF2-40B4-BE49-F238E27FC236}">
                <a16:creationId xmlns:a16="http://schemas.microsoft.com/office/drawing/2014/main" xmlns="" id="{8E642426-16AC-42FE-BB47-A5BC92C725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4851" name="Rectangle 3">
            <a:extLst>
              <a:ext uri="{FF2B5EF4-FFF2-40B4-BE49-F238E27FC236}">
                <a16:creationId xmlns:a16="http://schemas.microsoft.com/office/drawing/2014/main" xmlns="" id="{42D87FB1-905D-44BA-90E0-94D22FAF65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33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C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D298-E6FD-4211-9404-BC88F1957796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1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CB9F-E3A5-4037-9910-003F3F4A2CF6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4D58-BCDC-448D-B6AE-A1EE9A5DAC50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5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484" y="1143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484" y="3810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061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b="1">
                <a:solidFill>
                  <a:srgbClr val="FF0000"/>
                </a:solidFill>
              </a:defRPr>
            </a:lvl2pPr>
            <a:lvl3pPr>
              <a:defRPr b="1">
                <a:solidFill>
                  <a:srgbClr val="00B05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07150"/>
            <a:ext cx="2743200" cy="365125"/>
          </a:xfrm>
        </p:spPr>
        <p:txBody>
          <a:bodyPr/>
          <a:lstStyle/>
          <a:p>
            <a:fld id="{D435D7CC-849A-4FEE-AD34-D12F3357B2C7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07150"/>
            <a:ext cx="4114800" cy="365125"/>
          </a:xfrm>
        </p:spPr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200" y="1081087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61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0B9E-C13A-41C5-B13C-3ABF4EAF6F53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C019-E55E-4485-84B1-512E0AB5BED0}" type="datetime1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31653DE-74EF-71FC-F94E-22B43704A201}"/>
              </a:ext>
            </a:extLst>
          </p:cNvPr>
          <p:cNvCxnSpPr/>
          <p:nvPr userDrawn="1"/>
        </p:nvCxnSpPr>
        <p:spPr>
          <a:xfrm flipV="1">
            <a:off x="838200" y="1698755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43BF548-D5CC-D038-480A-BF111B696D37}"/>
              </a:ext>
            </a:extLst>
          </p:cNvPr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63C88-222B-4BBA-878B-0CCBA8C147C1}" type="datetime1">
              <a:rPr lang="en-US" smtClean="0"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26DB69B-FDE3-E07E-A6D6-B6265C6B9710}"/>
              </a:ext>
            </a:extLst>
          </p:cNvPr>
          <p:cNvCxnSpPr/>
          <p:nvPr userDrawn="1"/>
        </p:nvCxnSpPr>
        <p:spPr>
          <a:xfrm flipV="1">
            <a:off x="838200" y="1708085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0F68823-CCB8-394B-87BD-688BD6B44333}"/>
              </a:ext>
            </a:extLst>
          </p:cNvPr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85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B48C-398E-4703-8D18-68B484CD2C6C}" type="datetime1">
              <a:rPr lang="en-US" smtClean="0"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DCF5000-6FBB-9318-6D3D-79B3F2665942}"/>
              </a:ext>
            </a:extLst>
          </p:cNvPr>
          <p:cNvCxnSpPr/>
          <p:nvPr userDrawn="1"/>
        </p:nvCxnSpPr>
        <p:spPr>
          <a:xfrm flipV="1">
            <a:off x="838200" y="1680092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594AE72-8A65-89A4-B756-D497BB90175D}"/>
              </a:ext>
            </a:extLst>
          </p:cNvPr>
          <p:cNvCxnSpPr/>
          <p:nvPr userDrawn="1"/>
        </p:nvCxnSpPr>
        <p:spPr>
          <a:xfrm flipV="1">
            <a:off x="838200" y="6356350"/>
            <a:ext cx="1051560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5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72096-24C2-433D-B1A4-D93E7D2A4BF6}" type="datetime1">
              <a:rPr lang="en-US" smtClean="0"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CF9E-415D-4605-A411-65D7FB46F055}" type="datetime1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6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058D-3FF4-41C1-954E-FF3F77DD04D1}" type="datetime1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Clustering Techniques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0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209E-0422-48E1-8870-496CA9085273}" type="datetime1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Clustering Techniques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0C488-C8CC-47D5-8871-7D5F905A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8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4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63" Type="http://schemas.openxmlformats.org/officeDocument/2006/relationships/image" Target="../media/image88.png"/><Relationship Id="rId68" Type="http://schemas.openxmlformats.org/officeDocument/2006/relationships/image" Target="../media/image93.png"/><Relationship Id="rId76" Type="http://schemas.openxmlformats.org/officeDocument/2006/relationships/image" Target="../media/image101.png"/><Relationship Id="rId84" Type="http://schemas.openxmlformats.org/officeDocument/2006/relationships/image" Target="../media/image109.png"/><Relationship Id="rId89" Type="http://schemas.openxmlformats.org/officeDocument/2006/relationships/image" Target="../media/image114.png"/><Relationship Id="rId7" Type="http://schemas.openxmlformats.org/officeDocument/2006/relationships/image" Target="../media/image32.png"/><Relationship Id="rId71" Type="http://schemas.openxmlformats.org/officeDocument/2006/relationships/image" Target="../media/image96.png"/><Relationship Id="rId92" Type="http://schemas.openxmlformats.org/officeDocument/2006/relationships/image" Target="../media/image117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9" Type="http://schemas.openxmlformats.org/officeDocument/2006/relationships/image" Target="../media/image54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image" Target="../media/image83.png"/><Relationship Id="rId66" Type="http://schemas.openxmlformats.org/officeDocument/2006/relationships/image" Target="../media/image91.png"/><Relationship Id="rId74" Type="http://schemas.openxmlformats.org/officeDocument/2006/relationships/image" Target="../media/image99.png"/><Relationship Id="rId79" Type="http://schemas.openxmlformats.org/officeDocument/2006/relationships/image" Target="../media/image104.png"/><Relationship Id="rId87" Type="http://schemas.openxmlformats.org/officeDocument/2006/relationships/image" Target="../media/image112.png"/><Relationship Id="rId5" Type="http://schemas.openxmlformats.org/officeDocument/2006/relationships/image" Target="../media/image30.png"/><Relationship Id="rId61" Type="http://schemas.openxmlformats.org/officeDocument/2006/relationships/image" Target="../media/image86.png"/><Relationship Id="rId82" Type="http://schemas.openxmlformats.org/officeDocument/2006/relationships/image" Target="../media/image107.png"/><Relationship Id="rId90" Type="http://schemas.openxmlformats.org/officeDocument/2006/relationships/image" Target="../media/image115.png"/><Relationship Id="rId95" Type="http://schemas.openxmlformats.org/officeDocument/2006/relationships/image" Target="../media/image120.png"/><Relationship Id="rId19" Type="http://schemas.openxmlformats.org/officeDocument/2006/relationships/image" Target="../media/image4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64" Type="http://schemas.openxmlformats.org/officeDocument/2006/relationships/image" Target="../media/image89.png"/><Relationship Id="rId69" Type="http://schemas.openxmlformats.org/officeDocument/2006/relationships/image" Target="../media/image94.png"/><Relationship Id="rId77" Type="http://schemas.openxmlformats.org/officeDocument/2006/relationships/image" Target="../media/image102.png"/><Relationship Id="rId8" Type="http://schemas.openxmlformats.org/officeDocument/2006/relationships/image" Target="../media/image33.png"/><Relationship Id="rId51" Type="http://schemas.openxmlformats.org/officeDocument/2006/relationships/image" Target="../media/image76.png"/><Relationship Id="rId72" Type="http://schemas.openxmlformats.org/officeDocument/2006/relationships/image" Target="../media/image97.png"/><Relationship Id="rId80" Type="http://schemas.openxmlformats.org/officeDocument/2006/relationships/image" Target="../media/image105.png"/><Relationship Id="rId85" Type="http://schemas.openxmlformats.org/officeDocument/2006/relationships/image" Target="../media/image110.png"/><Relationship Id="rId93" Type="http://schemas.openxmlformats.org/officeDocument/2006/relationships/image" Target="../media/image118.png"/><Relationship Id="rId3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84.png"/><Relationship Id="rId67" Type="http://schemas.openxmlformats.org/officeDocument/2006/relationships/image" Target="../media/image92.png"/><Relationship Id="rId20" Type="http://schemas.openxmlformats.org/officeDocument/2006/relationships/image" Target="../media/image45.png"/><Relationship Id="rId41" Type="http://schemas.openxmlformats.org/officeDocument/2006/relationships/image" Target="../media/image66.png"/><Relationship Id="rId54" Type="http://schemas.openxmlformats.org/officeDocument/2006/relationships/image" Target="../media/image79.png"/><Relationship Id="rId62" Type="http://schemas.openxmlformats.org/officeDocument/2006/relationships/image" Target="../media/image87.png"/><Relationship Id="rId70" Type="http://schemas.openxmlformats.org/officeDocument/2006/relationships/image" Target="../media/image95.png"/><Relationship Id="rId75" Type="http://schemas.openxmlformats.org/officeDocument/2006/relationships/image" Target="../media/image100.png"/><Relationship Id="rId83" Type="http://schemas.openxmlformats.org/officeDocument/2006/relationships/image" Target="../media/image108.png"/><Relationship Id="rId88" Type="http://schemas.openxmlformats.org/officeDocument/2006/relationships/image" Target="../media/image113.png"/><Relationship Id="rId91" Type="http://schemas.openxmlformats.org/officeDocument/2006/relationships/image" Target="../media/image116.png"/><Relationship Id="rId96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png"/><Relationship Id="rId57" Type="http://schemas.openxmlformats.org/officeDocument/2006/relationships/image" Target="../media/image82.png"/><Relationship Id="rId10" Type="http://schemas.openxmlformats.org/officeDocument/2006/relationships/image" Target="../media/image35.pn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85.png"/><Relationship Id="rId65" Type="http://schemas.openxmlformats.org/officeDocument/2006/relationships/image" Target="../media/image90.png"/><Relationship Id="rId73" Type="http://schemas.openxmlformats.org/officeDocument/2006/relationships/image" Target="../media/image98.png"/><Relationship Id="rId78" Type="http://schemas.openxmlformats.org/officeDocument/2006/relationships/image" Target="../media/image103.png"/><Relationship Id="rId81" Type="http://schemas.openxmlformats.org/officeDocument/2006/relationships/image" Target="../media/image106.png"/><Relationship Id="rId86" Type="http://schemas.openxmlformats.org/officeDocument/2006/relationships/image" Target="../media/image111.png"/><Relationship Id="rId94" Type="http://schemas.openxmlformats.org/officeDocument/2006/relationships/image" Target="../media/image119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6.png"/><Relationship Id="rId117" Type="http://schemas.openxmlformats.org/officeDocument/2006/relationships/image" Target="../media/image238.png"/><Relationship Id="rId21" Type="http://schemas.openxmlformats.org/officeDocument/2006/relationships/image" Target="../media/image141.png"/><Relationship Id="rId42" Type="http://schemas.openxmlformats.org/officeDocument/2006/relationships/image" Target="../media/image162.png"/><Relationship Id="rId47" Type="http://schemas.openxmlformats.org/officeDocument/2006/relationships/image" Target="../media/image167.png"/><Relationship Id="rId63" Type="http://schemas.openxmlformats.org/officeDocument/2006/relationships/image" Target="../media/image183.png"/><Relationship Id="rId68" Type="http://schemas.openxmlformats.org/officeDocument/2006/relationships/image" Target="../media/image188.png"/><Relationship Id="rId84" Type="http://schemas.openxmlformats.org/officeDocument/2006/relationships/image" Target="../media/image204.png"/><Relationship Id="rId89" Type="http://schemas.openxmlformats.org/officeDocument/2006/relationships/image" Target="../media/image209.png"/><Relationship Id="rId112" Type="http://schemas.openxmlformats.org/officeDocument/2006/relationships/image" Target="../media/image233.png"/><Relationship Id="rId133" Type="http://schemas.openxmlformats.org/officeDocument/2006/relationships/image" Target="../media/image254.png"/><Relationship Id="rId16" Type="http://schemas.openxmlformats.org/officeDocument/2006/relationships/image" Target="../media/image136.png"/><Relationship Id="rId107" Type="http://schemas.openxmlformats.org/officeDocument/2006/relationships/image" Target="../media/image228.png"/><Relationship Id="rId11" Type="http://schemas.openxmlformats.org/officeDocument/2006/relationships/image" Target="../media/image131.png"/><Relationship Id="rId32" Type="http://schemas.openxmlformats.org/officeDocument/2006/relationships/image" Target="../media/image152.png"/><Relationship Id="rId37" Type="http://schemas.openxmlformats.org/officeDocument/2006/relationships/image" Target="../media/image157.png"/><Relationship Id="rId53" Type="http://schemas.openxmlformats.org/officeDocument/2006/relationships/image" Target="../media/image173.png"/><Relationship Id="rId58" Type="http://schemas.openxmlformats.org/officeDocument/2006/relationships/image" Target="../media/image178.png"/><Relationship Id="rId74" Type="http://schemas.openxmlformats.org/officeDocument/2006/relationships/image" Target="../media/image194.png"/><Relationship Id="rId79" Type="http://schemas.openxmlformats.org/officeDocument/2006/relationships/image" Target="../media/image199.png"/><Relationship Id="rId102" Type="http://schemas.openxmlformats.org/officeDocument/2006/relationships/image" Target="../media/image223.png"/><Relationship Id="rId123" Type="http://schemas.openxmlformats.org/officeDocument/2006/relationships/image" Target="../media/image244.png"/><Relationship Id="rId128" Type="http://schemas.openxmlformats.org/officeDocument/2006/relationships/image" Target="../media/image249.png"/><Relationship Id="rId5" Type="http://schemas.openxmlformats.org/officeDocument/2006/relationships/image" Target="../media/image125.png"/><Relationship Id="rId90" Type="http://schemas.openxmlformats.org/officeDocument/2006/relationships/image" Target="../media/image211.png"/><Relationship Id="rId95" Type="http://schemas.openxmlformats.org/officeDocument/2006/relationships/image" Target="../media/image216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Relationship Id="rId30" Type="http://schemas.openxmlformats.org/officeDocument/2006/relationships/image" Target="../media/image150.png"/><Relationship Id="rId35" Type="http://schemas.openxmlformats.org/officeDocument/2006/relationships/image" Target="../media/image155.png"/><Relationship Id="rId43" Type="http://schemas.openxmlformats.org/officeDocument/2006/relationships/image" Target="../media/image163.png"/><Relationship Id="rId48" Type="http://schemas.openxmlformats.org/officeDocument/2006/relationships/image" Target="../media/image168.png"/><Relationship Id="rId56" Type="http://schemas.openxmlformats.org/officeDocument/2006/relationships/image" Target="../media/image176.png"/><Relationship Id="rId64" Type="http://schemas.openxmlformats.org/officeDocument/2006/relationships/image" Target="../media/image184.png"/><Relationship Id="rId69" Type="http://schemas.openxmlformats.org/officeDocument/2006/relationships/image" Target="../media/image189.png"/><Relationship Id="rId77" Type="http://schemas.openxmlformats.org/officeDocument/2006/relationships/image" Target="../media/image197.png"/><Relationship Id="rId100" Type="http://schemas.openxmlformats.org/officeDocument/2006/relationships/image" Target="../media/image221.png"/><Relationship Id="rId105" Type="http://schemas.openxmlformats.org/officeDocument/2006/relationships/image" Target="../media/image226.png"/><Relationship Id="rId113" Type="http://schemas.openxmlformats.org/officeDocument/2006/relationships/image" Target="../media/image234.png"/><Relationship Id="rId118" Type="http://schemas.openxmlformats.org/officeDocument/2006/relationships/image" Target="../media/image239.png"/><Relationship Id="rId126" Type="http://schemas.openxmlformats.org/officeDocument/2006/relationships/image" Target="../media/image247.png"/><Relationship Id="rId134" Type="http://schemas.openxmlformats.org/officeDocument/2006/relationships/image" Target="../media/image255.png"/><Relationship Id="rId8" Type="http://schemas.openxmlformats.org/officeDocument/2006/relationships/image" Target="../media/image128.png"/><Relationship Id="rId51" Type="http://schemas.openxmlformats.org/officeDocument/2006/relationships/image" Target="../media/image171.png"/><Relationship Id="rId72" Type="http://schemas.openxmlformats.org/officeDocument/2006/relationships/image" Target="../media/image192.png"/><Relationship Id="rId80" Type="http://schemas.openxmlformats.org/officeDocument/2006/relationships/image" Target="../media/image200.png"/><Relationship Id="rId85" Type="http://schemas.openxmlformats.org/officeDocument/2006/relationships/image" Target="../media/image205.png"/><Relationship Id="rId93" Type="http://schemas.openxmlformats.org/officeDocument/2006/relationships/image" Target="../media/image214.png"/><Relationship Id="rId98" Type="http://schemas.openxmlformats.org/officeDocument/2006/relationships/image" Target="../media/image219.png"/><Relationship Id="rId121" Type="http://schemas.openxmlformats.org/officeDocument/2006/relationships/image" Target="../media/image242.png"/><Relationship Id="rId3" Type="http://schemas.openxmlformats.org/officeDocument/2006/relationships/image" Target="../media/image123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33" Type="http://schemas.openxmlformats.org/officeDocument/2006/relationships/image" Target="../media/image153.png"/><Relationship Id="rId38" Type="http://schemas.openxmlformats.org/officeDocument/2006/relationships/image" Target="../media/image158.png"/><Relationship Id="rId46" Type="http://schemas.openxmlformats.org/officeDocument/2006/relationships/image" Target="../media/image166.png"/><Relationship Id="rId59" Type="http://schemas.openxmlformats.org/officeDocument/2006/relationships/image" Target="../media/image179.png"/><Relationship Id="rId67" Type="http://schemas.openxmlformats.org/officeDocument/2006/relationships/image" Target="../media/image187.png"/><Relationship Id="rId103" Type="http://schemas.openxmlformats.org/officeDocument/2006/relationships/image" Target="../media/image224.png"/><Relationship Id="rId108" Type="http://schemas.openxmlformats.org/officeDocument/2006/relationships/image" Target="../media/image229.png"/><Relationship Id="rId116" Type="http://schemas.openxmlformats.org/officeDocument/2006/relationships/image" Target="../media/image237.png"/><Relationship Id="rId124" Type="http://schemas.openxmlformats.org/officeDocument/2006/relationships/image" Target="../media/image245.png"/><Relationship Id="rId129" Type="http://schemas.openxmlformats.org/officeDocument/2006/relationships/image" Target="../media/image250.png"/><Relationship Id="rId20" Type="http://schemas.openxmlformats.org/officeDocument/2006/relationships/image" Target="../media/image140.png"/><Relationship Id="rId41" Type="http://schemas.openxmlformats.org/officeDocument/2006/relationships/image" Target="../media/image161.png"/><Relationship Id="rId54" Type="http://schemas.openxmlformats.org/officeDocument/2006/relationships/image" Target="../media/image174.png"/><Relationship Id="rId62" Type="http://schemas.openxmlformats.org/officeDocument/2006/relationships/image" Target="../media/image182.png"/><Relationship Id="rId70" Type="http://schemas.openxmlformats.org/officeDocument/2006/relationships/image" Target="../media/image190.png"/><Relationship Id="rId75" Type="http://schemas.openxmlformats.org/officeDocument/2006/relationships/image" Target="../media/image195.png"/><Relationship Id="rId83" Type="http://schemas.openxmlformats.org/officeDocument/2006/relationships/image" Target="../media/image203.png"/><Relationship Id="rId88" Type="http://schemas.openxmlformats.org/officeDocument/2006/relationships/image" Target="../media/image208.png"/><Relationship Id="rId91" Type="http://schemas.openxmlformats.org/officeDocument/2006/relationships/image" Target="../media/image212.png"/><Relationship Id="rId96" Type="http://schemas.openxmlformats.org/officeDocument/2006/relationships/image" Target="../media/image217.png"/><Relationship Id="rId111" Type="http://schemas.openxmlformats.org/officeDocument/2006/relationships/image" Target="../media/image232.png"/><Relationship Id="rId13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36" Type="http://schemas.openxmlformats.org/officeDocument/2006/relationships/image" Target="../media/image156.png"/><Relationship Id="rId49" Type="http://schemas.openxmlformats.org/officeDocument/2006/relationships/image" Target="../media/image169.png"/><Relationship Id="rId57" Type="http://schemas.openxmlformats.org/officeDocument/2006/relationships/image" Target="../media/image177.png"/><Relationship Id="rId106" Type="http://schemas.openxmlformats.org/officeDocument/2006/relationships/image" Target="../media/image227.png"/><Relationship Id="rId114" Type="http://schemas.openxmlformats.org/officeDocument/2006/relationships/image" Target="../media/image235.png"/><Relationship Id="rId119" Type="http://schemas.openxmlformats.org/officeDocument/2006/relationships/image" Target="../media/image240.png"/><Relationship Id="rId127" Type="http://schemas.openxmlformats.org/officeDocument/2006/relationships/image" Target="../media/image248.png"/><Relationship Id="rId10" Type="http://schemas.openxmlformats.org/officeDocument/2006/relationships/image" Target="../media/image130.png"/><Relationship Id="rId31" Type="http://schemas.openxmlformats.org/officeDocument/2006/relationships/image" Target="../media/image151.png"/><Relationship Id="rId44" Type="http://schemas.openxmlformats.org/officeDocument/2006/relationships/image" Target="../media/image164.png"/><Relationship Id="rId52" Type="http://schemas.openxmlformats.org/officeDocument/2006/relationships/image" Target="../media/image172.png"/><Relationship Id="rId60" Type="http://schemas.openxmlformats.org/officeDocument/2006/relationships/image" Target="../media/image180.png"/><Relationship Id="rId65" Type="http://schemas.openxmlformats.org/officeDocument/2006/relationships/image" Target="../media/image185.png"/><Relationship Id="rId73" Type="http://schemas.openxmlformats.org/officeDocument/2006/relationships/image" Target="../media/image193.png"/><Relationship Id="rId78" Type="http://schemas.openxmlformats.org/officeDocument/2006/relationships/image" Target="../media/image198.png"/><Relationship Id="rId81" Type="http://schemas.openxmlformats.org/officeDocument/2006/relationships/image" Target="../media/image201.png"/><Relationship Id="rId86" Type="http://schemas.openxmlformats.org/officeDocument/2006/relationships/image" Target="../media/image206.png"/><Relationship Id="rId94" Type="http://schemas.openxmlformats.org/officeDocument/2006/relationships/image" Target="../media/image215.png"/><Relationship Id="rId99" Type="http://schemas.openxmlformats.org/officeDocument/2006/relationships/image" Target="../media/image220.png"/><Relationship Id="rId101" Type="http://schemas.openxmlformats.org/officeDocument/2006/relationships/image" Target="../media/image222.png"/><Relationship Id="rId122" Type="http://schemas.openxmlformats.org/officeDocument/2006/relationships/image" Target="../media/image243.png"/><Relationship Id="rId130" Type="http://schemas.openxmlformats.org/officeDocument/2006/relationships/image" Target="../media/image251.png"/><Relationship Id="rId135" Type="http://schemas.openxmlformats.org/officeDocument/2006/relationships/image" Target="../media/image256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9" Type="http://schemas.openxmlformats.org/officeDocument/2006/relationships/image" Target="../media/image159.png"/><Relationship Id="rId109" Type="http://schemas.openxmlformats.org/officeDocument/2006/relationships/image" Target="../media/image230.png"/><Relationship Id="rId34" Type="http://schemas.openxmlformats.org/officeDocument/2006/relationships/image" Target="../media/image154.png"/><Relationship Id="rId50" Type="http://schemas.openxmlformats.org/officeDocument/2006/relationships/image" Target="../media/image170.png"/><Relationship Id="rId55" Type="http://schemas.openxmlformats.org/officeDocument/2006/relationships/image" Target="../media/image175.png"/><Relationship Id="rId76" Type="http://schemas.openxmlformats.org/officeDocument/2006/relationships/image" Target="../media/image196.png"/><Relationship Id="rId97" Type="http://schemas.openxmlformats.org/officeDocument/2006/relationships/image" Target="../media/image218.png"/><Relationship Id="rId104" Type="http://schemas.openxmlformats.org/officeDocument/2006/relationships/image" Target="../media/image225.png"/><Relationship Id="rId120" Type="http://schemas.openxmlformats.org/officeDocument/2006/relationships/image" Target="../media/image241.png"/><Relationship Id="rId125" Type="http://schemas.openxmlformats.org/officeDocument/2006/relationships/image" Target="../media/image246.png"/><Relationship Id="rId7" Type="http://schemas.openxmlformats.org/officeDocument/2006/relationships/image" Target="../media/image127.png"/><Relationship Id="rId71" Type="http://schemas.openxmlformats.org/officeDocument/2006/relationships/image" Target="../media/image191.png"/><Relationship Id="rId92" Type="http://schemas.openxmlformats.org/officeDocument/2006/relationships/image" Target="../media/image213.png"/><Relationship Id="rId2" Type="http://schemas.openxmlformats.org/officeDocument/2006/relationships/image" Target="../media/image122.png"/><Relationship Id="rId29" Type="http://schemas.openxmlformats.org/officeDocument/2006/relationships/image" Target="../media/image149.png"/><Relationship Id="rId24" Type="http://schemas.openxmlformats.org/officeDocument/2006/relationships/image" Target="../media/image144.png"/><Relationship Id="rId40" Type="http://schemas.openxmlformats.org/officeDocument/2006/relationships/image" Target="../media/image160.png"/><Relationship Id="rId45" Type="http://schemas.openxmlformats.org/officeDocument/2006/relationships/image" Target="../media/image165.png"/><Relationship Id="rId66" Type="http://schemas.openxmlformats.org/officeDocument/2006/relationships/image" Target="../media/image186.png"/><Relationship Id="rId87" Type="http://schemas.openxmlformats.org/officeDocument/2006/relationships/image" Target="../media/image207.png"/><Relationship Id="rId110" Type="http://schemas.openxmlformats.org/officeDocument/2006/relationships/image" Target="../media/image231.png"/><Relationship Id="rId115" Type="http://schemas.openxmlformats.org/officeDocument/2006/relationships/image" Target="../media/image236.png"/><Relationship Id="rId131" Type="http://schemas.openxmlformats.org/officeDocument/2006/relationships/image" Target="../media/image252.png"/><Relationship Id="rId136" Type="http://schemas.openxmlformats.org/officeDocument/2006/relationships/image" Target="../media/image257.png"/><Relationship Id="rId61" Type="http://schemas.openxmlformats.org/officeDocument/2006/relationships/image" Target="../media/image181.png"/><Relationship Id="rId82" Type="http://schemas.openxmlformats.org/officeDocument/2006/relationships/image" Target="../media/image202.png"/><Relationship Id="rId19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2.png"/><Relationship Id="rId21" Type="http://schemas.openxmlformats.org/officeDocument/2006/relationships/image" Target="../media/image277.png"/><Relationship Id="rId42" Type="http://schemas.openxmlformats.org/officeDocument/2006/relationships/image" Target="../media/image298.png"/><Relationship Id="rId47" Type="http://schemas.openxmlformats.org/officeDocument/2006/relationships/image" Target="../media/image303.png"/><Relationship Id="rId63" Type="http://schemas.openxmlformats.org/officeDocument/2006/relationships/image" Target="../media/image319.png"/><Relationship Id="rId68" Type="http://schemas.openxmlformats.org/officeDocument/2006/relationships/image" Target="../media/image324.png"/><Relationship Id="rId84" Type="http://schemas.openxmlformats.org/officeDocument/2006/relationships/image" Target="../media/image340.png"/><Relationship Id="rId89" Type="http://schemas.openxmlformats.org/officeDocument/2006/relationships/image" Target="../media/image345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29" Type="http://schemas.openxmlformats.org/officeDocument/2006/relationships/image" Target="../media/image285.png"/><Relationship Id="rId107" Type="http://schemas.openxmlformats.org/officeDocument/2006/relationships/image" Target="../media/image363.png"/><Relationship Id="rId11" Type="http://schemas.openxmlformats.org/officeDocument/2006/relationships/image" Target="../media/image267.png"/><Relationship Id="rId24" Type="http://schemas.openxmlformats.org/officeDocument/2006/relationships/image" Target="../media/image280.png"/><Relationship Id="rId32" Type="http://schemas.openxmlformats.org/officeDocument/2006/relationships/image" Target="../media/image288.png"/><Relationship Id="rId37" Type="http://schemas.openxmlformats.org/officeDocument/2006/relationships/image" Target="../media/image293.png"/><Relationship Id="rId40" Type="http://schemas.openxmlformats.org/officeDocument/2006/relationships/image" Target="../media/image296.png"/><Relationship Id="rId45" Type="http://schemas.openxmlformats.org/officeDocument/2006/relationships/image" Target="../media/image301.png"/><Relationship Id="rId53" Type="http://schemas.openxmlformats.org/officeDocument/2006/relationships/image" Target="../media/image309.png"/><Relationship Id="rId58" Type="http://schemas.openxmlformats.org/officeDocument/2006/relationships/image" Target="../media/image314.png"/><Relationship Id="rId66" Type="http://schemas.openxmlformats.org/officeDocument/2006/relationships/image" Target="../media/image322.png"/><Relationship Id="rId74" Type="http://schemas.openxmlformats.org/officeDocument/2006/relationships/image" Target="../media/image330.png"/><Relationship Id="rId79" Type="http://schemas.openxmlformats.org/officeDocument/2006/relationships/image" Target="../media/image335.png"/><Relationship Id="rId87" Type="http://schemas.openxmlformats.org/officeDocument/2006/relationships/image" Target="../media/image343.png"/><Relationship Id="rId102" Type="http://schemas.openxmlformats.org/officeDocument/2006/relationships/image" Target="../media/image358.png"/><Relationship Id="rId110" Type="http://schemas.openxmlformats.org/officeDocument/2006/relationships/image" Target="../media/image366.png"/><Relationship Id="rId5" Type="http://schemas.openxmlformats.org/officeDocument/2006/relationships/image" Target="../media/image261.png"/><Relationship Id="rId61" Type="http://schemas.openxmlformats.org/officeDocument/2006/relationships/image" Target="../media/image317.png"/><Relationship Id="rId82" Type="http://schemas.openxmlformats.org/officeDocument/2006/relationships/image" Target="../media/image338.png"/><Relationship Id="rId90" Type="http://schemas.openxmlformats.org/officeDocument/2006/relationships/image" Target="../media/image346.png"/><Relationship Id="rId95" Type="http://schemas.openxmlformats.org/officeDocument/2006/relationships/image" Target="../media/image351.png"/><Relationship Id="rId19" Type="http://schemas.openxmlformats.org/officeDocument/2006/relationships/image" Target="../media/image275.pn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Relationship Id="rId27" Type="http://schemas.openxmlformats.org/officeDocument/2006/relationships/image" Target="../media/image283.png"/><Relationship Id="rId30" Type="http://schemas.openxmlformats.org/officeDocument/2006/relationships/image" Target="../media/image286.png"/><Relationship Id="rId35" Type="http://schemas.openxmlformats.org/officeDocument/2006/relationships/image" Target="../media/image291.png"/><Relationship Id="rId43" Type="http://schemas.openxmlformats.org/officeDocument/2006/relationships/image" Target="../media/image299.png"/><Relationship Id="rId48" Type="http://schemas.openxmlformats.org/officeDocument/2006/relationships/image" Target="../media/image304.png"/><Relationship Id="rId56" Type="http://schemas.openxmlformats.org/officeDocument/2006/relationships/image" Target="../media/image312.png"/><Relationship Id="rId64" Type="http://schemas.openxmlformats.org/officeDocument/2006/relationships/image" Target="../media/image320.png"/><Relationship Id="rId69" Type="http://schemas.openxmlformats.org/officeDocument/2006/relationships/image" Target="../media/image325.png"/><Relationship Id="rId77" Type="http://schemas.openxmlformats.org/officeDocument/2006/relationships/image" Target="../media/image333.png"/><Relationship Id="rId100" Type="http://schemas.openxmlformats.org/officeDocument/2006/relationships/image" Target="../media/image356.png"/><Relationship Id="rId105" Type="http://schemas.openxmlformats.org/officeDocument/2006/relationships/image" Target="../media/image361.png"/><Relationship Id="rId8" Type="http://schemas.openxmlformats.org/officeDocument/2006/relationships/image" Target="../media/image264.png"/><Relationship Id="rId51" Type="http://schemas.openxmlformats.org/officeDocument/2006/relationships/image" Target="../media/image307.png"/><Relationship Id="rId72" Type="http://schemas.openxmlformats.org/officeDocument/2006/relationships/image" Target="../media/image328.png"/><Relationship Id="rId80" Type="http://schemas.openxmlformats.org/officeDocument/2006/relationships/image" Target="../media/image336.png"/><Relationship Id="rId85" Type="http://schemas.openxmlformats.org/officeDocument/2006/relationships/image" Target="../media/image341.png"/><Relationship Id="rId93" Type="http://schemas.openxmlformats.org/officeDocument/2006/relationships/image" Target="../media/image349.png"/><Relationship Id="rId98" Type="http://schemas.openxmlformats.org/officeDocument/2006/relationships/image" Target="../media/image354.png"/><Relationship Id="rId3" Type="http://schemas.openxmlformats.org/officeDocument/2006/relationships/image" Target="../media/image259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5" Type="http://schemas.openxmlformats.org/officeDocument/2006/relationships/image" Target="../media/image281.png"/><Relationship Id="rId33" Type="http://schemas.openxmlformats.org/officeDocument/2006/relationships/image" Target="../media/image289.png"/><Relationship Id="rId38" Type="http://schemas.openxmlformats.org/officeDocument/2006/relationships/image" Target="../media/image294.png"/><Relationship Id="rId46" Type="http://schemas.openxmlformats.org/officeDocument/2006/relationships/image" Target="../media/image302.png"/><Relationship Id="rId59" Type="http://schemas.openxmlformats.org/officeDocument/2006/relationships/image" Target="../media/image315.png"/><Relationship Id="rId67" Type="http://schemas.openxmlformats.org/officeDocument/2006/relationships/image" Target="../media/image323.png"/><Relationship Id="rId103" Type="http://schemas.openxmlformats.org/officeDocument/2006/relationships/image" Target="../media/image359.png"/><Relationship Id="rId108" Type="http://schemas.openxmlformats.org/officeDocument/2006/relationships/image" Target="../media/image364.png"/><Relationship Id="rId20" Type="http://schemas.openxmlformats.org/officeDocument/2006/relationships/image" Target="../media/image276.png"/><Relationship Id="rId41" Type="http://schemas.openxmlformats.org/officeDocument/2006/relationships/image" Target="../media/image297.png"/><Relationship Id="rId54" Type="http://schemas.openxmlformats.org/officeDocument/2006/relationships/image" Target="../media/image310.png"/><Relationship Id="rId62" Type="http://schemas.openxmlformats.org/officeDocument/2006/relationships/image" Target="../media/image318.png"/><Relationship Id="rId70" Type="http://schemas.openxmlformats.org/officeDocument/2006/relationships/image" Target="../media/image326.png"/><Relationship Id="rId75" Type="http://schemas.openxmlformats.org/officeDocument/2006/relationships/image" Target="../media/image331.png"/><Relationship Id="rId83" Type="http://schemas.openxmlformats.org/officeDocument/2006/relationships/image" Target="../media/image339.png"/><Relationship Id="rId88" Type="http://schemas.openxmlformats.org/officeDocument/2006/relationships/image" Target="../media/image344.png"/><Relationship Id="rId91" Type="http://schemas.openxmlformats.org/officeDocument/2006/relationships/image" Target="../media/image347.png"/><Relationship Id="rId96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5" Type="http://schemas.openxmlformats.org/officeDocument/2006/relationships/image" Target="../media/image271.png"/><Relationship Id="rId23" Type="http://schemas.openxmlformats.org/officeDocument/2006/relationships/image" Target="../media/image279.png"/><Relationship Id="rId28" Type="http://schemas.openxmlformats.org/officeDocument/2006/relationships/image" Target="../media/image284.png"/><Relationship Id="rId36" Type="http://schemas.openxmlformats.org/officeDocument/2006/relationships/image" Target="../media/image292.png"/><Relationship Id="rId49" Type="http://schemas.openxmlformats.org/officeDocument/2006/relationships/image" Target="../media/image305.png"/><Relationship Id="rId57" Type="http://schemas.openxmlformats.org/officeDocument/2006/relationships/image" Target="../media/image313.png"/><Relationship Id="rId106" Type="http://schemas.openxmlformats.org/officeDocument/2006/relationships/image" Target="../media/image362.png"/><Relationship Id="rId10" Type="http://schemas.openxmlformats.org/officeDocument/2006/relationships/image" Target="../media/image266.png"/><Relationship Id="rId31" Type="http://schemas.openxmlformats.org/officeDocument/2006/relationships/image" Target="../media/image287.png"/><Relationship Id="rId44" Type="http://schemas.openxmlformats.org/officeDocument/2006/relationships/image" Target="../media/image300.png"/><Relationship Id="rId52" Type="http://schemas.openxmlformats.org/officeDocument/2006/relationships/image" Target="../media/image308.png"/><Relationship Id="rId60" Type="http://schemas.openxmlformats.org/officeDocument/2006/relationships/image" Target="../media/image316.png"/><Relationship Id="rId65" Type="http://schemas.openxmlformats.org/officeDocument/2006/relationships/image" Target="../media/image321.png"/><Relationship Id="rId73" Type="http://schemas.openxmlformats.org/officeDocument/2006/relationships/image" Target="../media/image329.png"/><Relationship Id="rId78" Type="http://schemas.openxmlformats.org/officeDocument/2006/relationships/image" Target="../media/image334.png"/><Relationship Id="rId81" Type="http://schemas.openxmlformats.org/officeDocument/2006/relationships/image" Target="../media/image337.png"/><Relationship Id="rId86" Type="http://schemas.openxmlformats.org/officeDocument/2006/relationships/image" Target="../media/image342.png"/><Relationship Id="rId94" Type="http://schemas.openxmlformats.org/officeDocument/2006/relationships/image" Target="../media/image350.png"/><Relationship Id="rId99" Type="http://schemas.openxmlformats.org/officeDocument/2006/relationships/image" Target="../media/image355.png"/><Relationship Id="rId101" Type="http://schemas.openxmlformats.org/officeDocument/2006/relationships/image" Target="../media/image357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9" Type="http://schemas.openxmlformats.org/officeDocument/2006/relationships/image" Target="../media/image295.png"/><Relationship Id="rId109" Type="http://schemas.openxmlformats.org/officeDocument/2006/relationships/image" Target="../media/image365.png"/><Relationship Id="rId34" Type="http://schemas.openxmlformats.org/officeDocument/2006/relationships/image" Target="../media/image290.png"/><Relationship Id="rId50" Type="http://schemas.openxmlformats.org/officeDocument/2006/relationships/image" Target="../media/image306.png"/><Relationship Id="rId55" Type="http://schemas.openxmlformats.org/officeDocument/2006/relationships/image" Target="../media/image311.png"/><Relationship Id="rId76" Type="http://schemas.openxmlformats.org/officeDocument/2006/relationships/image" Target="../media/image332.png"/><Relationship Id="rId97" Type="http://schemas.openxmlformats.org/officeDocument/2006/relationships/image" Target="../media/image353.png"/><Relationship Id="rId104" Type="http://schemas.openxmlformats.org/officeDocument/2006/relationships/image" Target="../media/image360.png"/><Relationship Id="rId7" Type="http://schemas.openxmlformats.org/officeDocument/2006/relationships/image" Target="../media/image263.png"/><Relationship Id="rId71" Type="http://schemas.openxmlformats.org/officeDocument/2006/relationships/image" Target="../media/image327.png"/><Relationship Id="rId92" Type="http://schemas.openxmlformats.org/officeDocument/2006/relationships/image" Target="../media/image3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378.png"/><Relationship Id="rId18" Type="http://schemas.openxmlformats.org/officeDocument/2006/relationships/image" Target="../media/image383.png"/><Relationship Id="rId26" Type="http://schemas.openxmlformats.org/officeDocument/2006/relationships/image" Target="../media/image391.png"/><Relationship Id="rId39" Type="http://schemas.openxmlformats.org/officeDocument/2006/relationships/image" Target="../media/image404.png"/><Relationship Id="rId3" Type="http://schemas.openxmlformats.org/officeDocument/2006/relationships/image" Target="../media/image368.png"/><Relationship Id="rId21" Type="http://schemas.openxmlformats.org/officeDocument/2006/relationships/image" Target="../media/image386.png"/><Relationship Id="rId34" Type="http://schemas.openxmlformats.org/officeDocument/2006/relationships/image" Target="../media/image399.png"/><Relationship Id="rId42" Type="http://schemas.openxmlformats.org/officeDocument/2006/relationships/image" Target="../media/image407.png"/><Relationship Id="rId7" Type="http://schemas.openxmlformats.org/officeDocument/2006/relationships/image" Target="../media/image372.png"/><Relationship Id="rId12" Type="http://schemas.openxmlformats.org/officeDocument/2006/relationships/image" Target="../media/image377.png"/><Relationship Id="rId17" Type="http://schemas.openxmlformats.org/officeDocument/2006/relationships/image" Target="../media/image382.png"/><Relationship Id="rId25" Type="http://schemas.openxmlformats.org/officeDocument/2006/relationships/image" Target="../media/image390.png"/><Relationship Id="rId33" Type="http://schemas.openxmlformats.org/officeDocument/2006/relationships/image" Target="../media/image398.png"/><Relationship Id="rId38" Type="http://schemas.openxmlformats.org/officeDocument/2006/relationships/image" Target="../media/image403.png"/><Relationship Id="rId2" Type="http://schemas.openxmlformats.org/officeDocument/2006/relationships/image" Target="../media/image367.png"/><Relationship Id="rId16" Type="http://schemas.openxmlformats.org/officeDocument/2006/relationships/image" Target="../media/image381.png"/><Relationship Id="rId20" Type="http://schemas.openxmlformats.org/officeDocument/2006/relationships/image" Target="../media/image385.png"/><Relationship Id="rId29" Type="http://schemas.openxmlformats.org/officeDocument/2006/relationships/image" Target="../media/image394.png"/><Relationship Id="rId41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24" Type="http://schemas.openxmlformats.org/officeDocument/2006/relationships/image" Target="../media/image389.png"/><Relationship Id="rId32" Type="http://schemas.openxmlformats.org/officeDocument/2006/relationships/image" Target="../media/image397.png"/><Relationship Id="rId37" Type="http://schemas.openxmlformats.org/officeDocument/2006/relationships/image" Target="../media/image402.png"/><Relationship Id="rId40" Type="http://schemas.openxmlformats.org/officeDocument/2006/relationships/image" Target="../media/image405.png"/><Relationship Id="rId5" Type="http://schemas.openxmlformats.org/officeDocument/2006/relationships/image" Target="../media/image370.png"/><Relationship Id="rId15" Type="http://schemas.openxmlformats.org/officeDocument/2006/relationships/image" Target="../media/image380.png"/><Relationship Id="rId23" Type="http://schemas.openxmlformats.org/officeDocument/2006/relationships/image" Target="../media/image388.png"/><Relationship Id="rId28" Type="http://schemas.openxmlformats.org/officeDocument/2006/relationships/image" Target="../media/image393.png"/><Relationship Id="rId36" Type="http://schemas.openxmlformats.org/officeDocument/2006/relationships/image" Target="../media/image401.png"/><Relationship Id="rId10" Type="http://schemas.openxmlformats.org/officeDocument/2006/relationships/image" Target="../media/image375.png"/><Relationship Id="rId19" Type="http://schemas.openxmlformats.org/officeDocument/2006/relationships/image" Target="../media/image384.png"/><Relationship Id="rId31" Type="http://schemas.openxmlformats.org/officeDocument/2006/relationships/image" Target="../media/image396.png"/><Relationship Id="rId44" Type="http://schemas.openxmlformats.org/officeDocument/2006/relationships/image" Target="../media/image409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Relationship Id="rId14" Type="http://schemas.openxmlformats.org/officeDocument/2006/relationships/image" Target="../media/image379.png"/><Relationship Id="rId22" Type="http://schemas.openxmlformats.org/officeDocument/2006/relationships/image" Target="../media/image387.png"/><Relationship Id="rId27" Type="http://schemas.openxmlformats.org/officeDocument/2006/relationships/image" Target="../media/image392.png"/><Relationship Id="rId30" Type="http://schemas.openxmlformats.org/officeDocument/2006/relationships/image" Target="../media/image395.png"/><Relationship Id="rId35" Type="http://schemas.openxmlformats.org/officeDocument/2006/relationships/image" Target="../media/image400.png"/><Relationship Id="rId43" Type="http://schemas.openxmlformats.org/officeDocument/2006/relationships/image" Target="../media/image40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11.w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7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6.png"/><Relationship Id="rId21" Type="http://schemas.openxmlformats.org/officeDocument/2006/relationships/image" Target="../media/image431.png"/><Relationship Id="rId34" Type="http://schemas.openxmlformats.org/officeDocument/2006/relationships/image" Target="../media/image444.png"/><Relationship Id="rId42" Type="http://schemas.openxmlformats.org/officeDocument/2006/relationships/image" Target="../media/image452.png"/><Relationship Id="rId47" Type="http://schemas.openxmlformats.org/officeDocument/2006/relationships/image" Target="../media/image457.png"/><Relationship Id="rId50" Type="http://schemas.openxmlformats.org/officeDocument/2006/relationships/image" Target="../media/image460.png"/><Relationship Id="rId55" Type="http://schemas.openxmlformats.org/officeDocument/2006/relationships/image" Target="../media/image465.png"/><Relationship Id="rId63" Type="http://schemas.openxmlformats.org/officeDocument/2006/relationships/image" Target="../media/image473.png"/><Relationship Id="rId68" Type="http://schemas.openxmlformats.org/officeDocument/2006/relationships/image" Target="../media/image478.png"/><Relationship Id="rId76" Type="http://schemas.openxmlformats.org/officeDocument/2006/relationships/image" Target="../media/image486.png"/><Relationship Id="rId84" Type="http://schemas.openxmlformats.org/officeDocument/2006/relationships/image" Target="../media/image494.png"/><Relationship Id="rId89" Type="http://schemas.openxmlformats.org/officeDocument/2006/relationships/image" Target="../media/image499.png"/><Relationship Id="rId97" Type="http://schemas.openxmlformats.org/officeDocument/2006/relationships/image" Target="../media/image507.png"/><Relationship Id="rId7" Type="http://schemas.openxmlformats.org/officeDocument/2006/relationships/image" Target="../media/image417.png"/><Relationship Id="rId71" Type="http://schemas.openxmlformats.org/officeDocument/2006/relationships/image" Target="../media/image481.png"/><Relationship Id="rId92" Type="http://schemas.openxmlformats.org/officeDocument/2006/relationships/image" Target="../media/image502.png"/><Relationship Id="rId2" Type="http://schemas.openxmlformats.org/officeDocument/2006/relationships/image" Target="../media/image412.png"/><Relationship Id="rId16" Type="http://schemas.openxmlformats.org/officeDocument/2006/relationships/image" Target="../media/image426.png"/><Relationship Id="rId29" Type="http://schemas.openxmlformats.org/officeDocument/2006/relationships/image" Target="../media/image439.png"/><Relationship Id="rId11" Type="http://schemas.openxmlformats.org/officeDocument/2006/relationships/image" Target="../media/image421.png"/><Relationship Id="rId24" Type="http://schemas.openxmlformats.org/officeDocument/2006/relationships/image" Target="../media/image434.png"/><Relationship Id="rId32" Type="http://schemas.openxmlformats.org/officeDocument/2006/relationships/image" Target="../media/image442.png"/><Relationship Id="rId37" Type="http://schemas.openxmlformats.org/officeDocument/2006/relationships/image" Target="../media/image447.png"/><Relationship Id="rId40" Type="http://schemas.openxmlformats.org/officeDocument/2006/relationships/image" Target="../media/image450.png"/><Relationship Id="rId45" Type="http://schemas.openxmlformats.org/officeDocument/2006/relationships/image" Target="../media/image455.png"/><Relationship Id="rId53" Type="http://schemas.openxmlformats.org/officeDocument/2006/relationships/image" Target="../media/image463.png"/><Relationship Id="rId58" Type="http://schemas.openxmlformats.org/officeDocument/2006/relationships/image" Target="../media/image468.png"/><Relationship Id="rId66" Type="http://schemas.openxmlformats.org/officeDocument/2006/relationships/image" Target="../media/image476.png"/><Relationship Id="rId74" Type="http://schemas.openxmlformats.org/officeDocument/2006/relationships/image" Target="../media/image484.png"/><Relationship Id="rId79" Type="http://schemas.openxmlformats.org/officeDocument/2006/relationships/image" Target="../media/image489.png"/><Relationship Id="rId87" Type="http://schemas.openxmlformats.org/officeDocument/2006/relationships/image" Target="../media/image497.png"/><Relationship Id="rId5" Type="http://schemas.openxmlformats.org/officeDocument/2006/relationships/image" Target="../media/image415.png"/><Relationship Id="rId61" Type="http://schemas.openxmlformats.org/officeDocument/2006/relationships/image" Target="../media/image471.png"/><Relationship Id="rId82" Type="http://schemas.openxmlformats.org/officeDocument/2006/relationships/image" Target="../media/image492.png"/><Relationship Id="rId90" Type="http://schemas.openxmlformats.org/officeDocument/2006/relationships/image" Target="../media/image500.png"/><Relationship Id="rId95" Type="http://schemas.openxmlformats.org/officeDocument/2006/relationships/image" Target="../media/image505.png"/><Relationship Id="rId19" Type="http://schemas.openxmlformats.org/officeDocument/2006/relationships/image" Target="../media/image429.png"/><Relationship Id="rId14" Type="http://schemas.openxmlformats.org/officeDocument/2006/relationships/image" Target="../media/image424.png"/><Relationship Id="rId22" Type="http://schemas.openxmlformats.org/officeDocument/2006/relationships/image" Target="../media/image432.png"/><Relationship Id="rId27" Type="http://schemas.openxmlformats.org/officeDocument/2006/relationships/image" Target="../media/image437.png"/><Relationship Id="rId30" Type="http://schemas.openxmlformats.org/officeDocument/2006/relationships/image" Target="../media/image440.png"/><Relationship Id="rId35" Type="http://schemas.openxmlformats.org/officeDocument/2006/relationships/image" Target="../media/image445.png"/><Relationship Id="rId43" Type="http://schemas.openxmlformats.org/officeDocument/2006/relationships/image" Target="../media/image453.png"/><Relationship Id="rId48" Type="http://schemas.openxmlformats.org/officeDocument/2006/relationships/image" Target="../media/image458.png"/><Relationship Id="rId56" Type="http://schemas.openxmlformats.org/officeDocument/2006/relationships/image" Target="../media/image466.png"/><Relationship Id="rId64" Type="http://schemas.openxmlformats.org/officeDocument/2006/relationships/image" Target="../media/image474.png"/><Relationship Id="rId69" Type="http://schemas.openxmlformats.org/officeDocument/2006/relationships/image" Target="../media/image479.png"/><Relationship Id="rId77" Type="http://schemas.openxmlformats.org/officeDocument/2006/relationships/image" Target="../media/image487.png"/><Relationship Id="rId8" Type="http://schemas.openxmlformats.org/officeDocument/2006/relationships/image" Target="../media/image418.png"/><Relationship Id="rId51" Type="http://schemas.openxmlformats.org/officeDocument/2006/relationships/image" Target="../media/image461.png"/><Relationship Id="rId72" Type="http://schemas.openxmlformats.org/officeDocument/2006/relationships/image" Target="../media/image482.png"/><Relationship Id="rId80" Type="http://schemas.openxmlformats.org/officeDocument/2006/relationships/image" Target="../media/image490.png"/><Relationship Id="rId85" Type="http://schemas.openxmlformats.org/officeDocument/2006/relationships/image" Target="../media/image495.png"/><Relationship Id="rId93" Type="http://schemas.openxmlformats.org/officeDocument/2006/relationships/image" Target="../media/image503.png"/><Relationship Id="rId3" Type="http://schemas.openxmlformats.org/officeDocument/2006/relationships/image" Target="../media/image413.png"/><Relationship Id="rId12" Type="http://schemas.openxmlformats.org/officeDocument/2006/relationships/image" Target="../media/image422.png"/><Relationship Id="rId17" Type="http://schemas.openxmlformats.org/officeDocument/2006/relationships/image" Target="../media/image427.png"/><Relationship Id="rId25" Type="http://schemas.openxmlformats.org/officeDocument/2006/relationships/image" Target="../media/image435.png"/><Relationship Id="rId33" Type="http://schemas.openxmlformats.org/officeDocument/2006/relationships/image" Target="../media/image443.png"/><Relationship Id="rId38" Type="http://schemas.openxmlformats.org/officeDocument/2006/relationships/image" Target="../media/image448.png"/><Relationship Id="rId46" Type="http://schemas.openxmlformats.org/officeDocument/2006/relationships/image" Target="../media/image456.png"/><Relationship Id="rId59" Type="http://schemas.openxmlformats.org/officeDocument/2006/relationships/image" Target="../media/image469.png"/><Relationship Id="rId67" Type="http://schemas.openxmlformats.org/officeDocument/2006/relationships/image" Target="../media/image477.png"/><Relationship Id="rId20" Type="http://schemas.openxmlformats.org/officeDocument/2006/relationships/image" Target="../media/image430.png"/><Relationship Id="rId41" Type="http://schemas.openxmlformats.org/officeDocument/2006/relationships/image" Target="../media/image451.png"/><Relationship Id="rId54" Type="http://schemas.openxmlformats.org/officeDocument/2006/relationships/image" Target="../media/image464.png"/><Relationship Id="rId62" Type="http://schemas.openxmlformats.org/officeDocument/2006/relationships/image" Target="../media/image472.png"/><Relationship Id="rId70" Type="http://schemas.openxmlformats.org/officeDocument/2006/relationships/image" Target="../media/image480.png"/><Relationship Id="rId75" Type="http://schemas.openxmlformats.org/officeDocument/2006/relationships/image" Target="../media/image485.png"/><Relationship Id="rId83" Type="http://schemas.openxmlformats.org/officeDocument/2006/relationships/image" Target="../media/image493.png"/><Relationship Id="rId88" Type="http://schemas.openxmlformats.org/officeDocument/2006/relationships/image" Target="../media/image498.png"/><Relationship Id="rId91" Type="http://schemas.openxmlformats.org/officeDocument/2006/relationships/image" Target="../media/image501.png"/><Relationship Id="rId96" Type="http://schemas.openxmlformats.org/officeDocument/2006/relationships/image" Target="../media/image5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6.png"/><Relationship Id="rId15" Type="http://schemas.openxmlformats.org/officeDocument/2006/relationships/image" Target="../media/image425.png"/><Relationship Id="rId23" Type="http://schemas.openxmlformats.org/officeDocument/2006/relationships/image" Target="../media/image433.png"/><Relationship Id="rId28" Type="http://schemas.openxmlformats.org/officeDocument/2006/relationships/image" Target="../media/image438.png"/><Relationship Id="rId36" Type="http://schemas.openxmlformats.org/officeDocument/2006/relationships/image" Target="../media/image446.png"/><Relationship Id="rId49" Type="http://schemas.openxmlformats.org/officeDocument/2006/relationships/image" Target="../media/image459.png"/><Relationship Id="rId57" Type="http://schemas.openxmlformats.org/officeDocument/2006/relationships/image" Target="../media/image467.png"/><Relationship Id="rId10" Type="http://schemas.openxmlformats.org/officeDocument/2006/relationships/image" Target="../media/image420.png"/><Relationship Id="rId31" Type="http://schemas.openxmlformats.org/officeDocument/2006/relationships/image" Target="../media/image441.png"/><Relationship Id="rId44" Type="http://schemas.openxmlformats.org/officeDocument/2006/relationships/image" Target="../media/image454.png"/><Relationship Id="rId52" Type="http://schemas.openxmlformats.org/officeDocument/2006/relationships/image" Target="../media/image462.png"/><Relationship Id="rId60" Type="http://schemas.openxmlformats.org/officeDocument/2006/relationships/image" Target="../media/image470.png"/><Relationship Id="rId65" Type="http://schemas.openxmlformats.org/officeDocument/2006/relationships/image" Target="../media/image475.png"/><Relationship Id="rId73" Type="http://schemas.openxmlformats.org/officeDocument/2006/relationships/image" Target="../media/image483.png"/><Relationship Id="rId78" Type="http://schemas.openxmlformats.org/officeDocument/2006/relationships/image" Target="../media/image488.png"/><Relationship Id="rId81" Type="http://schemas.openxmlformats.org/officeDocument/2006/relationships/image" Target="../media/image491.png"/><Relationship Id="rId86" Type="http://schemas.openxmlformats.org/officeDocument/2006/relationships/image" Target="../media/image496.png"/><Relationship Id="rId94" Type="http://schemas.openxmlformats.org/officeDocument/2006/relationships/image" Target="../media/image504.png"/><Relationship Id="rId4" Type="http://schemas.openxmlformats.org/officeDocument/2006/relationships/image" Target="../media/image414.png"/><Relationship Id="rId9" Type="http://schemas.openxmlformats.org/officeDocument/2006/relationships/image" Target="../media/image419.png"/><Relationship Id="rId13" Type="http://schemas.openxmlformats.org/officeDocument/2006/relationships/image" Target="../media/image423.png"/><Relationship Id="rId18" Type="http://schemas.openxmlformats.org/officeDocument/2006/relationships/image" Target="../media/image428.png"/><Relationship Id="rId39" Type="http://schemas.openxmlformats.org/officeDocument/2006/relationships/image" Target="../media/image449.png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2.png"/><Relationship Id="rId21" Type="http://schemas.openxmlformats.org/officeDocument/2006/relationships/image" Target="../media/image527.png"/><Relationship Id="rId34" Type="http://schemas.openxmlformats.org/officeDocument/2006/relationships/image" Target="../media/image540.png"/><Relationship Id="rId42" Type="http://schemas.openxmlformats.org/officeDocument/2006/relationships/image" Target="../media/image548.png"/><Relationship Id="rId47" Type="http://schemas.openxmlformats.org/officeDocument/2006/relationships/image" Target="../media/image553.png"/><Relationship Id="rId50" Type="http://schemas.openxmlformats.org/officeDocument/2006/relationships/image" Target="../media/image556.png"/><Relationship Id="rId55" Type="http://schemas.openxmlformats.org/officeDocument/2006/relationships/image" Target="../media/image561.png"/><Relationship Id="rId63" Type="http://schemas.openxmlformats.org/officeDocument/2006/relationships/image" Target="../media/image569.png"/><Relationship Id="rId68" Type="http://schemas.openxmlformats.org/officeDocument/2006/relationships/image" Target="../media/image574.png"/><Relationship Id="rId76" Type="http://schemas.openxmlformats.org/officeDocument/2006/relationships/image" Target="../media/image582.png"/><Relationship Id="rId84" Type="http://schemas.openxmlformats.org/officeDocument/2006/relationships/image" Target="../media/image590.png"/><Relationship Id="rId89" Type="http://schemas.openxmlformats.org/officeDocument/2006/relationships/image" Target="../media/image595.png"/><Relationship Id="rId97" Type="http://schemas.openxmlformats.org/officeDocument/2006/relationships/image" Target="../media/image603.png"/><Relationship Id="rId7" Type="http://schemas.openxmlformats.org/officeDocument/2006/relationships/image" Target="../media/image513.png"/><Relationship Id="rId71" Type="http://schemas.openxmlformats.org/officeDocument/2006/relationships/image" Target="../media/image577.png"/><Relationship Id="rId92" Type="http://schemas.openxmlformats.org/officeDocument/2006/relationships/image" Target="../media/image598.png"/><Relationship Id="rId2" Type="http://schemas.openxmlformats.org/officeDocument/2006/relationships/image" Target="../media/image508.png"/><Relationship Id="rId16" Type="http://schemas.openxmlformats.org/officeDocument/2006/relationships/image" Target="../media/image522.png"/><Relationship Id="rId29" Type="http://schemas.openxmlformats.org/officeDocument/2006/relationships/image" Target="../media/image535.png"/><Relationship Id="rId11" Type="http://schemas.openxmlformats.org/officeDocument/2006/relationships/image" Target="../media/image517.png"/><Relationship Id="rId24" Type="http://schemas.openxmlformats.org/officeDocument/2006/relationships/image" Target="../media/image530.png"/><Relationship Id="rId32" Type="http://schemas.openxmlformats.org/officeDocument/2006/relationships/image" Target="../media/image538.png"/><Relationship Id="rId37" Type="http://schemas.openxmlformats.org/officeDocument/2006/relationships/image" Target="../media/image543.png"/><Relationship Id="rId40" Type="http://schemas.openxmlformats.org/officeDocument/2006/relationships/image" Target="../media/image546.png"/><Relationship Id="rId45" Type="http://schemas.openxmlformats.org/officeDocument/2006/relationships/image" Target="../media/image551.png"/><Relationship Id="rId53" Type="http://schemas.openxmlformats.org/officeDocument/2006/relationships/image" Target="../media/image559.png"/><Relationship Id="rId58" Type="http://schemas.openxmlformats.org/officeDocument/2006/relationships/image" Target="../media/image564.png"/><Relationship Id="rId66" Type="http://schemas.openxmlformats.org/officeDocument/2006/relationships/image" Target="../media/image572.png"/><Relationship Id="rId74" Type="http://schemas.openxmlformats.org/officeDocument/2006/relationships/image" Target="../media/image580.png"/><Relationship Id="rId79" Type="http://schemas.openxmlformats.org/officeDocument/2006/relationships/image" Target="../media/image585.png"/><Relationship Id="rId87" Type="http://schemas.openxmlformats.org/officeDocument/2006/relationships/image" Target="../media/image593.png"/><Relationship Id="rId5" Type="http://schemas.openxmlformats.org/officeDocument/2006/relationships/image" Target="../media/image511.png"/><Relationship Id="rId61" Type="http://schemas.openxmlformats.org/officeDocument/2006/relationships/image" Target="../media/image567.png"/><Relationship Id="rId82" Type="http://schemas.openxmlformats.org/officeDocument/2006/relationships/image" Target="../media/image588.png"/><Relationship Id="rId90" Type="http://schemas.openxmlformats.org/officeDocument/2006/relationships/image" Target="../media/image596.png"/><Relationship Id="rId95" Type="http://schemas.openxmlformats.org/officeDocument/2006/relationships/image" Target="../media/image601.png"/><Relationship Id="rId19" Type="http://schemas.openxmlformats.org/officeDocument/2006/relationships/image" Target="../media/image525.png"/><Relationship Id="rId14" Type="http://schemas.openxmlformats.org/officeDocument/2006/relationships/image" Target="../media/image520.png"/><Relationship Id="rId22" Type="http://schemas.openxmlformats.org/officeDocument/2006/relationships/image" Target="../media/image528.png"/><Relationship Id="rId27" Type="http://schemas.openxmlformats.org/officeDocument/2006/relationships/image" Target="../media/image533.png"/><Relationship Id="rId30" Type="http://schemas.openxmlformats.org/officeDocument/2006/relationships/image" Target="../media/image536.png"/><Relationship Id="rId35" Type="http://schemas.openxmlformats.org/officeDocument/2006/relationships/image" Target="../media/image541.png"/><Relationship Id="rId43" Type="http://schemas.openxmlformats.org/officeDocument/2006/relationships/image" Target="../media/image549.png"/><Relationship Id="rId48" Type="http://schemas.openxmlformats.org/officeDocument/2006/relationships/image" Target="../media/image554.png"/><Relationship Id="rId56" Type="http://schemas.openxmlformats.org/officeDocument/2006/relationships/image" Target="../media/image562.png"/><Relationship Id="rId64" Type="http://schemas.openxmlformats.org/officeDocument/2006/relationships/image" Target="../media/image570.png"/><Relationship Id="rId69" Type="http://schemas.openxmlformats.org/officeDocument/2006/relationships/image" Target="../media/image575.png"/><Relationship Id="rId77" Type="http://schemas.openxmlformats.org/officeDocument/2006/relationships/image" Target="../media/image583.png"/><Relationship Id="rId8" Type="http://schemas.openxmlformats.org/officeDocument/2006/relationships/image" Target="../media/image514.png"/><Relationship Id="rId51" Type="http://schemas.openxmlformats.org/officeDocument/2006/relationships/image" Target="../media/image557.png"/><Relationship Id="rId72" Type="http://schemas.openxmlformats.org/officeDocument/2006/relationships/image" Target="../media/image578.png"/><Relationship Id="rId80" Type="http://schemas.openxmlformats.org/officeDocument/2006/relationships/image" Target="../media/image586.png"/><Relationship Id="rId85" Type="http://schemas.openxmlformats.org/officeDocument/2006/relationships/image" Target="../media/image591.png"/><Relationship Id="rId93" Type="http://schemas.openxmlformats.org/officeDocument/2006/relationships/image" Target="../media/image599.png"/><Relationship Id="rId98" Type="http://schemas.openxmlformats.org/officeDocument/2006/relationships/image" Target="../media/image604.png"/><Relationship Id="rId3" Type="http://schemas.openxmlformats.org/officeDocument/2006/relationships/image" Target="../media/image509.png"/><Relationship Id="rId12" Type="http://schemas.openxmlformats.org/officeDocument/2006/relationships/image" Target="../media/image518.png"/><Relationship Id="rId17" Type="http://schemas.openxmlformats.org/officeDocument/2006/relationships/image" Target="../media/image523.png"/><Relationship Id="rId25" Type="http://schemas.openxmlformats.org/officeDocument/2006/relationships/image" Target="../media/image531.png"/><Relationship Id="rId33" Type="http://schemas.openxmlformats.org/officeDocument/2006/relationships/image" Target="../media/image539.png"/><Relationship Id="rId38" Type="http://schemas.openxmlformats.org/officeDocument/2006/relationships/image" Target="../media/image544.png"/><Relationship Id="rId46" Type="http://schemas.openxmlformats.org/officeDocument/2006/relationships/image" Target="../media/image552.png"/><Relationship Id="rId59" Type="http://schemas.openxmlformats.org/officeDocument/2006/relationships/image" Target="../media/image565.png"/><Relationship Id="rId67" Type="http://schemas.openxmlformats.org/officeDocument/2006/relationships/image" Target="../media/image573.png"/><Relationship Id="rId20" Type="http://schemas.openxmlformats.org/officeDocument/2006/relationships/image" Target="../media/image526.png"/><Relationship Id="rId41" Type="http://schemas.openxmlformats.org/officeDocument/2006/relationships/image" Target="../media/image547.png"/><Relationship Id="rId54" Type="http://schemas.openxmlformats.org/officeDocument/2006/relationships/image" Target="../media/image560.png"/><Relationship Id="rId62" Type="http://schemas.openxmlformats.org/officeDocument/2006/relationships/image" Target="../media/image568.png"/><Relationship Id="rId70" Type="http://schemas.openxmlformats.org/officeDocument/2006/relationships/image" Target="../media/image576.png"/><Relationship Id="rId75" Type="http://schemas.openxmlformats.org/officeDocument/2006/relationships/image" Target="../media/image581.png"/><Relationship Id="rId83" Type="http://schemas.openxmlformats.org/officeDocument/2006/relationships/image" Target="../media/image589.png"/><Relationship Id="rId88" Type="http://schemas.openxmlformats.org/officeDocument/2006/relationships/image" Target="../media/image594.png"/><Relationship Id="rId91" Type="http://schemas.openxmlformats.org/officeDocument/2006/relationships/image" Target="../media/image597.png"/><Relationship Id="rId96" Type="http://schemas.openxmlformats.org/officeDocument/2006/relationships/image" Target="../media/image6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2.png"/><Relationship Id="rId15" Type="http://schemas.openxmlformats.org/officeDocument/2006/relationships/image" Target="../media/image521.png"/><Relationship Id="rId23" Type="http://schemas.openxmlformats.org/officeDocument/2006/relationships/image" Target="../media/image529.png"/><Relationship Id="rId28" Type="http://schemas.openxmlformats.org/officeDocument/2006/relationships/image" Target="../media/image534.png"/><Relationship Id="rId36" Type="http://schemas.openxmlformats.org/officeDocument/2006/relationships/image" Target="../media/image542.png"/><Relationship Id="rId49" Type="http://schemas.openxmlformats.org/officeDocument/2006/relationships/image" Target="../media/image555.png"/><Relationship Id="rId57" Type="http://schemas.openxmlformats.org/officeDocument/2006/relationships/image" Target="../media/image563.png"/><Relationship Id="rId10" Type="http://schemas.openxmlformats.org/officeDocument/2006/relationships/image" Target="../media/image516.png"/><Relationship Id="rId31" Type="http://schemas.openxmlformats.org/officeDocument/2006/relationships/image" Target="../media/image537.png"/><Relationship Id="rId44" Type="http://schemas.openxmlformats.org/officeDocument/2006/relationships/image" Target="../media/image550.png"/><Relationship Id="rId52" Type="http://schemas.openxmlformats.org/officeDocument/2006/relationships/image" Target="../media/image558.png"/><Relationship Id="rId60" Type="http://schemas.openxmlformats.org/officeDocument/2006/relationships/image" Target="../media/image566.png"/><Relationship Id="rId65" Type="http://schemas.openxmlformats.org/officeDocument/2006/relationships/image" Target="../media/image571.png"/><Relationship Id="rId73" Type="http://schemas.openxmlformats.org/officeDocument/2006/relationships/image" Target="../media/image579.png"/><Relationship Id="rId78" Type="http://schemas.openxmlformats.org/officeDocument/2006/relationships/image" Target="../media/image584.png"/><Relationship Id="rId81" Type="http://schemas.openxmlformats.org/officeDocument/2006/relationships/image" Target="../media/image587.png"/><Relationship Id="rId86" Type="http://schemas.openxmlformats.org/officeDocument/2006/relationships/image" Target="../media/image592.png"/><Relationship Id="rId94" Type="http://schemas.openxmlformats.org/officeDocument/2006/relationships/image" Target="../media/image600.png"/><Relationship Id="rId99" Type="http://schemas.openxmlformats.org/officeDocument/2006/relationships/image" Target="../media/image605.png"/><Relationship Id="rId4" Type="http://schemas.openxmlformats.org/officeDocument/2006/relationships/image" Target="../media/image510.png"/><Relationship Id="rId9" Type="http://schemas.openxmlformats.org/officeDocument/2006/relationships/image" Target="../media/image515.png"/><Relationship Id="rId13" Type="http://schemas.openxmlformats.org/officeDocument/2006/relationships/image" Target="../media/image519.png"/><Relationship Id="rId18" Type="http://schemas.openxmlformats.org/officeDocument/2006/relationships/image" Target="../media/image524.png"/><Relationship Id="rId39" Type="http://schemas.openxmlformats.org/officeDocument/2006/relationships/image" Target="../media/image5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06.wmf"/><Relationship Id="rId4" Type="http://schemas.openxmlformats.org/officeDocument/2006/relationships/oleObject" Target="../embeddings/oleObject1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07.wmf"/><Relationship Id="rId4" Type="http://schemas.openxmlformats.org/officeDocument/2006/relationships/oleObject" Target="../embeddings/oleObject1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08.wmf"/><Relationship Id="rId4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09.wmf"/><Relationship Id="rId4" Type="http://schemas.openxmlformats.org/officeDocument/2006/relationships/oleObject" Target="../embeddings/oleObject21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610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12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5" Type="http://schemas.openxmlformats.org/officeDocument/2006/relationships/image" Target="../media/image617.png"/><Relationship Id="rId4" Type="http://schemas.openxmlformats.org/officeDocument/2006/relationships/image" Target="../media/image6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3.png"/><Relationship Id="rId5" Type="http://schemas.openxmlformats.org/officeDocument/2006/relationships/image" Target="../media/image622.png"/><Relationship Id="rId4" Type="http://schemas.openxmlformats.org/officeDocument/2006/relationships/image" Target="../media/image62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jpeg"/><Relationship Id="rId3" Type="http://schemas.openxmlformats.org/officeDocument/2006/relationships/image" Target="../media/image624.png"/><Relationship Id="rId7" Type="http://schemas.openxmlformats.org/officeDocument/2006/relationships/image" Target="../media/image6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png"/><Relationship Id="rId11" Type="http://schemas.openxmlformats.org/officeDocument/2006/relationships/image" Target="../media/image623.png"/><Relationship Id="rId5" Type="http://schemas.openxmlformats.org/officeDocument/2006/relationships/image" Target="../media/image626.png"/><Relationship Id="rId10" Type="http://schemas.openxmlformats.org/officeDocument/2006/relationships/image" Target="../media/image622.png"/><Relationship Id="rId4" Type="http://schemas.openxmlformats.org/officeDocument/2006/relationships/image" Target="../media/image625.png"/><Relationship Id="rId9" Type="http://schemas.openxmlformats.org/officeDocument/2006/relationships/image" Target="../media/image6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jpe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2.png"/><Relationship Id="rId5" Type="http://schemas.openxmlformats.org/officeDocument/2006/relationships/image" Target="../media/image634.png"/><Relationship Id="rId4" Type="http://schemas.openxmlformats.org/officeDocument/2006/relationships/image" Target="../media/image63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3" Type="http://schemas.openxmlformats.org/officeDocument/2006/relationships/image" Target="../media/image636.png"/><Relationship Id="rId7" Type="http://schemas.openxmlformats.org/officeDocument/2006/relationships/image" Target="../media/image640.jpe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9.jpeg"/><Relationship Id="rId5" Type="http://schemas.openxmlformats.org/officeDocument/2006/relationships/image" Target="../media/image638.png"/><Relationship Id="rId4" Type="http://schemas.openxmlformats.org/officeDocument/2006/relationships/image" Target="../media/image637.png"/><Relationship Id="rId9" Type="http://schemas.openxmlformats.org/officeDocument/2006/relationships/image" Target="../media/image6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5.png"/><Relationship Id="rId5" Type="http://schemas.openxmlformats.org/officeDocument/2006/relationships/image" Target="../media/image644.jpeg"/><Relationship Id="rId4" Type="http://schemas.openxmlformats.org/officeDocument/2006/relationships/image" Target="../media/image6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7" Type="http://schemas.openxmlformats.org/officeDocument/2006/relationships/image" Target="../media/image649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8.jpeg"/><Relationship Id="rId5" Type="http://schemas.openxmlformats.org/officeDocument/2006/relationships/image" Target="../media/image645.png"/><Relationship Id="rId4" Type="http://schemas.openxmlformats.org/officeDocument/2006/relationships/image" Target="../media/image6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52.emf"/><Relationship Id="rId4" Type="http://schemas.openxmlformats.org/officeDocument/2006/relationships/oleObject" Target="../embeddings/oleObject25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53.wmf"/><Relationship Id="rId4" Type="http://schemas.openxmlformats.org/officeDocument/2006/relationships/oleObject" Target="../embeddings/oleObject28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54.wmf"/><Relationship Id="rId4" Type="http://schemas.openxmlformats.org/officeDocument/2006/relationships/oleObject" Target="../embeddings/oleObject29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6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2556" y="2756848"/>
            <a:ext cx="10567916" cy="712172"/>
          </a:xfrm>
        </p:spPr>
        <p:txBody>
          <a:bodyPr>
            <a:normAutofit/>
          </a:bodyPr>
          <a:lstStyle/>
          <a:p>
            <a:r>
              <a:rPr lang="en-US" sz="4000" dirty="0"/>
              <a:t>Clustering Techniques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4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Other Distinctions Between Sets of Clusters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Exclusive versus non-exclusive</a:t>
            </a:r>
          </a:p>
          <a:p>
            <a:pPr lvl="1"/>
            <a:r>
              <a:rPr lang="en-US" altLang="en-US"/>
              <a:t>In non-exclusive clusterings, points may belong to multiple clusters.</a:t>
            </a:r>
          </a:p>
          <a:p>
            <a:pPr lvl="2"/>
            <a:r>
              <a:rPr lang="en-US" altLang="en-US"/>
              <a:t>Can belong to multiple classes or could be ‘border’ points</a:t>
            </a:r>
          </a:p>
          <a:p>
            <a:pPr lvl="1"/>
            <a:r>
              <a:rPr lang="en-US" altLang="en-US"/>
              <a:t>Fuzzy clustering  (one type of non-exclusive) </a:t>
            </a:r>
          </a:p>
          <a:p>
            <a:pPr lvl="2"/>
            <a:r>
              <a:rPr lang="en-US" altLang="en-US"/>
              <a:t>In fuzzy clustering, a point belongs to every cluster with some weight between 0 and 1</a:t>
            </a:r>
          </a:p>
          <a:p>
            <a:pPr lvl="2"/>
            <a:r>
              <a:rPr lang="en-US" altLang="en-US"/>
              <a:t>Weights must sum to 1</a:t>
            </a:r>
          </a:p>
          <a:p>
            <a:pPr lvl="2"/>
            <a:r>
              <a:rPr lang="en-US" altLang="en-US"/>
              <a:t>Probabilistic clustering has similar characteristics</a:t>
            </a:r>
          </a:p>
          <a:p>
            <a:r>
              <a:rPr lang="en-US" altLang="en-US"/>
              <a:t>Partial versus complete</a:t>
            </a:r>
          </a:p>
          <a:p>
            <a:pPr lvl="1"/>
            <a:r>
              <a:rPr lang="en-US" altLang="en-US"/>
              <a:t>In some cases, we only want to cluster some of the data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FD40DC1-4940-B1CB-5C9E-2B9CF707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</a:t>
            </a:r>
          </a:p>
        </p:txBody>
      </p:sp>
      <p:sp>
        <p:nvSpPr>
          <p:cNvPr id="11267" name="Rectangle 1027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 Well-separated clusters</a:t>
            </a:r>
          </a:p>
          <a:p>
            <a:endParaRPr lang="en-US" altLang="en-US" dirty="0"/>
          </a:p>
          <a:p>
            <a:r>
              <a:rPr lang="en-US" altLang="en-US" dirty="0"/>
              <a:t> Prototype-based clusters</a:t>
            </a:r>
          </a:p>
          <a:p>
            <a:endParaRPr lang="en-US" altLang="en-US" dirty="0"/>
          </a:p>
          <a:p>
            <a:r>
              <a:rPr lang="en-US" altLang="en-US" dirty="0"/>
              <a:t> Contiguity-based clusters</a:t>
            </a:r>
          </a:p>
          <a:p>
            <a:endParaRPr lang="en-US" altLang="en-US" dirty="0"/>
          </a:p>
          <a:p>
            <a:r>
              <a:rPr lang="en-US" altLang="en-US" dirty="0"/>
              <a:t> Density-based clusters</a:t>
            </a:r>
          </a:p>
          <a:p>
            <a:endParaRPr lang="en-US" altLang="en-US" dirty="0"/>
          </a:p>
          <a:p>
            <a:r>
              <a:rPr lang="en-US" altLang="en-US" dirty="0"/>
              <a:t>Described by an Objective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9E4ACDD-EF1E-565E-5A00-B2726B32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Clusters: Well-Separated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Well-Separated Clusters: </a:t>
            </a:r>
          </a:p>
          <a:p>
            <a:pPr lvl="1"/>
            <a:r>
              <a:rPr lang="en-US" altLang="en-US"/>
              <a:t>A cluster is a set of points such that any point in a cluster is closer (or more similar) to every other point in the cluster than to any point not in the cluster. </a:t>
            </a:r>
          </a:p>
          <a:p>
            <a:endParaRPr lang="en-US" altLang="en-US"/>
          </a:p>
        </p:txBody>
      </p:sp>
      <p:sp>
        <p:nvSpPr>
          <p:cNvPr id="12292" name="Oval 4"/>
          <p:cNvSpPr>
            <a:spLocks noChangeAspect="1" noChangeArrowheads="1"/>
          </p:cNvSpPr>
          <p:nvPr/>
        </p:nvSpPr>
        <p:spPr bwMode="auto">
          <a:xfrm>
            <a:off x="2971800" y="4570413"/>
            <a:ext cx="1143000" cy="1143000"/>
          </a:xfrm>
          <a:prstGeom prst="ellipse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3" name="Oval 5"/>
          <p:cNvSpPr>
            <a:spLocks noChangeAspect="1" noChangeArrowheads="1"/>
          </p:cNvSpPr>
          <p:nvPr/>
        </p:nvSpPr>
        <p:spPr bwMode="auto">
          <a:xfrm>
            <a:off x="7542213" y="4570413"/>
            <a:ext cx="1143000" cy="1143000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4" name="Oval 6"/>
          <p:cNvSpPr>
            <a:spLocks noChangeAspect="1" noChangeArrowheads="1"/>
          </p:cNvSpPr>
          <p:nvPr/>
        </p:nvSpPr>
        <p:spPr bwMode="auto">
          <a:xfrm>
            <a:off x="5030788" y="2971800"/>
            <a:ext cx="1143000" cy="11430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3 well-separated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860AE78-37DC-6203-89E8-A73F986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Types of Clusters: Prototype-Based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Prototype-based</a:t>
            </a:r>
          </a:p>
          <a:p>
            <a:pPr lvl="1"/>
            <a:r>
              <a:rPr lang="en-US" altLang="en-US" dirty="0"/>
              <a:t> A cluster is a set of objects such that an object in a cluster is closer (more similar) to the prototype or  “center” of a cluster, than to the center of any other cluster  </a:t>
            </a:r>
          </a:p>
          <a:p>
            <a:pPr lvl="1"/>
            <a:r>
              <a:rPr lang="en-US" altLang="en-US" dirty="0"/>
              <a:t>The center of a cluster is often a centroid, the average of all the points in the cluster, or a </a:t>
            </a:r>
            <a:r>
              <a:rPr lang="en-US" altLang="en-US" dirty="0" err="1"/>
              <a:t>medoid</a:t>
            </a:r>
            <a:r>
              <a:rPr lang="en-US" altLang="en-US" dirty="0"/>
              <a:t>, the most “representative” point of a cluster </a:t>
            </a:r>
          </a:p>
          <a:p>
            <a:endParaRPr lang="en-US" altLang="en-US" dirty="0"/>
          </a:p>
        </p:txBody>
      </p:sp>
      <p:sp>
        <p:nvSpPr>
          <p:cNvPr id="13316" name="Oval 4"/>
          <p:cNvSpPr>
            <a:spLocks noChangeAspect="1" noChangeArrowheads="1"/>
          </p:cNvSpPr>
          <p:nvPr/>
        </p:nvSpPr>
        <p:spPr bwMode="auto">
          <a:xfrm>
            <a:off x="2667000" y="4191000"/>
            <a:ext cx="1371600" cy="13716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7" name="Oval 5"/>
          <p:cNvSpPr>
            <a:spLocks noChangeAspect="1" noChangeArrowheads="1"/>
          </p:cNvSpPr>
          <p:nvPr/>
        </p:nvSpPr>
        <p:spPr bwMode="auto">
          <a:xfrm>
            <a:off x="4038600" y="4191000"/>
            <a:ext cx="1371600" cy="1371600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8" name="Oval 6"/>
          <p:cNvSpPr>
            <a:spLocks noChangeAspect="1" noChangeArrowheads="1"/>
          </p:cNvSpPr>
          <p:nvPr/>
        </p:nvSpPr>
        <p:spPr bwMode="auto">
          <a:xfrm>
            <a:off x="6846888" y="4329114"/>
            <a:ext cx="1166812" cy="1100137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9" name="Oval 7"/>
          <p:cNvSpPr>
            <a:spLocks noChangeAspect="1" noChangeArrowheads="1"/>
          </p:cNvSpPr>
          <p:nvPr/>
        </p:nvSpPr>
        <p:spPr bwMode="auto">
          <a:xfrm>
            <a:off x="8218488" y="4329114"/>
            <a:ext cx="1166812" cy="1100137"/>
          </a:xfrm>
          <a:prstGeom prst="ellipse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4 center-based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8A1966-8ACE-86EE-5E92-BE42F994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Clusters: Contiguity-Based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Contiguous Cluster (Nearest neighbor or Transitive)</a:t>
            </a:r>
          </a:p>
          <a:p>
            <a:pPr lvl="1"/>
            <a:r>
              <a:rPr lang="en-US" altLang="en-US"/>
              <a:t>A cluster is a set of points such that a point in a cluster is closer (or more similar) to one or more other points in the cluster than to any point not in the cluster.</a:t>
            </a:r>
          </a:p>
          <a:p>
            <a:endParaRPr lang="en-US" altLang="en-US"/>
          </a:p>
        </p:txBody>
      </p:sp>
      <p:grpSp>
        <p:nvGrpSpPr>
          <p:cNvPr id="14340" name="Group 15"/>
          <p:cNvGrpSpPr>
            <a:grpSpLocks/>
          </p:cNvGrpSpPr>
          <p:nvPr/>
        </p:nvGrpSpPr>
        <p:grpSpPr bwMode="auto">
          <a:xfrm>
            <a:off x="1905000" y="3810000"/>
            <a:ext cx="8534400" cy="1219200"/>
            <a:chOff x="950" y="2544"/>
            <a:chExt cx="4106" cy="576"/>
          </a:xfrm>
        </p:grpSpPr>
        <p:sp>
          <p:nvSpPr>
            <p:cNvPr id="14342" name="Freeform 4" descr="Large grid"/>
            <p:cNvSpPr>
              <a:spLocks noChangeAspect="1"/>
            </p:cNvSpPr>
            <p:nvPr/>
          </p:nvSpPr>
          <p:spPr bwMode="auto">
            <a:xfrm>
              <a:off x="950" y="2552"/>
              <a:ext cx="267" cy="457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8 h 744"/>
                <a:gd name="T10" fmla="*/ 27 w 432"/>
                <a:gd name="T11" fmla="*/ 44 h 744"/>
                <a:gd name="T12" fmla="*/ 27 w 432"/>
                <a:gd name="T13" fmla="*/ 62 h 744"/>
                <a:gd name="T14" fmla="*/ 22 w 432"/>
                <a:gd name="T15" fmla="*/ 63 h 744"/>
                <a:gd name="T16" fmla="*/ 0 w 432"/>
                <a:gd name="T17" fmla="*/ 65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>
              <a:solidFill>
                <a:srgbClr val="99CC00"/>
              </a:solidFill>
              <a:prstDash val="lgDashDot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3" name="Freeform 5" descr="Large grid"/>
            <p:cNvSpPr>
              <a:spLocks noChangeAspect="1"/>
            </p:cNvSpPr>
            <p:nvPr/>
          </p:nvSpPr>
          <p:spPr bwMode="auto">
            <a:xfrm>
              <a:off x="1061" y="2618"/>
              <a:ext cx="267" cy="459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9 h 744"/>
                <a:gd name="T10" fmla="*/ 27 w 432"/>
                <a:gd name="T11" fmla="*/ 45 h 744"/>
                <a:gd name="T12" fmla="*/ 27 w 432"/>
                <a:gd name="T13" fmla="*/ 64 h 744"/>
                <a:gd name="T14" fmla="*/ 22 w 432"/>
                <a:gd name="T15" fmla="*/ 64 h 744"/>
                <a:gd name="T16" fmla="*/ 0 w 432"/>
                <a:gd name="T17" fmla="*/ 67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 cap="rnd">
              <a:solidFill>
                <a:srgbClr val="00006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4" name="Freeform 6" descr="Large grid"/>
            <p:cNvSpPr>
              <a:spLocks noChangeAspect="1"/>
            </p:cNvSpPr>
            <p:nvPr/>
          </p:nvSpPr>
          <p:spPr bwMode="auto">
            <a:xfrm>
              <a:off x="1195" y="2663"/>
              <a:ext cx="267" cy="457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8 h 744"/>
                <a:gd name="T10" fmla="*/ 27 w 432"/>
                <a:gd name="T11" fmla="*/ 44 h 744"/>
                <a:gd name="T12" fmla="*/ 27 w 432"/>
                <a:gd name="T13" fmla="*/ 62 h 744"/>
                <a:gd name="T14" fmla="*/ 22 w 432"/>
                <a:gd name="T15" fmla="*/ 63 h 744"/>
                <a:gd name="T16" fmla="*/ 0 w 432"/>
                <a:gd name="T17" fmla="*/ 65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>
              <a:solidFill>
                <a:srgbClr val="FF7C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5" name="Oval 7"/>
            <p:cNvSpPr>
              <a:spLocks noChangeAspect="1" noChangeArrowheads="1"/>
            </p:cNvSpPr>
            <p:nvPr/>
          </p:nvSpPr>
          <p:spPr bwMode="auto">
            <a:xfrm>
              <a:off x="2171" y="2750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46" name="AutoShape 8"/>
            <p:cNvSpPr>
              <a:spLocks noChangeAspect="1" noChangeArrowheads="1"/>
            </p:cNvSpPr>
            <p:nvPr/>
          </p:nvSpPr>
          <p:spPr bwMode="auto">
            <a:xfrm rot="-5400000">
              <a:off x="1942" y="2382"/>
              <a:ext cx="525" cy="86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351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25" y="13616"/>
                  </a:moveTo>
                  <a:cubicBezTo>
                    <a:pt x="5154" y="12752"/>
                    <a:pt x="4908" y="11784"/>
                    <a:pt x="4908" y="10800"/>
                  </a:cubicBezTo>
                  <a:cubicBezTo>
                    <a:pt x="4908" y="7545"/>
                    <a:pt x="7545" y="4908"/>
                    <a:pt x="10800" y="4908"/>
                  </a:cubicBezTo>
                  <a:cubicBezTo>
                    <a:pt x="14054" y="4908"/>
                    <a:pt x="16692" y="7545"/>
                    <a:pt x="16692" y="10800"/>
                  </a:cubicBezTo>
                  <a:cubicBezTo>
                    <a:pt x="16692" y="11784"/>
                    <a:pt x="16445" y="12752"/>
                    <a:pt x="15974" y="13616"/>
                  </a:cubicBezTo>
                  <a:lnTo>
                    <a:pt x="20285" y="15963"/>
                  </a:lnTo>
                  <a:cubicBezTo>
                    <a:pt x="21148" y="14379"/>
                    <a:pt x="21600" y="1260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2603"/>
                    <a:pt x="451" y="14379"/>
                    <a:pt x="1314" y="15963"/>
                  </a:cubicBezTo>
                  <a:lnTo>
                    <a:pt x="5625" y="136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7" name="Oval 9"/>
            <p:cNvSpPr>
              <a:spLocks noChangeAspect="1" noChangeArrowheads="1"/>
            </p:cNvSpPr>
            <p:nvPr/>
          </p:nvSpPr>
          <p:spPr bwMode="auto">
            <a:xfrm>
              <a:off x="2504" y="2750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48" name="Line 10"/>
            <p:cNvSpPr>
              <a:spLocks noChangeAspect="1" noChangeShapeType="1"/>
            </p:cNvSpPr>
            <p:nvPr/>
          </p:nvSpPr>
          <p:spPr bwMode="auto">
            <a:xfrm>
              <a:off x="2305" y="2818"/>
              <a:ext cx="199" cy="0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Oval 11"/>
            <p:cNvSpPr>
              <a:spLocks noChangeAspect="1" noChangeArrowheads="1"/>
            </p:cNvSpPr>
            <p:nvPr/>
          </p:nvSpPr>
          <p:spPr bwMode="auto">
            <a:xfrm>
              <a:off x="4236" y="2633"/>
              <a:ext cx="376" cy="35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0" name="Oval 12"/>
            <p:cNvSpPr>
              <a:spLocks noChangeAspect="1" noChangeArrowheads="1"/>
            </p:cNvSpPr>
            <p:nvPr/>
          </p:nvSpPr>
          <p:spPr bwMode="auto">
            <a:xfrm>
              <a:off x="4680" y="2633"/>
              <a:ext cx="376" cy="355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1" name="Oval 13"/>
            <p:cNvSpPr>
              <a:spLocks noChangeAspect="1" noChangeArrowheads="1"/>
            </p:cNvSpPr>
            <p:nvPr/>
          </p:nvSpPr>
          <p:spPr bwMode="auto">
            <a:xfrm>
              <a:off x="2992" y="2544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2" name="Oval 14"/>
            <p:cNvSpPr>
              <a:spLocks noChangeAspect="1" noChangeArrowheads="1"/>
            </p:cNvSpPr>
            <p:nvPr/>
          </p:nvSpPr>
          <p:spPr bwMode="auto">
            <a:xfrm>
              <a:off x="3391" y="2544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341" name="Text Box 16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8 contiguous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33791B2-3077-B169-86DE-45684BA7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Types of Clusters: Density-Based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Density-based</a:t>
            </a:r>
          </a:p>
          <a:p>
            <a:pPr lvl="1"/>
            <a:r>
              <a:rPr lang="en-US" altLang="en-US"/>
              <a:t>A cluster is a dense region of points, which is separated by low-density regions, from other regions of high density. </a:t>
            </a:r>
          </a:p>
          <a:p>
            <a:pPr lvl="1"/>
            <a:r>
              <a:rPr lang="en-US" altLang="en-US"/>
              <a:t>Used when the clusters are irregular or intertwined, and when noise and outliers are present. </a:t>
            </a:r>
          </a:p>
        </p:txBody>
      </p:sp>
      <p:grpSp>
        <p:nvGrpSpPr>
          <p:cNvPr id="15364" name="Group 12"/>
          <p:cNvGrpSpPr>
            <a:grpSpLocks/>
          </p:cNvGrpSpPr>
          <p:nvPr/>
        </p:nvGrpSpPr>
        <p:grpSpPr bwMode="auto">
          <a:xfrm>
            <a:off x="1828800" y="3657600"/>
            <a:ext cx="8610600" cy="1676400"/>
            <a:chOff x="1056" y="3072"/>
            <a:chExt cx="3840" cy="720"/>
          </a:xfrm>
        </p:grpSpPr>
        <p:sp>
          <p:nvSpPr>
            <p:cNvPr id="15366" name="Rectangle 2"/>
            <p:cNvSpPr>
              <a:spLocks noChangeArrowheads="1"/>
            </p:cNvSpPr>
            <p:nvPr/>
          </p:nvSpPr>
          <p:spPr bwMode="auto">
            <a:xfrm>
              <a:off x="1056" y="3072"/>
              <a:ext cx="3840" cy="720"/>
            </a:xfrm>
            <a:prstGeom prst="rect">
              <a:avLst/>
            </a:prstGeom>
            <a:pattFill prst="pct10">
              <a:fgClr>
                <a:schemeClr val="tx1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67" name="Oval 5"/>
            <p:cNvSpPr>
              <a:spLocks noChangeAspect="1" noChangeArrowheads="1"/>
            </p:cNvSpPr>
            <p:nvPr/>
          </p:nvSpPr>
          <p:spPr bwMode="auto">
            <a:xfrm>
              <a:off x="1599" y="3374"/>
              <a:ext cx="134" cy="134"/>
            </a:xfrm>
            <a:prstGeom prst="ellipse">
              <a:avLst/>
            </a:pr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68" name="AutoShape 6"/>
            <p:cNvSpPr>
              <a:spLocks noChangeAspect="1" noChangeArrowheads="1"/>
            </p:cNvSpPr>
            <p:nvPr/>
          </p:nvSpPr>
          <p:spPr bwMode="auto">
            <a:xfrm rot="-5400000">
              <a:off x="1370" y="3006"/>
              <a:ext cx="525" cy="86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351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25" y="13616"/>
                  </a:moveTo>
                  <a:cubicBezTo>
                    <a:pt x="5154" y="12752"/>
                    <a:pt x="4908" y="11784"/>
                    <a:pt x="4908" y="10800"/>
                  </a:cubicBezTo>
                  <a:cubicBezTo>
                    <a:pt x="4908" y="7545"/>
                    <a:pt x="7545" y="4908"/>
                    <a:pt x="10800" y="4908"/>
                  </a:cubicBezTo>
                  <a:cubicBezTo>
                    <a:pt x="14054" y="4908"/>
                    <a:pt x="16692" y="7545"/>
                    <a:pt x="16692" y="10800"/>
                  </a:cubicBezTo>
                  <a:cubicBezTo>
                    <a:pt x="16692" y="11784"/>
                    <a:pt x="16445" y="12752"/>
                    <a:pt x="15974" y="13616"/>
                  </a:cubicBezTo>
                  <a:lnTo>
                    <a:pt x="20285" y="15963"/>
                  </a:lnTo>
                  <a:cubicBezTo>
                    <a:pt x="21148" y="14379"/>
                    <a:pt x="21600" y="1260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2603"/>
                    <a:pt x="451" y="14379"/>
                    <a:pt x="1314" y="15963"/>
                  </a:cubicBezTo>
                  <a:lnTo>
                    <a:pt x="5625" y="136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9" name="Oval 7"/>
            <p:cNvSpPr>
              <a:spLocks noChangeAspect="1" noChangeArrowheads="1"/>
            </p:cNvSpPr>
            <p:nvPr/>
          </p:nvSpPr>
          <p:spPr bwMode="auto">
            <a:xfrm>
              <a:off x="1932" y="3374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0" name="Oval 8"/>
            <p:cNvSpPr>
              <a:spLocks noChangeAspect="1" noChangeArrowheads="1"/>
            </p:cNvSpPr>
            <p:nvPr/>
          </p:nvSpPr>
          <p:spPr bwMode="auto">
            <a:xfrm>
              <a:off x="3664" y="3257"/>
              <a:ext cx="376" cy="35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1" name="Oval 9"/>
            <p:cNvSpPr>
              <a:spLocks noChangeAspect="1" noChangeArrowheads="1"/>
            </p:cNvSpPr>
            <p:nvPr/>
          </p:nvSpPr>
          <p:spPr bwMode="auto">
            <a:xfrm>
              <a:off x="4108" y="3257"/>
              <a:ext cx="376" cy="355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2" name="Oval 10"/>
            <p:cNvSpPr>
              <a:spLocks noChangeAspect="1" noChangeArrowheads="1"/>
            </p:cNvSpPr>
            <p:nvPr/>
          </p:nvSpPr>
          <p:spPr bwMode="auto">
            <a:xfrm>
              <a:off x="2420" y="3168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3" name="Oval 11"/>
            <p:cNvSpPr>
              <a:spLocks noChangeAspect="1" noChangeArrowheads="1"/>
            </p:cNvSpPr>
            <p:nvPr/>
          </p:nvSpPr>
          <p:spPr bwMode="auto">
            <a:xfrm>
              <a:off x="2819" y="3168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5365" name="Text Box 13"/>
          <p:cNvSpPr txBox="1">
            <a:spLocks noChangeArrowheads="1"/>
          </p:cNvSpPr>
          <p:nvPr/>
        </p:nvSpPr>
        <p:spPr bwMode="auto">
          <a:xfrm>
            <a:off x="4495800" y="57912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6 density-based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0ED5951-D19F-488F-1E89-AB317C5D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Types of Clusters: Objective Function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Clusters Defined by an Objective Function</a:t>
            </a:r>
          </a:p>
          <a:p>
            <a:pPr lvl="1"/>
            <a:r>
              <a:rPr lang="en-US" altLang="en-US" dirty="0"/>
              <a:t>Finds clusters that minimize or maximize an objective function. </a:t>
            </a:r>
          </a:p>
          <a:p>
            <a:pPr lvl="1"/>
            <a:r>
              <a:rPr lang="en-US" altLang="en-US" dirty="0"/>
              <a:t>Enumerate all possible ways of dividing the points into clusters and evaluate the `goodness' of each potential set of clusters by using the given objective function.  (NP Hard)</a:t>
            </a:r>
          </a:p>
          <a:p>
            <a:pPr lvl="1"/>
            <a:r>
              <a:rPr lang="en-US" altLang="en-US" dirty="0"/>
              <a:t> Can have global or local objectives.</a:t>
            </a:r>
          </a:p>
          <a:p>
            <a:pPr lvl="2"/>
            <a:r>
              <a:rPr lang="en-US" altLang="en-US" dirty="0"/>
              <a:t> Hierarchical clustering algorithms typically have local objectives</a:t>
            </a:r>
          </a:p>
          <a:p>
            <a:pPr lvl="2"/>
            <a:r>
              <a:rPr lang="en-US" altLang="en-US" dirty="0"/>
              <a:t> </a:t>
            </a:r>
            <a:r>
              <a:rPr lang="en-US" altLang="en-US" dirty="0" err="1"/>
              <a:t>Partitional</a:t>
            </a:r>
            <a:r>
              <a:rPr lang="en-US" altLang="en-US" dirty="0"/>
              <a:t> algorithms typically have global objectives</a:t>
            </a:r>
          </a:p>
          <a:p>
            <a:pPr lvl="1"/>
            <a:r>
              <a:rPr lang="en-US" altLang="en-US" dirty="0"/>
              <a:t>A variation of the global objective function approach is to fit the data to a parameterized model. </a:t>
            </a:r>
          </a:p>
          <a:p>
            <a:pPr lvl="2"/>
            <a:r>
              <a:rPr lang="en-US" altLang="en-US" dirty="0"/>
              <a:t> Parameters for the model are determined from the data. </a:t>
            </a:r>
          </a:p>
          <a:p>
            <a:pPr lvl="2"/>
            <a:r>
              <a:rPr lang="en-US" altLang="en-US" dirty="0"/>
              <a:t>Mixture models assume that the data is a ‘mixture' of a number of statistical distributions.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A2F5F26-7826-5165-89BB-DFB5D99A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Characteristics of the Input Data Are Important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Type of proximity or density measure</a:t>
            </a:r>
          </a:p>
          <a:p>
            <a:pPr lvl="1"/>
            <a:r>
              <a:rPr lang="en-US" altLang="en-US" dirty="0"/>
              <a:t>Central to clustering </a:t>
            </a:r>
          </a:p>
          <a:p>
            <a:pPr lvl="1"/>
            <a:r>
              <a:rPr lang="en-US" altLang="en-US" dirty="0"/>
              <a:t>Depends on data and application 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Data characteristics that affect proximity and/or density are</a:t>
            </a:r>
          </a:p>
          <a:p>
            <a:pPr lvl="1"/>
            <a:r>
              <a:rPr lang="en-US" altLang="en-US" dirty="0"/>
              <a:t>Dimensionality</a:t>
            </a:r>
          </a:p>
          <a:p>
            <a:pPr lvl="2"/>
            <a:r>
              <a:rPr lang="en-US" altLang="en-US" dirty="0"/>
              <a:t>Sparseness</a:t>
            </a:r>
          </a:p>
          <a:p>
            <a:pPr lvl="1"/>
            <a:r>
              <a:rPr lang="en-US" altLang="en-US" dirty="0"/>
              <a:t>Attribute type</a:t>
            </a:r>
          </a:p>
          <a:p>
            <a:pPr lvl="1"/>
            <a:r>
              <a:rPr lang="en-US" altLang="en-US" dirty="0"/>
              <a:t>Special relationships in the data</a:t>
            </a:r>
          </a:p>
          <a:p>
            <a:pPr lvl="2"/>
            <a:r>
              <a:rPr lang="en-US" altLang="en-US" dirty="0"/>
              <a:t>For example, autocorrelation</a:t>
            </a:r>
          </a:p>
          <a:p>
            <a:pPr lvl="1"/>
            <a:r>
              <a:rPr lang="en-US" altLang="en-US" dirty="0"/>
              <a:t>Distribution of the data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Noise and Outliers</a:t>
            </a:r>
          </a:p>
          <a:p>
            <a:pPr lvl="1"/>
            <a:r>
              <a:rPr lang="en-US" altLang="en-US" dirty="0"/>
              <a:t>Often interfere with the operation of the clustering algorithm</a:t>
            </a:r>
          </a:p>
          <a:p>
            <a:r>
              <a:rPr lang="en-US" altLang="en-US" dirty="0"/>
              <a:t>Clusters of differing sizes, densities, and shapes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F8E181F-A9C5-CB18-BC5F-45211D7B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7BE2BF-A9A1-4919-97AD-C59ECB22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Good Clustering?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AC4B7B-2F98-485A-8786-946C29533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6019800" cy="3402361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en-US" sz="2400" dirty="0"/>
              <a:t>A </a:t>
            </a:r>
            <a:r>
              <a:rPr lang="en-US" sz="2400" u="sng" dirty="0"/>
              <a:t>good clustering</a:t>
            </a:r>
            <a:r>
              <a:rPr lang="en-US" sz="2400" dirty="0"/>
              <a:t> method will produce high quality clusters with</a:t>
            </a:r>
          </a:p>
          <a:p>
            <a:pPr lvl="1" algn="just">
              <a:lnSpc>
                <a:spcPct val="120000"/>
              </a:lnSpc>
            </a:pPr>
            <a:r>
              <a:rPr lang="en-US" sz="2200" dirty="0"/>
              <a:t>high </a:t>
            </a:r>
            <a:r>
              <a:rPr lang="en-US" sz="2200" u="sng" dirty="0"/>
              <a:t>intra-class</a:t>
            </a:r>
            <a:r>
              <a:rPr lang="en-US" sz="2200" dirty="0"/>
              <a:t> similarity</a:t>
            </a:r>
          </a:p>
          <a:p>
            <a:pPr lvl="1" algn="just">
              <a:lnSpc>
                <a:spcPct val="120000"/>
              </a:lnSpc>
            </a:pPr>
            <a:r>
              <a:rPr lang="en-US" sz="2200" dirty="0"/>
              <a:t>low </a:t>
            </a:r>
            <a:r>
              <a:rPr lang="en-US" sz="2200" u="sng" dirty="0"/>
              <a:t>inter-class</a:t>
            </a:r>
            <a:r>
              <a:rPr lang="en-US" sz="2200" dirty="0"/>
              <a:t> similarity </a:t>
            </a:r>
          </a:p>
          <a:p>
            <a:pPr algn="just">
              <a:lnSpc>
                <a:spcPct val="120000"/>
              </a:lnSpc>
            </a:pPr>
            <a:r>
              <a:rPr lang="en-US" sz="2400" dirty="0"/>
              <a:t>The </a:t>
            </a:r>
            <a:r>
              <a:rPr lang="en-US" sz="2400" u="sng" dirty="0"/>
              <a:t>quality</a:t>
            </a:r>
            <a:r>
              <a:rPr lang="en-US" sz="2400" dirty="0"/>
              <a:t> of a clustering result depends on both the similarity measure used by the method and its implementation.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9A60F88-0071-40EA-A84D-D4EC25CD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4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Clustering Algorithms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K-means and its variants</a:t>
            </a:r>
          </a:p>
          <a:p>
            <a:pPr lvl="4"/>
            <a:endParaRPr lang="en-US" altLang="en-US"/>
          </a:p>
          <a:p>
            <a:r>
              <a:rPr lang="en-US" altLang="en-US"/>
              <a:t>Hierarchical clustering</a:t>
            </a:r>
          </a:p>
          <a:p>
            <a:pPr lvl="4"/>
            <a:endParaRPr lang="en-US" altLang="en-US"/>
          </a:p>
          <a:p>
            <a:r>
              <a:rPr lang="en-US" altLang="en-US"/>
              <a:t>Density-based clustering</a:t>
            </a:r>
          </a:p>
          <a:p>
            <a:pPr lvl="4"/>
            <a:endParaRPr lang="en-US" altLang="en-US"/>
          </a:p>
          <a:p>
            <a:pPr lvl="1"/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70D625A-735E-4B9E-BC1F-F312E426E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What is Cluster Analysis?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Given a set of objects, place them in groups such that the objects in a group are similar (or related) to one another and different from (or unrelated to) the objects in other groups</a:t>
            </a:r>
          </a:p>
        </p:txBody>
      </p:sp>
      <p:grpSp>
        <p:nvGrpSpPr>
          <p:cNvPr id="3076" name="Group 6"/>
          <p:cNvGrpSpPr>
            <a:grpSpLocks/>
          </p:cNvGrpSpPr>
          <p:nvPr/>
        </p:nvGrpSpPr>
        <p:grpSpPr bwMode="auto">
          <a:xfrm>
            <a:off x="4800600" y="3570288"/>
            <a:ext cx="3048000" cy="2678112"/>
            <a:chOff x="2160" y="2544"/>
            <a:chExt cx="1920" cy="1687"/>
          </a:xfrm>
        </p:grpSpPr>
        <p:sp>
          <p:nvSpPr>
            <p:cNvPr id="3087" name="Line 7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8" name="Line 8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9" name="Freeform 9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0" name="AutoShape 10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1" name="AutoShape 11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2" name="AutoShape 12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3" name="AutoShape 13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4" name="AutoShape 14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5" name="AutoShape 15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6" name="AutoShape 16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7" name="AutoShape 17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8" name="AutoShape 18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9" name="AutoShape 19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0" name="AutoShape 20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1" name="AutoShape 21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2" name="AutoShape 22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3" name="AutoShape 23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4" name="AutoShape 24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5" name="AutoShape 25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6" name="AutoShape 26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7" name="AutoShape 27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8" name="AutoShape 28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9" name="AutoShape 29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0" name="AutoShape 30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1" name="AutoShape 31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2" name="AutoShape 32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6781800" y="2667000"/>
            <a:ext cx="3048000" cy="2514600"/>
            <a:chOff x="3312" y="1584"/>
            <a:chExt cx="1920" cy="1584"/>
          </a:xfrm>
        </p:grpSpPr>
        <p:sp>
          <p:nvSpPr>
            <p:cNvPr id="3085" name="Line 34"/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" name="AutoShape 35"/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4419600" y="3657600"/>
            <a:ext cx="3276600" cy="2286000"/>
            <a:chOff x="1824" y="2208"/>
            <a:chExt cx="2064" cy="1440"/>
          </a:xfrm>
        </p:grpSpPr>
        <p:sp>
          <p:nvSpPr>
            <p:cNvPr id="3082" name="Oval 37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83" name="Oval 38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84" name="Oval 39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2819400" y="2971800"/>
            <a:ext cx="2286000" cy="1676400"/>
            <a:chOff x="816" y="1776"/>
            <a:chExt cx="1440" cy="1056"/>
          </a:xfrm>
        </p:grpSpPr>
        <p:sp>
          <p:nvSpPr>
            <p:cNvPr id="3080" name="Line 41"/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" name="AutoShape 42"/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itchFamily="34" charset="0"/>
                </a:rPr>
                <a:t>Intra-cluster distances are minimized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5C272F9-8D60-E5FA-31DD-1B73E9AD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06A37F-C665-4C0B-ACA5-DEB2661F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Partitioning Clustering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94423D-BF05-4A24-AD13-415D782A9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8116229" cy="3368907"/>
          </a:xfrm>
        </p:spPr>
        <p:txBody>
          <a:bodyPr>
            <a:normAutofit fontScale="70000" lnSpcReduction="20000"/>
          </a:bodyPr>
          <a:lstStyle/>
          <a:p>
            <a:pPr marL="359416" indent="-342900" algn="just">
              <a:lnSpc>
                <a:spcPct val="110000"/>
              </a:lnSpc>
            </a:pPr>
            <a:r>
              <a:rPr lang="en-US" altLang="en-US" dirty="0"/>
              <a:t>Partitioning algorithms construct partition of a database of N objects into a set of K clusters. </a:t>
            </a:r>
          </a:p>
          <a:p>
            <a:pPr marL="359416" indent="-342900" algn="just">
              <a:lnSpc>
                <a:spcPct val="110000"/>
              </a:lnSpc>
            </a:pPr>
            <a:r>
              <a:rPr lang="en-US" altLang="en-US" dirty="0"/>
              <a:t>The partitioning clustering algorithm usually adopts the Iterative Optimization paradigm. </a:t>
            </a:r>
          </a:p>
          <a:p>
            <a:pPr marL="816616" lvl="1" indent="-342900" algn="just">
              <a:lnSpc>
                <a:spcPct val="110000"/>
              </a:lnSpc>
            </a:pPr>
            <a:r>
              <a:rPr lang="en-US" altLang="en-US" dirty="0"/>
              <a:t>It starts with an initial partition and uses an iterative control strategy.</a:t>
            </a:r>
          </a:p>
          <a:p>
            <a:pPr marL="816616" lvl="1" indent="-342900" algn="just">
              <a:lnSpc>
                <a:spcPct val="110000"/>
              </a:lnSpc>
            </a:pPr>
            <a:r>
              <a:rPr lang="en-US" altLang="en-US" dirty="0"/>
              <a:t>It tries swapping data points to see if such a swapping improves the quality of clustering. </a:t>
            </a:r>
          </a:p>
          <a:p>
            <a:pPr marL="816616" lvl="1" indent="-342900" algn="just">
              <a:lnSpc>
                <a:spcPct val="110000"/>
              </a:lnSpc>
            </a:pPr>
            <a:r>
              <a:rPr lang="en-US" altLang="en-US" dirty="0"/>
              <a:t>When swapping does not yield any improvements in clustering, it finds a locally optimal partitioning</a:t>
            </a:r>
          </a:p>
          <a:p>
            <a:pPr marL="359416" indent="-342900" algn="just">
              <a:lnSpc>
                <a:spcPct val="110000"/>
              </a:lnSpc>
            </a:pPr>
            <a:r>
              <a:rPr lang="en-US" altLang="en-US" dirty="0"/>
              <a:t>in principle, optimal partition achieved via </a:t>
            </a:r>
            <a:r>
              <a:rPr lang="en-US" altLang="en-US" dirty="0">
                <a:solidFill>
                  <a:srgbClr val="FF0000"/>
                </a:solidFill>
              </a:rPr>
              <a:t>minimizing the sum of squared distance to its “representative object” in each cluster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590D7AE-D56B-4AD0-857B-34ADA355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xmlns="" id="{0441CBAA-C19E-42C1-8116-5D5E65FB140D}"/>
                  </a:ext>
                </a:extLst>
              </p:cNvPr>
              <p:cNvSpPr txBox="1"/>
              <p:nvPr/>
            </p:nvSpPr>
            <p:spPr bwMode="auto">
              <a:xfrm>
                <a:off x="5461000" y="5364163"/>
                <a:ext cx="3425825" cy="8826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0441CBAA-C19E-42C1-8116-5D5E65FB1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1000" y="5364163"/>
                <a:ext cx="3425825" cy="8826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xmlns="" id="{842CF1CA-E873-4298-B5C7-6D60202833FF}"/>
                  </a:ext>
                </a:extLst>
              </p:cNvPr>
              <p:cNvSpPr txBox="1"/>
              <p:nvPr/>
            </p:nvSpPr>
            <p:spPr bwMode="auto">
              <a:xfrm>
                <a:off x="3225862" y="4859827"/>
                <a:ext cx="4625975" cy="483209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842CF1CA-E873-4298-B5C7-6D6020283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5862" y="4859827"/>
                <a:ext cx="4625975" cy="48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A281463-03F3-4E7E-B1D9-E54B20FEF1FD}"/>
              </a:ext>
            </a:extLst>
          </p:cNvPr>
          <p:cNvSpPr txBox="1"/>
          <p:nvPr/>
        </p:nvSpPr>
        <p:spPr>
          <a:xfrm>
            <a:off x="1920071" y="5570776"/>
            <a:ext cx="3277564" cy="4832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540" dirty="0"/>
              <a:t>e.g.,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431662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FAE42-5133-491D-9C37-A7A2A020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i="1" dirty="0"/>
              <a:t>K-means  </a:t>
            </a:r>
            <a:r>
              <a:rPr lang="en-US" altLang="en-US" dirty="0"/>
              <a:t>algorithm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B4E173-F893-4DCA-A739-8FC144E95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8083858" cy="4906963"/>
          </a:xfrm>
        </p:spPr>
        <p:txBody>
          <a:bodyPr/>
          <a:lstStyle/>
          <a:p>
            <a:r>
              <a:rPr lang="en-US" altLang="en-US" dirty="0"/>
              <a:t>Given the cluster number </a:t>
            </a:r>
            <a:r>
              <a:rPr lang="en-US" altLang="en-US" i="1" dirty="0"/>
              <a:t>K</a:t>
            </a:r>
            <a:r>
              <a:rPr lang="en-US" altLang="en-US" dirty="0"/>
              <a:t>, the </a:t>
            </a:r>
            <a:r>
              <a:rPr lang="en-US" altLang="en-US" i="1" dirty="0"/>
              <a:t>K-means  </a:t>
            </a:r>
            <a:r>
              <a:rPr lang="en-US" altLang="en-US" dirty="0"/>
              <a:t>algorithm is carried out in three steps after initialization:</a:t>
            </a:r>
          </a:p>
          <a:p>
            <a:pPr lvl="1">
              <a:lnSpc>
                <a:spcPct val="150000"/>
              </a:lnSpc>
            </a:pPr>
            <a:r>
              <a:rPr lang="en-GB" sz="2140" dirty="0">
                <a:latin typeface="Tahoma" panose="020B0604030504040204" pitchFamily="34" charset="0"/>
              </a:rPr>
              <a:t>Initialization: set seed points (randomly)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900" dirty="0">
                <a:latin typeface="Tahoma" panose="020B0604030504040204" pitchFamily="34" charset="0"/>
              </a:rPr>
              <a:t>Assign each object to the cluster of the nearest seed point measured with a specific distance metric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900" dirty="0">
                <a:latin typeface="Tahoma" panose="020B0604030504040204" pitchFamily="34" charset="0"/>
              </a:rPr>
              <a:t>Compute new seed points as the centroids of the clusters of the current partition (the centroid is the centre, i.e., </a:t>
            </a:r>
            <a:r>
              <a:rPr lang="en-GB" sz="1900" i="1" dirty="0">
                <a:solidFill>
                  <a:srgbClr val="FF0000"/>
                </a:solidFill>
                <a:latin typeface="Tahoma" panose="020B0604030504040204" pitchFamily="34" charset="0"/>
              </a:rPr>
              <a:t>mean point</a:t>
            </a:r>
            <a:r>
              <a:rPr lang="en-GB" sz="1900" dirty="0">
                <a:latin typeface="Tahoma" panose="020B0604030504040204" pitchFamily="34" charset="0"/>
              </a:rPr>
              <a:t>, of the cluster)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900" dirty="0">
                <a:latin typeface="Tahoma" panose="020B0604030504040204" pitchFamily="34" charset="0"/>
              </a:rPr>
              <a:t>Go back to Step 1), stop when no more new assignment (i.e., membership in each cluster no longer changes)</a:t>
            </a:r>
          </a:p>
          <a:p>
            <a:pPr lvl="1"/>
            <a:endParaRPr lang="en-US" alt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D78CBD0-A817-4DFD-B84D-92FB19BC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8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9291F6-988C-47F2-B211-BC7617F1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34CBFB-A1EF-45BD-9166-C26A25429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1473200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Problem:</a:t>
            </a:r>
          </a:p>
          <a:p>
            <a:pPr lvl="1"/>
            <a:r>
              <a:rPr lang="en-GB" altLang="en-US" dirty="0"/>
              <a:t>Suppose we have 4 types of medicines and each has two attributes (pH and weight index). Our goal is to group these objects into </a:t>
            </a:r>
            <a:r>
              <a:rPr lang="en-GB" altLang="en-US" i="1" dirty="0"/>
              <a:t>K=2</a:t>
            </a:r>
            <a:r>
              <a:rPr lang="en-GB" altLang="en-US" dirty="0"/>
              <a:t>  group of medicine.</a:t>
            </a:r>
            <a:endParaRPr lang="en-US" altLang="en-US" dirty="0"/>
          </a:p>
          <a:p>
            <a:endParaRPr lang="en-IN" dirty="0"/>
          </a:p>
        </p:txBody>
      </p:sp>
      <p:graphicFrame>
        <p:nvGraphicFramePr>
          <p:cNvPr id="6" name="Group 41">
            <a:extLst>
              <a:ext uri="{FF2B5EF4-FFF2-40B4-BE49-F238E27FC236}">
                <a16:creationId xmlns:a16="http://schemas.microsoft.com/office/drawing/2014/main" xmlns="" id="{F47F1B9C-CBAA-4C23-9050-D5739DA892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4031" y="3052760"/>
          <a:ext cx="3647138" cy="2848021"/>
        </p:xfrm>
        <a:graphic>
          <a:graphicData uri="http://schemas.openxmlformats.org/drawingml/2006/table">
            <a:tbl>
              <a:tblPr/>
              <a:tblGrid>
                <a:gridCol w="12166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3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66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36413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Medicine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Weight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pH-Index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</a:t>
                      </a:r>
                    </a:p>
                  </a:txBody>
                  <a:tcPr marL="82935" marR="82935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2935" marR="82935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7" name="Group 42">
            <a:extLst>
              <a:ext uri="{FF2B5EF4-FFF2-40B4-BE49-F238E27FC236}">
                <a16:creationId xmlns:a16="http://schemas.microsoft.com/office/drawing/2014/main" xmlns="" id="{E86B9A77-08FA-49EF-9C2B-385F34D49DB3}"/>
              </a:ext>
            </a:extLst>
          </p:cNvPr>
          <p:cNvGrpSpPr>
            <a:grpSpLocks/>
          </p:cNvGrpSpPr>
          <p:nvPr/>
        </p:nvGrpSpPr>
        <p:grpSpPr bwMode="auto">
          <a:xfrm>
            <a:off x="6645582" y="2795892"/>
            <a:ext cx="4293629" cy="3792562"/>
            <a:chOff x="3224" y="1614"/>
            <a:chExt cx="2982" cy="2634"/>
          </a:xfrm>
        </p:grpSpPr>
        <p:pic>
          <p:nvPicPr>
            <p:cNvPr id="8" name="Picture 36">
              <a:extLst>
                <a:ext uri="{FF2B5EF4-FFF2-40B4-BE49-F238E27FC236}">
                  <a16:creationId xmlns:a16="http://schemas.microsoft.com/office/drawing/2014/main" xmlns="" id="{0F94C0AA-ECF3-4032-9DAD-6DEE5BFD7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" y="1614"/>
              <a:ext cx="2982" cy="2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xmlns="" id="{6E507612-5B99-4242-8CEF-B9DC1ED50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0" y="2948"/>
              <a:ext cx="225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A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xmlns="" id="{9F714499-F5C9-4E58-902F-8F0E75659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4" y="2948"/>
              <a:ext cx="224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B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xmlns="" id="{4379297F-4E17-4672-BE94-85BECA550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2" y="2094"/>
              <a:ext cx="223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C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xmlns="" id="{1C61EFAC-9865-429B-A4F4-608EBDC09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6" y="1700"/>
              <a:ext cx="237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/>
                <a:t>D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7B56F7D7-18D7-488B-808B-C904554464F3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0055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Phale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 and 2</a:t>
            </a:r>
            <a:r>
              <a:rPr lang="en-US" baseline="30000" dirty="0" smtClean="0"/>
              <a:t>nd</a:t>
            </a:r>
            <a:r>
              <a:rPr lang="en-US" dirty="0" smtClean="0"/>
              <a:t> row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ek</a:t>
            </a:r>
            <a:r>
              <a:rPr lang="en-US" dirty="0" smtClean="0"/>
              <a:t> cluster </a:t>
            </a:r>
            <a:r>
              <a:rPr lang="en-US" dirty="0" err="1" smtClean="0"/>
              <a:t>bana</a:t>
            </a:r>
            <a:r>
              <a:rPr lang="en-US" dirty="0" smtClean="0"/>
              <a:t> </a:t>
            </a:r>
            <a:r>
              <a:rPr lang="en-US" dirty="0" err="1" smtClean="0"/>
              <a:t>lange</a:t>
            </a:r>
            <a:endParaRPr lang="en-US" dirty="0" smtClean="0"/>
          </a:p>
          <a:p>
            <a:r>
              <a:rPr lang="en-US" dirty="0" err="1" smtClean="0"/>
              <a:t>Phir</a:t>
            </a:r>
            <a:r>
              <a:rPr lang="en-US" dirty="0" smtClean="0"/>
              <a:t> </a:t>
            </a:r>
            <a:r>
              <a:rPr lang="en-US" dirty="0" err="1" smtClean="0"/>
              <a:t>unse</a:t>
            </a:r>
            <a:r>
              <a:rPr lang="en-US" dirty="0" smtClean="0"/>
              <a:t> </a:t>
            </a:r>
            <a:r>
              <a:rPr lang="en-US" dirty="0" err="1" smtClean="0"/>
              <a:t>saare</a:t>
            </a:r>
            <a:r>
              <a:rPr lang="en-US" dirty="0" smtClean="0"/>
              <a:t> rows </a:t>
            </a:r>
            <a:r>
              <a:rPr lang="en-US" dirty="0" err="1" smtClean="0"/>
              <a:t>ke</a:t>
            </a:r>
            <a:r>
              <a:rPr lang="en-US" dirty="0" smtClean="0"/>
              <a:t> point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eculidian</a:t>
            </a:r>
            <a:r>
              <a:rPr lang="en-US" dirty="0" smtClean="0"/>
              <a:t> distance </a:t>
            </a:r>
            <a:r>
              <a:rPr lang="en-US" dirty="0" err="1" smtClean="0"/>
              <a:t>nikalege</a:t>
            </a:r>
            <a:endParaRPr lang="en-US" dirty="0" smtClean="0"/>
          </a:p>
          <a:p>
            <a:r>
              <a:rPr lang="en-US" dirty="0" err="1" smtClean="0"/>
              <a:t>Jasse</a:t>
            </a:r>
            <a:r>
              <a:rPr lang="en-US" dirty="0" smtClean="0"/>
              <a:t> A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phale</a:t>
            </a:r>
            <a:r>
              <a:rPr lang="en-US" dirty="0" smtClean="0"/>
              <a:t> </a:t>
            </a:r>
            <a:r>
              <a:rPr lang="en-US" dirty="0" err="1"/>
              <a:t>eculidian</a:t>
            </a:r>
            <a:r>
              <a:rPr lang="en-US" dirty="0"/>
              <a:t> distance A,B,C,D </a:t>
            </a:r>
            <a:r>
              <a:rPr lang="en-US" dirty="0" smtClean="0"/>
              <a:t>se </a:t>
            </a:r>
            <a:r>
              <a:rPr lang="en-US" dirty="0" err="1" smtClean="0"/>
              <a:t>phir</a:t>
            </a:r>
            <a:r>
              <a:rPr lang="en-US" dirty="0" smtClean="0"/>
              <a:t> B </a:t>
            </a:r>
            <a:r>
              <a:rPr lang="en-US" dirty="0" err="1" smtClean="0"/>
              <a:t>ka</a:t>
            </a:r>
            <a:r>
              <a:rPr lang="en-US" dirty="0" smtClean="0"/>
              <a:t> A,B,C,D se </a:t>
            </a:r>
            <a:r>
              <a:rPr lang="en-US" dirty="0" err="1" smtClean="0"/>
              <a:t>phir</a:t>
            </a:r>
            <a:r>
              <a:rPr lang="en-US" dirty="0" smtClean="0"/>
              <a:t> </a:t>
            </a:r>
            <a:r>
              <a:rPr lang="en-US" dirty="0" err="1" smtClean="0"/>
              <a:t>jo</a:t>
            </a:r>
            <a:r>
              <a:rPr lang="en-US" dirty="0" smtClean="0"/>
              <a:t> </a:t>
            </a:r>
            <a:r>
              <a:rPr lang="en-US" dirty="0" err="1" smtClean="0"/>
              <a:t>ecludian</a:t>
            </a:r>
            <a:r>
              <a:rPr lang="en-US" dirty="0" smtClean="0"/>
              <a:t> distance </a:t>
            </a:r>
            <a:r>
              <a:rPr lang="en-US" dirty="0" err="1" smtClean="0"/>
              <a:t>kam</a:t>
            </a:r>
            <a:r>
              <a:rPr lang="en-US" dirty="0" smtClean="0"/>
              <a:t> </a:t>
            </a:r>
            <a:r>
              <a:rPr lang="en-US" dirty="0" err="1" smtClean="0"/>
              <a:t>aaya</a:t>
            </a:r>
            <a:r>
              <a:rPr lang="en-US" dirty="0" smtClean="0"/>
              <a:t> A se </a:t>
            </a:r>
            <a:r>
              <a:rPr lang="en-US" dirty="0" err="1" smtClean="0"/>
              <a:t>nikalne</a:t>
            </a:r>
            <a:r>
              <a:rPr lang="en-US" dirty="0" smtClean="0"/>
              <a:t> par B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bajaye</a:t>
            </a:r>
            <a:r>
              <a:rPr lang="en-US" dirty="0" smtClean="0"/>
              <a:t> </a:t>
            </a:r>
            <a:r>
              <a:rPr lang="en-US" dirty="0" err="1" smtClean="0"/>
              <a:t>usko</a:t>
            </a:r>
            <a:r>
              <a:rPr lang="en-US" dirty="0" smtClean="0"/>
              <a:t> A me dal </a:t>
            </a:r>
            <a:r>
              <a:rPr lang="en-US" dirty="0" err="1" smtClean="0"/>
              <a:t>dange</a:t>
            </a:r>
            <a:r>
              <a:rPr lang="en-US" dirty="0" smtClean="0"/>
              <a:t> or </a:t>
            </a:r>
            <a:r>
              <a:rPr lang="en-US" dirty="0" err="1"/>
              <a:t>jo</a:t>
            </a:r>
            <a:r>
              <a:rPr lang="en-US" dirty="0"/>
              <a:t> </a:t>
            </a:r>
            <a:r>
              <a:rPr lang="en-US" dirty="0" err="1"/>
              <a:t>ecludian</a:t>
            </a:r>
            <a:r>
              <a:rPr lang="en-US" dirty="0"/>
              <a:t> distance </a:t>
            </a:r>
            <a:r>
              <a:rPr lang="en-US" dirty="0" err="1"/>
              <a:t>kam</a:t>
            </a:r>
            <a:r>
              <a:rPr lang="en-US" dirty="0"/>
              <a:t> </a:t>
            </a:r>
            <a:r>
              <a:rPr lang="en-US" dirty="0" err="1"/>
              <a:t>aaya</a:t>
            </a:r>
            <a:r>
              <a:rPr lang="en-US" dirty="0"/>
              <a:t> B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nikalne</a:t>
            </a:r>
            <a:r>
              <a:rPr lang="en-US" dirty="0"/>
              <a:t> par </a:t>
            </a:r>
            <a:r>
              <a:rPr lang="en-US" dirty="0" smtClean="0"/>
              <a:t>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bajaye</a:t>
            </a:r>
            <a:r>
              <a:rPr lang="en-US" dirty="0"/>
              <a:t> </a:t>
            </a:r>
            <a:r>
              <a:rPr lang="en-US" dirty="0" err="1"/>
              <a:t>usko</a:t>
            </a:r>
            <a:r>
              <a:rPr lang="en-US" dirty="0"/>
              <a:t> </a:t>
            </a:r>
            <a:r>
              <a:rPr lang="en-US" dirty="0" smtClean="0"/>
              <a:t>B </a:t>
            </a:r>
            <a:r>
              <a:rPr lang="en-US" dirty="0"/>
              <a:t>me dal </a:t>
            </a:r>
            <a:r>
              <a:rPr lang="en-US" dirty="0" err="1"/>
              <a:t>dange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Phir</a:t>
            </a:r>
            <a:r>
              <a:rPr lang="en-US" dirty="0" smtClean="0"/>
              <a:t> </a:t>
            </a:r>
            <a:r>
              <a:rPr lang="en-US" dirty="0" err="1" smtClean="0"/>
              <a:t>jis</a:t>
            </a:r>
            <a:r>
              <a:rPr lang="en-US" dirty="0" smtClean="0"/>
              <a:t> bhi cluster me 1 se </a:t>
            </a:r>
            <a:r>
              <a:rPr lang="en-US" dirty="0" err="1" smtClean="0"/>
              <a:t>zyada</a:t>
            </a:r>
            <a:r>
              <a:rPr lang="en-US" dirty="0" smtClean="0"/>
              <a:t> values h </a:t>
            </a:r>
            <a:r>
              <a:rPr lang="en-US" dirty="0" err="1" smtClean="0"/>
              <a:t>uska</a:t>
            </a:r>
            <a:r>
              <a:rPr lang="en-US" dirty="0" smtClean="0"/>
              <a:t> centroid </a:t>
            </a:r>
            <a:r>
              <a:rPr lang="en-US" dirty="0" err="1" smtClean="0"/>
              <a:t>nikal</a:t>
            </a:r>
            <a:r>
              <a:rPr lang="en-US" dirty="0" smtClean="0"/>
              <a:t> </a:t>
            </a:r>
            <a:r>
              <a:rPr lang="en-US" dirty="0" err="1" smtClean="0"/>
              <a:t>lange</a:t>
            </a:r>
            <a:r>
              <a:rPr lang="en-US" dirty="0" smtClean="0"/>
              <a:t> table </a:t>
            </a:r>
            <a:r>
              <a:rPr lang="en-US" dirty="0" err="1" smtClean="0"/>
              <a:t>ki</a:t>
            </a:r>
            <a:r>
              <a:rPr lang="en-US" dirty="0" smtClean="0"/>
              <a:t> values se .to </a:t>
            </a:r>
            <a:r>
              <a:rPr lang="en-US" dirty="0" err="1" smtClean="0"/>
              <a:t>hamare</a:t>
            </a:r>
            <a:r>
              <a:rPr lang="en-US" dirty="0" smtClean="0"/>
              <a:t> </a:t>
            </a:r>
            <a:r>
              <a:rPr lang="en-US" dirty="0" err="1" smtClean="0"/>
              <a:t>cluser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naye</a:t>
            </a:r>
            <a:r>
              <a:rPr lang="en-US" dirty="0" smtClean="0"/>
              <a:t> centroid </a:t>
            </a:r>
            <a:r>
              <a:rPr lang="en-US" dirty="0" err="1" smtClean="0"/>
              <a:t>aa</a:t>
            </a:r>
            <a:r>
              <a:rPr lang="en-US" dirty="0" smtClean="0"/>
              <a:t> </a:t>
            </a:r>
            <a:r>
              <a:rPr lang="en-US" dirty="0" err="1" smtClean="0"/>
              <a:t>jyeage</a:t>
            </a:r>
            <a:endParaRPr lang="en-US" dirty="0" smtClean="0"/>
          </a:p>
          <a:p>
            <a:r>
              <a:rPr lang="en-US" dirty="0" err="1" smtClean="0"/>
              <a:t>Phir</a:t>
            </a:r>
            <a:r>
              <a:rPr lang="en-US" dirty="0" smtClean="0"/>
              <a:t> un centroid se </a:t>
            </a:r>
            <a:r>
              <a:rPr lang="en-US" dirty="0" err="1" smtClean="0"/>
              <a:t>dobara</a:t>
            </a:r>
            <a:r>
              <a:rPr lang="en-US" dirty="0" smtClean="0"/>
              <a:t> A,B,C,D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ecludian</a:t>
            </a:r>
            <a:r>
              <a:rPr lang="en-US" dirty="0" smtClean="0"/>
              <a:t> distance </a:t>
            </a:r>
            <a:r>
              <a:rPr lang="en-US" dirty="0" err="1" smtClean="0"/>
              <a:t>nikalange</a:t>
            </a:r>
            <a:r>
              <a:rPr lang="en-US" dirty="0" smtClean="0"/>
              <a:t> or </a:t>
            </a:r>
            <a:r>
              <a:rPr lang="en-US" dirty="0" err="1" smtClean="0"/>
              <a:t>yahi</a:t>
            </a:r>
            <a:r>
              <a:rPr lang="en-US" dirty="0" smtClean="0"/>
              <a:t> process jab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repeate</a:t>
            </a:r>
            <a:r>
              <a:rPr lang="en-US" dirty="0" smtClean="0"/>
              <a:t> </a:t>
            </a:r>
            <a:r>
              <a:rPr lang="en-US" dirty="0" err="1" smtClean="0"/>
              <a:t>karange</a:t>
            </a:r>
            <a:r>
              <a:rPr lang="en-US" dirty="0" smtClean="0"/>
              <a:t> jab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cluser</a:t>
            </a:r>
            <a:r>
              <a:rPr lang="en-US" dirty="0" smtClean="0"/>
              <a:t> change </a:t>
            </a:r>
            <a:r>
              <a:rPr lang="en-US" dirty="0" err="1" smtClean="0"/>
              <a:t>hona</a:t>
            </a:r>
            <a:r>
              <a:rPr lang="en-US" dirty="0" smtClean="0"/>
              <a:t> band </a:t>
            </a:r>
            <a:r>
              <a:rPr lang="en-US" dirty="0" err="1" smtClean="0"/>
              <a:t>na</a:t>
            </a:r>
            <a:r>
              <a:rPr lang="en-US" dirty="0" smtClean="0"/>
              <a:t> ho </a:t>
            </a:r>
            <a:r>
              <a:rPr lang="en-US" dirty="0" err="1" smtClean="0"/>
              <a:t>jaye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2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A89776-3E49-4041-BCFA-3B198FF0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926F06-B88A-4D87-9E31-7C692501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527050"/>
          </a:xfrm>
        </p:spPr>
        <p:txBody>
          <a:bodyPr/>
          <a:lstStyle/>
          <a:p>
            <a:r>
              <a:rPr lang="en-US" altLang="en-US" dirty="0"/>
              <a:t>Step 1: Use initial seed points for partitioning </a:t>
            </a:r>
          </a:p>
          <a:p>
            <a:endParaRPr lang="en-IN" dirty="0"/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xmlns="" id="{11FC6A0C-4C6B-4A27-B674-C6F5CD3301AE}"/>
              </a:ext>
            </a:extLst>
          </p:cNvPr>
          <p:cNvGrpSpPr>
            <a:grpSpLocks/>
          </p:cNvGrpSpPr>
          <p:nvPr/>
        </p:nvGrpSpPr>
        <p:grpSpPr bwMode="auto">
          <a:xfrm>
            <a:off x="1880123" y="1934998"/>
            <a:ext cx="9447519" cy="4177661"/>
            <a:chOff x="488" y="1322"/>
            <a:chExt cx="6045" cy="2788"/>
          </a:xfrm>
        </p:grpSpPr>
        <p:graphicFrame>
          <p:nvGraphicFramePr>
            <p:cNvPr id="7" name="Object 11">
              <a:extLst>
                <a:ext uri="{FF2B5EF4-FFF2-40B4-BE49-F238E27FC236}">
                  <a16:creationId xmlns:a16="http://schemas.microsoft.com/office/drawing/2014/main" xmlns="" id="{5B77F89B-208A-413E-ABA8-009C19A774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4" y="1322"/>
            <a:ext cx="128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6" name="Equation" r:id="rId3" imgW="723272" imgH="177646" progId="Equation.3">
                    <p:embed/>
                  </p:oleObj>
                </mc:Choice>
                <mc:Fallback>
                  <p:oleObj name="Equation" r:id="rId3" imgW="723272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4" y="1322"/>
                          <a:ext cx="1283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xmlns="" id="{74DEC104-0CAA-4F42-9DA2-E709613CF6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8" y="2688"/>
            <a:ext cx="2832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7" name="Equation" r:id="rId5" imgW="1803400" imgH="482600" progId="Equation.3">
                    <p:embed/>
                  </p:oleObj>
                </mc:Choice>
                <mc:Fallback>
                  <p:oleObj name="Equation" r:id="rId5" imgW="18034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8" y="2688"/>
                          <a:ext cx="2832" cy="7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xmlns="" id="{3B2AC9F1-AAD0-4352-8128-FB7C474CF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1369"/>
              <a:ext cx="2928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xmlns="" id="{C53594E5-30B6-4139-A39D-68B3892DC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" y="1614"/>
              <a:ext cx="2832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xmlns="" id="{56FF2065-17DA-44C2-9F06-50844F0D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1614"/>
              <a:ext cx="288" cy="4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535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xmlns="" id="{9ABAD727-7212-499A-BBF2-8B73E963C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" y="2718"/>
              <a:ext cx="2832" cy="72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535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xmlns="" id="{5DF2F5DE-EF87-4CA9-BB88-C73FA5CCF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534"/>
              <a:ext cx="2973" cy="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 dirty="0"/>
                <a:t>Assign each object to the cluster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 dirty="0"/>
                <a:t>with the nearest seed point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E891F4F5-EE71-4B83-BC98-A930D096F381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310886" y="6086901"/>
            <a:ext cx="1042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C1=A</a:t>
            </a:r>
          </a:p>
          <a:p>
            <a:r>
              <a:rPr lang="en-IN" dirty="0" smtClean="0"/>
              <a:t>C2=B,C,D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756262" y="6160325"/>
            <a:ext cx="3282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After seen min distance in matrix</a:t>
            </a:r>
          </a:p>
          <a:p>
            <a:r>
              <a:rPr lang="en-IN" dirty="0" smtClean="0"/>
              <a:t>Clusters are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4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C83BEA-DB9F-4D64-8068-89403D7D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A3C430-805E-4633-82A2-CEF737593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altLang="en-US" dirty="0"/>
              <a:t>Step 2: </a:t>
            </a:r>
            <a:r>
              <a:rPr lang="en-GB" altLang="en-US" dirty="0"/>
              <a:t>Compute new centroids of the current partition </a:t>
            </a:r>
            <a:endParaRPr lang="en-US" altLang="en-US" dirty="0"/>
          </a:p>
          <a:p>
            <a:endParaRPr lang="en-IN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xmlns="" id="{B02A308A-E2EE-453D-836B-2C4A8F67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8" y="2047465"/>
            <a:ext cx="4146765" cy="3894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2">
            <a:extLst>
              <a:ext uri="{FF2B5EF4-FFF2-40B4-BE49-F238E27FC236}">
                <a16:creationId xmlns:a16="http://schemas.microsoft.com/office/drawing/2014/main" xmlns="" id="{53CD3E5B-78CD-4C70-B50A-7743AD28A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3165" y="1927393"/>
            <a:ext cx="44169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Knowing the members of each cluster, now we compute the new centroid of each group based on these new memberships.</a:t>
            </a:r>
          </a:p>
        </p:txBody>
      </p:sp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xmlns="" id="{056A3720-6E37-49A8-9088-EDF657801D6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793760" y="3502193"/>
          <a:ext cx="3939426" cy="3138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4" imgW="1676400" imgH="1511300" progId="Equation.3">
                  <p:embed/>
                </p:oleObj>
              </mc:Choice>
              <mc:Fallback>
                <p:oleObj name="Equation" r:id="rId4" imgW="1676400" imgH="151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3760" y="3502193"/>
                        <a:ext cx="3939426" cy="3138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xmlns="" id="{C88BD4C5-BBB1-48F3-A942-311A689B7FF4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1675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AA2663-5050-4CF7-A415-2BABFA9B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-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CC8982-EEBC-47EC-A191-AEEA51717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527050"/>
          </a:xfrm>
        </p:spPr>
        <p:txBody>
          <a:bodyPr/>
          <a:lstStyle/>
          <a:p>
            <a:r>
              <a:rPr lang="en-US" altLang="en-US" dirty="0"/>
              <a:t>Step 2: </a:t>
            </a:r>
            <a:r>
              <a:rPr lang="en-GB" altLang="en-US" dirty="0"/>
              <a:t>Renew membership based on new centroids </a:t>
            </a:r>
            <a:endParaRPr lang="en-US" altLang="en-US" dirty="0"/>
          </a:p>
          <a:p>
            <a:endParaRPr lang="en-IN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AD69DE5D-8F67-46A2-9C87-A269967F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695" y="2162281"/>
            <a:ext cx="38587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distance of all objects to the new centroids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6C3FCF98-1F52-42A4-900C-732FF7A9E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9" y="1978353"/>
            <a:ext cx="4293629" cy="403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5D18FDED-D981-4634-856F-B8919FA6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3222382"/>
            <a:ext cx="4008539" cy="17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xmlns="" id="{18B03962-8D1D-46FC-AC69-9F49BC831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677" y="5167786"/>
            <a:ext cx="4357283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77" dirty="0"/>
              <a:t>Assign the membership to objects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15FE467-8BC8-4E20-9B8A-023E2D17EB77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438964" y="5824251"/>
            <a:ext cx="85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C1=A,B</a:t>
            </a:r>
          </a:p>
          <a:p>
            <a:r>
              <a:rPr lang="en-IN" dirty="0" smtClean="0"/>
              <a:t>C2=B,C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873503" y="5824251"/>
            <a:ext cx="3282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After seen min distance in matrix</a:t>
            </a:r>
          </a:p>
          <a:p>
            <a:r>
              <a:rPr lang="en-IN" dirty="0" smtClean="0"/>
              <a:t>Clusters are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269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A7A1C-9D13-49A2-80B9-026A0A0A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92926B-B9A0-4AA5-981F-BEF156108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altLang="en-US" dirty="0"/>
              <a:t>Step 3: </a:t>
            </a:r>
            <a:r>
              <a:rPr lang="en-GB" altLang="en-US" dirty="0"/>
              <a:t>Repeat the first two steps until its convergence </a:t>
            </a:r>
            <a:endParaRPr lang="en-US" altLang="en-US" dirty="0"/>
          </a:p>
          <a:p>
            <a:endParaRPr lang="en-IN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524F3EEC-BEF1-42B9-8903-7C2C6902F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23" y="1907801"/>
            <a:ext cx="4354103" cy="405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xmlns="" id="{070A344A-6B15-47AC-A8BF-6BBC0920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338" y="1907801"/>
            <a:ext cx="464207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Knowing the members of each  cluster, now we compute the new  centroid of each group based on  these new  memberships.</a:t>
            </a:r>
          </a:p>
        </p:txBody>
      </p:sp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xmlns="" id="{8E83CB60-4A93-4EE9-8A34-8F9B70EBB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8922" y="3844397"/>
          <a:ext cx="4476490" cy="16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4" imgW="1727200" imgH="698500" progId="Equation.3">
                  <p:embed/>
                </p:oleObj>
              </mc:Choice>
              <mc:Fallback>
                <p:oleObj name="Equation" r:id="rId4" imgW="17272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8922" y="3844397"/>
                        <a:ext cx="4476490" cy="168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712BAB-59AA-43EC-9796-C93C49FD95DD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k-Means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593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8FCEEA-ACD8-4005-B5EB-19E309ED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K-means - Example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07F2FB-24AC-48A5-B6F4-B290BF953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1"/>
            <a:ext cx="10515600" cy="527050"/>
          </a:xfrm>
        </p:spPr>
        <p:txBody>
          <a:bodyPr/>
          <a:lstStyle/>
          <a:p>
            <a:r>
              <a:rPr lang="en-US" altLang="en-US" dirty="0"/>
              <a:t>Step 3: </a:t>
            </a:r>
            <a:r>
              <a:rPr lang="en-GB" altLang="en-US" dirty="0"/>
              <a:t>Repeat the first two steps until its convergence </a:t>
            </a:r>
            <a:endParaRPr lang="en-US" altLang="en-US" dirty="0"/>
          </a:p>
          <a:p>
            <a:endParaRPr lang="en-I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27CD2F80-5174-45CC-817E-C67C9672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366" y="1748512"/>
            <a:ext cx="4354103" cy="405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82FE32A9-BEE3-49AB-B54B-844EEB213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677" y="2105565"/>
            <a:ext cx="45038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distance of all objects to the new centroids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B8493DC-2770-4A1F-8267-5CF3B8CE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8" y="3011433"/>
            <a:ext cx="4215877" cy="158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>
            <a:extLst>
              <a:ext uri="{FF2B5EF4-FFF2-40B4-BE49-F238E27FC236}">
                <a16:creationId xmlns:a16="http://schemas.microsoft.com/office/drawing/2014/main" xmlns="" id="{C866D1F4-D960-4C09-95E7-66B6DF5AB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8" y="4866629"/>
            <a:ext cx="40368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due to no new assignment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Membership in each cluster no longer change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5627B0E3-A55A-4E9F-8FDF-D6F1434C6313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1. Partitioning Methods: k-Means</a:t>
            </a:r>
            <a:endParaRPr lang="en-IN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6591308" y="6066958"/>
            <a:ext cx="3282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After seen min distance in matrix</a:t>
            </a:r>
          </a:p>
          <a:p>
            <a:r>
              <a:rPr lang="en-IN" dirty="0" smtClean="0"/>
              <a:t>Clusters are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0378189" y="6066958"/>
            <a:ext cx="85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C1=A,B</a:t>
            </a:r>
          </a:p>
          <a:p>
            <a:r>
              <a:rPr lang="en-IN" dirty="0" smtClean="0"/>
              <a:t>C2=B,C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10669" y="5985779"/>
            <a:ext cx="6164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So,here</a:t>
            </a:r>
            <a:r>
              <a:rPr lang="en-IN" b="1" dirty="0" smtClean="0"/>
              <a:t> we see clusters not change in this step so we stop here</a:t>
            </a:r>
          </a:p>
          <a:p>
            <a:r>
              <a:rPr lang="en-IN" b="1" dirty="0" smtClean="0"/>
              <a:t>So,C1=(3/2,1)</a:t>
            </a:r>
          </a:p>
          <a:p>
            <a:r>
              <a:rPr lang="en-IN" b="1" dirty="0"/>
              <a:t> </a:t>
            </a:r>
            <a:r>
              <a:rPr lang="en-IN" b="1" dirty="0" smtClean="0"/>
              <a:t>    C2=(9/2,7/2)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1195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02A82C-5F99-4C86-908A-47B8087F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Strengths of k-means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B08638-8DCE-4EBC-9FCF-B34B8908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7315200" cy="2487961"/>
          </a:xfrm>
        </p:spPr>
        <p:txBody>
          <a:bodyPr/>
          <a:lstStyle/>
          <a:p>
            <a:r>
              <a:rPr lang="en-US" dirty="0"/>
              <a:t>Strengths: </a:t>
            </a:r>
          </a:p>
          <a:p>
            <a:pPr lvl="1"/>
            <a:r>
              <a:rPr lang="en-US" dirty="0"/>
              <a:t>Simple: easy to understand and to implement</a:t>
            </a:r>
          </a:p>
          <a:p>
            <a:pPr lvl="1"/>
            <a:r>
              <a:rPr lang="en-US" dirty="0"/>
              <a:t>Efficient: Time complexity: O(</a:t>
            </a:r>
            <a:r>
              <a:rPr lang="en-US" dirty="0" err="1"/>
              <a:t>tkn</a:t>
            </a:r>
            <a:r>
              <a:rPr lang="en-US" dirty="0"/>
              <a:t>), where n is the number of data points, k is the number of clusters, and t is the number of  iterations. 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54E1B35-DBB1-4CF0-B8C9-C7C541FB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C00000"/>
                </a:solidFill>
              </a:rPr>
              <a:t>Applications of Cluster Analysis</a:t>
            </a:r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r>
              <a:rPr lang="en-US" altLang="en-US" dirty="0"/>
              <a:t>Understanding</a:t>
            </a:r>
          </a:p>
          <a:p>
            <a:pPr lvl="1"/>
            <a:r>
              <a:rPr lang="en-US" altLang="en-US" dirty="0"/>
              <a:t>Group related documents for browsing, group genes and proteins that have similar functionality, or group stocks with similar price fluctuations</a:t>
            </a:r>
          </a:p>
          <a:p>
            <a:endParaRPr lang="en-US" altLang="en-US" dirty="0"/>
          </a:p>
          <a:p>
            <a:r>
              <a:rPr lang="en-US" altLang="en-US" dirty="0"/>
              <a:t>Summarization</a:t>
            </a:r>
          </a:p>
          <a:p>
            <a:pPr lvl="1"/>
            <a:r>
              <a:rPr lang="en-US" altLang="en-US" dirty="0"/>
              <a:t>Reduce the size of large data sets</a:t>
            </a:r>
          </a:p>
          <a:p>
            <a:endParaRPr lang="en-US" altLang="en-US" dirty="0"/>
          </a:p>
        </p:txBody>
      </p:sp>
      <p:graphicFrame>
        <p:nvGraphicFramePr>
          <p:cNvPr id="4100" name="Object 102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676348818"/>
              </p:ext>
            </p:extLst>
          </p:nvPr>
        </p:nvGraphicFramePr>
        <p:xfrm>
          <a:off x="5867807" y="1193800"/>
          <a:ext cx="479978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Document" r:id="rId3" imgW="5620181" imgH="3122232" progId="Word.Document.8">
                  <p:embed/>
                </p:oleObj>
              </mc:Choice>
              <mc:Fallback>
                <p:oleObj name="Document" r:id="rId3" imgW="5620181" imgH="3122232" progId="Word.Document.8">
                  <p:embed/>
                  <p:pic>
                    <p:nvPicPr>
                      <p:cNvPr id="410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807" y="1193800"/>
                        <a:ext cx="4799785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1030" descr="precip_aust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4" t="12122" r="11072" b="18182"/>
          <a:stretch>
            <a:fillRect/>
          </a:stretch>
        </p:blipFill>
        <p:spPr>
          <a:xfrm>
            <a:off x="7059270" y="3810000"/>
            <a:ext cx="3717022" cy="2514600"/>
          </a:xfrm>
          <a:noFill/>
        </p:spPr>
      </p:pic>
      <p:sp>
        <p:nvSpPr>
          <p:cNvPr id="4102" name="Text Box 1032"/>
          <p:cNvSpPr txBox="1">
            <a:spLocks noChangeArrowheads="1"/>
          </p:cNvSpPr>
          <p:nvPr/>
        </p:nvSpPr>
        <p:spPr bwMode="auto">
          <a:xfrm>
            <a:off x="6248400" y="5654675"/>
            <a:ext cx="2209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Clustering precipitation in Australia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A6AAB-608C-46D6-893E-88CF63B4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550CB1-FD40-4955-B714-9FB3B00F6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7458307" cy="4906963"/>
          </a:xfrm>
        </p:spPr>
        <p:txBody>
          <a:bodyPr/>
          <a:lstStyle/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is only applicable if the </a:t>
            </a:r>
            <a:r>
              <a:rPr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defined.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needs to specify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is sensitive to </a:t>
            </a:r>
            <a:r>
              <a:rPr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</a:p>
          <a:p>
            <a:pPr lvl="1" algn="just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are data points that are very far away from other data points. </a:t>
            </a:r>
          </a:p>
          <a:p>
            <a:pPr lvl="1" algn="just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could be errors in the data recording or some special data points with very different values.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E4D161-266D-42D8-8CF4-04400345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86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243882-0C96-4A7A-B7B6-C5C77CF7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k-means: Problems with outliers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C2FCBBB-DC6C-4F72-851A-6AEC2968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xmlns="" id="{BA71CC22-1436-43E6-A085-B33DF9CB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482726"/>
            <a:ext cx="8229600" cy="49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82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CB66FF-2040-48DC-BAD4-79D1FEF2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k-means: To deal with outliers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4B7F9C-5A5F-43C0-A43F-CAF6DD56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6499302" cy="4906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ja-JP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method is to remove some data points in the clustering process that are much further away from the centroids than other data points. </a:t>
            </a:r>
          </a:p>
          <a:p>
            <a:pPr lvl="1" algn="just"/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safe, we may want to monitor these possible outliers over a few iterations and then decide to remove them. </a:t>
            </a:r>
          </a:p>
          <a:p>
            <a:pPr algn="just"/>
            <a:r>
              <a:rPr lang="en-US" altLang="ja-JP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method is to perform random sampling. Since in sampling we only choose a small subset of the data points, the chance of selecting an outlier is very small. </a:t>
            </a:r>
          </a:p>
          <a:p>
            <a:pPr lvl="1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the rest of the data points to the clusters by distance or similarity comparison, or classification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24553D3-AFD2-47B9-8F4E-BA4264C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79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BA26FB-5A9E-4526-AD09-51DC9056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3951B-0A1A-4DB4-9308-46D69C485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altLang="ja-JP"/>
              <a:t>The algorithm is sensitive to </a:t>
            </a:r>
            <a:r>
              <a:rPr lang="en-US" altLang="ja-JP">
                <a:solidFill>
                  <a:srgbClr val="FF0000"/>
                </a:solidFill>
              </a:rPr>
              <a:t>initial seeds</a:t>
            </a:r>
            <a:r>
              <a:rPr lang="en-US" altLang="ja-JP"/>
              <a:t>.</a:t>
            </a:r>
            <a:endParaRPr lang="en-US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F9042A9-DCF9-4643-9113-C6A685E7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72E90103-3B39-4F1F-B6F2-7A0B590AA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57475" y="1875631"/>
            <a:ext cx="6877050" cy="4452938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339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BA26FB-5A9E-4526-AD09-51DC9056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3951B-0A1A-4DB4-9308-46D69C485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27051"/>
          </a:xfrm>
        </p:spPr>
        <p:txBody>
          <a:bodyPr/>
          <a:lstStyle/>
          <a:p>
            <a:r>
              <a:rPr lang="en-US" dirty="0"/>
              <a:t>If we use </a:t>
            </a:r>
            <a:r>
              <a:rPr lang="en-US" dirty="0">
                <a:solidFill>
                  <a:srgbClr val="FF0000"/>
                </a:solidFill>
              </a:rPr>
              <a:t>different seeds</a:t>
            </a:r>
            <a:r>
              <a:rPr lang="en-US" dirty="0"/>
              <a:t>: good results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F9042A9-DCF9-4643-9113-C6A685E7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07CE109F-CF83-48E1-A5ED-3A524E15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3806" y="1797051"/>
            <a:ext cx="7164387" cy="442912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xmlns="" id="{E110CFD9-03F1-4904-9C86-256C0A80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1752281"/>
            <a:ext cx="25294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just">
              <a:spcBef>
                <a:spcPct val="50000"/>
              </a:spcBef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methods to help choose good seeds</a:t>
            </a:r>
          </a:p>
        </p:txBody>
      </p:sp>
    </p:spTree>
    <p:extLst>
      <p:ext uri="{BB962C8B-B14F-4D97-AF65-F5344CB8AC3E}">
        <p14:creationId xmlns:p14="http://schemas.microsoft.com/office/powerpoint/2010/main" val="2017051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F4934-4B90-4983-B354-BDA8FCCB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Weaknesses of k-means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8321BF-9B42-4E82-B610-8ABBD73D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1004849"/>
          </a:xfrm>
        </p:spPr>
        <p:txBody>
          <a:bodyPr/>
          <a:lstStyle/>
          <a:p>
            <a:r>
              <a:rPr lang="en-US" altLang="ja-JP" dirty="0"/>
              <a:t>The </a:t>
            </a:r>
            <a:r>
              <a:rPr lang="en-US" altLang="ja-JP" i="1" dirty="0"/>
              <a:t>k</a:t>
            </a:r>
            <a:r>
              <a:rPr lang="en-US" altLang="ja-JP" dirty="0"/>
              <a:t>-means algorithm is not suitable for discovering clusters that are not hyper-ellipsoids (or hyper-spheres). </a:t>
            </a:r>
            <a:endParaRPr 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EA2C3C5-EE46-41D1-AB92-F379D5D5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669E4B6C-FAB1-4F63-AA4B-1A0D33CFF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0264" y="2492376"/>
            <a:ext cx="8243887" cy="347027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575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A3EB58-3F5E-40B5-AD10-D0EE4C39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</a:t>
            </a:r>
            <a:r>
              <a:rPr lang="en-US" i="1" dirty="0"/>
              <a:t> K</a:t>
            </a:r>
            <a:r>
              <a:rPr lang="en-US" dirty="0"/>
              <a:t>-</a:t>
            </a:r>
            <a:r>
              <a:rPr lang="en-US" i="1" dirty="0"/>
              <a:t>Medoids</a:t>
            </a:r>
            <a:r>
              <a:rPr lang="en-US" dirty="0"/>
              <a:t> Clustering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2791CC-42E6-47ED-A012-A0F94564D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7491761" cy="4906963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representative objects, called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medoids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clusters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 (Partitioning Around Medoids)</a:t>
            </a:r>
          </a:p>
          <a:p>
            <a:pPr lvl="1" algn="just">
              <a:lnSpc>
                <a:spcPct val="110000"/>
              </a:lnSpc>
            </a:pPr>
            <a:r>
              <a:rPr lang="en-US" dirty="0"/>
              <a:t>The algorithm is intended to find a sequence of objects called medoids that are centrally located in clusters</a:t>
            </a:r>
          </a:p>
          <a:p>
            <a:pPr lvl="1" algn="just">
              <a:lnSpc>
                <a:spcPct val="110000"/>
              </a:lnSpc>
            </a:pPr>
            <a:r>
              <a:rPr lang="en-US" dirty="0"/>
              <a:t>The goal of the algorithm is to minimize the average dissimilarity of objects to their closest selected object.</a:t>
            </a:r>
          </a:p>
          <a:p>
            <a:pPr lvl="1" algn="just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 works effectively for small data sets, but does not scale well for large data sets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CLARA 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CLARANS 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BB5BA55-BA9C-49A9-9FEA-F6CA5471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57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166272-1817-44F8-8D08-7735CDE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PAM Partition Around Medoids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98EDFF-F524-491F-9CA2-579811538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Arial" panose="020B0604020202020204" pitchFamily="34" charset="0"/>
              <a:buAutoNum type="arabicParenR"/>
            </a:pPr>
            <a:r>
              <a:rPr lang="en-US" dirty="0"/>
              <a:t>Pick a number, </a:t>
            </a:r>
            <a:r>
              <a:rPr lang="en-US" i="1" dirty="0"/>
              <a:t>k</a:t>
            </a:r>
            <a:r>
              <a:rPr lang="en-US" dirty="0"/>
              <a:t>, of random </a:t>
            </a:r>
            <a:r>
              <a:rPr lang="en-US" u="sng" dirty="0"/>
              <a:t>data items</a:t>
            </a:r>
            <a:r>
              <a:rPr lang="en-US" dirty="0"/>
              <a:t> as medoids</a:t>
            </a:r>
          </a:p>
          <a:p>
            <a:pPr marL="609600" indent="-609600">
              <a:buFont typeface="Arial" panose="020B0604020202020204" pitchFamily="34" charset="0"/>
              <a:buAutoNum type="arabicParenR"/>
            </a:pPr>
            <a:r>
              <a:rPr lang="en-US" dirty="0"/>
              <a:t>Calculate</a:t>
            </a:r>
          </a:p>
          <a:p>
            <a:pPr marL="609600" indent="-609600">
              <a:buFont typeface="Arial" panose="020B0604020202020204" pitchFamily="34" charset="0"/>
              <a:buAutoNum type="arabicParenR"/>
            </a:pPr>
            <a:endParaRPr lang="en-US" dirty="0"/>
          </a:p>
          <a:p>
            <a:pPr marL="609600" indent="-609600">
              <a:spcBef>
                <a:spcPct val="75000"/>
              </a:spcBef>
              <a:buFont typeface="Arial" panose="020B0604020202020204" pitchFamily="34" charset="0"/>
              <a:buAutoNum type="arabicParenR"/>
            </a:pPr>
            <a:r>
              <a:rPr lang="en-US" dirty="0"/>
              <a:t>If </a:t>
            </a:r>
            <a:r>
              <a:rPr lang="en-US" i="1" dirty="0" err="1"/>
              <a:t>TC</a:t>
            </a:r>
            <a:r>
              <a:rPr lang="en-US" i="1" baseline="-25000" dirty="0" err="1"/>
              <a:t>mn</a:t>
            </a:r>
            <a:r>
              <a:rPr lang="en-US" i="1" dirty="0"/>
              <a:t> </a:t>
            </a:r>
            <a:r>
              <a:rPr lang="en-US" dirty="0"/>
              <a:t>&lt; 0, replace </a:t>
            </a:r>
            <a:r>
              <a:rPr lang="en-US" i="1" dirty="0"/>
              <a:t>m</a:t>
            </a:r>
            <a:r>
              <a:rPr lang="en-US" dirty="0"/>
              <a:t> by </a:t>
            </a:r>
            <a:r>
              <a:rPr lang="en-US" i="1" dirty="0"/>
              <a:t>n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dirty="0"/>
              <a:t>go back to 2</a:t>
            </a:r>
          </a:p>
          <a:p>
            <a:pPr marL="609600" indent="-609600">
              <a:buFont typeface="Arial" panose="020B0604020202020204" pitchFamily="34" charset="0"/>
              <a:buAutoNum type="arabicParenR"/>
            </a:pPr>
            <a:r>
              <a:rPr lang="en-US" dirty="0"/>
              <a:t>Assign every item to its nearest medoid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541D01-2999-4066-BD2C-2DC837DF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xmlns="" id="{E93AEAF7-542F-453B-B73A-6E2E98524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668859"/>
              </p:ext>
            </p:extLst>
          </p:nvPr>
        </p:nvGraphicFramePr>
        <p:xfrm>
          <a:off x="3840162" y="2160946"/>
          <a:ext cx="2255838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Equation" r:id="rId3" imgW="749300" imgH="279400" progId="Equation.3">
                  <p:embed/>
                </p:oleObj>
              </mc:Choice>
              <mc:Fallback>
                <p:oleObj name="Equation" r:id="rId3" imgW="749300" imgH="279400" progId="Equation.3">
                  <p:embed/>
                  <p:pic>
                    <p:nvPicPr>
                      <p:cNvPr id="378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162" y="2160946"/>
                        <a:ext cx="2255838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EB3CE2C2-598A-48ED-9649-B15E16176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745" y="2319230"/>
            <a:ext cx="38214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400" i="0" dirty="0"/>
              <a:t>The pair (</a:t>
            </a:r>
            <a:r>
              <a:rPr lang="en-US" sz="1400" dirty="0" err="1"/>
              <a:t>n</a:t>
            </a:r>
            <a:r>
              <a:rPr lang="en-US" sz="1400" i="0" dirty="0" err="1"/>
              <a:t>,</a:t>
            </a:r>
            <a:r>
              <a:rPr lang="en-US" sz="1400" dirty="0" err="1"/>
              <a:t>m</a:t>
            </a:r>
            <a:r>
              <a:rPr lang="en-US" sz="1400" i="0" dirty="0"/>
              <a:t>) of medoid/non-medoid</a:t>
            </a:r>
          </a:p>
          <a:p>
            <a:pPr eaLnBrk="1" hangingPunct="1"/>
            <a:r>
              <a:rPr lang="en-US" sz="1400" i="0" dirty="0"/>
              <a:t>with the smallest impact on clustering quality </a:t>
            </a:r>
          </a:p>
        </p:txBody>
      </p:sp>
    </p:spTree>
    <p:extLst>
      <p:ext uri="{BB962C8B-B14F-4D97-AF65-F5344CB8AC3E}">
        <p14:creationId xmlns:p14="http://schemas.microsoft.com/office/powerpoint/2010/main" val="4040327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CC232-6F2D-436D-B631-061700CA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Swapping Cost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C6BF8B-46CC-407B-B15A-B1D3356EF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8495371" cy="4906963"/>
          </a:xfrm>
        </p:spPr>
        <p:txBody>
          <a:bodyPr/>
          <a:lstStyle/>
          <a:p>
            <a:r>
              <a:rPr lang="en-US" altLang="en-US" dirty="0"/>
              <a:t>For each pair of a medoid </a:t>
            </a:r>
            <a:r>
              <a:rPr lang="en-US" altLang="en-US" i="1" dirty="0"/>
              <a:t>m</a:t>
            </a:r>
            <a:r>
              <a:rPr lang="en-US" altLang="en-US" dirty="0"/>
              <a:t> and a non-medoid object </a:t>
            </a:r>
            <a:r>
              <a:rPr lang="en-US" altLang="en-US" i="1" dirty="0"/>
              <a:t>h</a:t>
            </a:r>
            <a:r>
              <a:rPr lang="en-US" altLang="en-US" dirty="0"/>
              <a:t>, measure whether </a:t>
            </a:r>
            <a:r>
              <a:rPr lang="en-US" altLang="en-US" i="1" dirty="0"/>
              <a:t>h</a:t>
            </a:r>
            <a:r>
              <a:rPr lang="en-US" altLang="en-US" dirty="0"/>
              <a:t> is better than </a:t>
            </a:r>
            <a:r>
              <a:rPr lang="en-US" altLang="en-US" i="1" dirty="0"/>
              <a:t>m</a:t>
            </a:r>
            <a:r>
              <a:rPr lang="en-US" altLang="en-US" dirty="0"/>
              <a:t> as a medoid</a:t>
            </a:r>
          </a:p>
          <a:p>
            <a:r>
              <a:rPr lang="en-US" altLang="en-US" dirty="0"/>
              <a:t>For example, we can use the squared-error criterion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lvl="1"/>
            <a:r>
              <a:rPr lang="en-US" altLang="en-US" dirty="0"/>
              <a:t>Compute E</a:t>
            </a:r>
            <a:r>
              <a:rPr lang="en-US" altLang="en-US" baseline="-25000" dirty="0"/>
              <a:t>h</a:t>
            </a:r>
            <a:r>
              <a:rPr lang="en-US" altLang="en-US" dirty="0"/>
              <a:t>-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m</a:t>
            </a:r>
            <a:endParaRPr lang="en-US" altLang="en-US" baseline="-25000" dirty="0"/>
          </a:p>
          <a:p>
            <a:pPr lvl="1"/>
            <a:r>
              <a:rPr lang="en-US" altLang="en-US" dirty="0"/>
              <a:t>Negative: swapping brings benefit</a:t>
            </a:r>
          </a:p>
          <a:p>
            <a:r>
              <a:rPr lang="en-US" altLang="en-US" dirty="0"/>
              <a:t>Choose the minimum swapping cost</a:t>
            </a:r>
          </a:p>
          <a:p>
            <a:endParaRPr lang="en-US" alt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F6CD9A7-4DE4-4407-8946-E927566A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xmlns="" id="{882E1FF3-E7FB-4F25-8AA2-33E4D9F493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913515"/>
              </p:ext>
            </p:extLst>
          </p:nvPr>
        </p:nvGraphicFramePr>
        <p:xfrm>
          <a:off x="3887711" y="2687444"/>
          <a:ext cx="361315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Equation" r:id="rId3" imgW="1269720" imgH="457200" progId="Equation.3">
                  <p:embed/>
                </p:oleObj>
              </mc:Choice>
              <mc:Fallback>
                <p:oleObj name="Equation" r:id="rId3" imgW="1269720" imgH="457200" progId="Equation.3">
                  <p:embed/>
                  <p:pic>
                    <p:nvPicPr>
                      <p:cNvPr id="1559556" name="Object 4">
                        <a:extLst>
                          <a:ext uri="{FF2B5EF4-FFF2-40B4-BE49-F238E27FC236}">
                            <a16:creationId xmlns:a16="http://schemas.microsoft.com/office/drawing/2014/main" xmlns="" id="{DB88788B-65D5-460F-8ACB-BE6961BB63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11" y="2687444"/>
                        <a:ext cx="3613150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945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DE32AC-A02E-4FCF-B20D-FA498F44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K</a:t>
            </a:r>
            <a:r>
              <a:rPr lang="en-US" dirty="0"/>
              <a:t>-medoids Properties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24AEEE8-2F71-446F-86A0-6C9FD2D06E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0000"/>
                <a:ext cx="7772400" cy="4906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complexity of each iteration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US" dirty="0"/>
                  <a:t>For large values of n and k, such computation becomes very costly</a:t>
                </a:r>
              </a:p>
              <a:p>
                <a:r>
                  <a:rPr lang="en-US" dirty="0"/>
                  <a:t>Advantages </a:t>
                </a:r>
              </a:p>
              <a:p>
                <a:pPr lvl="1"/>
                <a:r>
                  <a:rPr lang="en-US" dirty="0"/>
                  <a:t>K-Medoids method is more robust than k-Means in the presence of noise and outliers</a:t>
                </a:r>
              </a:p>
              <a:p>
                <a:r>
                  <a:rPr lang="en-US" dirty="0"/>
                  <a:t>Disadvantages </a:t>
                </a:r>
              </a:p>
              <a:p>
                <a:pPr lvl="1"/>
                <a:r>
                  <a:rPr lang="en-US" dirty="0"/>
                  <a:t>K-Medoids is more costly that the k-Means method </a:t>
                </a:r>
              </a:p>
              <a:p>
                <a:pPr lvl="1"/>
                <a:r>
                  <a:rPr lang="en-US" dirty="0"/>
                  <a:t>Like k-means, k-medoids requires the user to specify k </a:t>
                </a:r>
              </a:p>
              <a:p>
                <a:pPr lvl="1"/>
                <a:r>
                  <a:rPr lang="en-US" dirty="0"/>
                  <a:t>It does not scale well for large data sets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4AEEE8-2F71-446F-86A0-6C9FD2D06E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0000"/>
                <a:ext cx="7772400" cy="4906963"/>
              </a:xfrm>
              <a:blipFill>
                <a:blip r:embed="rId2"/>
                <a:stretch>
                  <a:fillRect l="-1412" t="-1988" r="-12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FC4EFD6-D4AF-4DD4-86EA-08D09746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0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9E568C-70E6-4FD3-9C01-729024F6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Clustering 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82474E-133A-443D-BFB6-4561EB9A5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Marketing: Help marketers discover distinct groups in their customer bases, and then use this knowledge to develop targeted marketing programs</a:t>
            </a:r>
          </a:p>
          <a:p>
            <a:pPr algn="just"/>
            <a:r>
              <a:rPr lang="en-US" dirty="0"/>
              <a:t>Land use: Identification of areas of similar land use in an earth observation database</a:t>
            </a:r>
          </a:p>
          <a:p>
            <a:pPr algn="just"/>
            <a:r>
              <a:rPr lang="en-US" dirty="0"/>
              <a:t>Insurance: Identifying groups of motor insurance policy holders with a high average claim cost</a:t>
            </a:r>
          </a:p>
          <a:p>
            <a:pPr algn="just"/>
            <a:r>
              <a:rPr lang="en-US" dirty="0"/>
              <a:t>City-planning: Identifying groups of houses according to their house type, value, and geographical location</a:t>
            </a:r>
          </a:p>
          <a:p>
            <a:pPr algn="just"/>
            <a:r>
              <a:rPr lang="en-US" dirty="0"/>
              <a:t>Earth-quake studies: Observed earth quake epicenters should be clustered along continent faults</a:t>
            </a:r>
          </a:p>
          <a:p>
            <a:pPr algn="just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4B2598-5B14-41B5-B650-7F6A561D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32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E1CB63-BE6F-4377-9AAB-0E7EF62F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i="1" dirty="0"/>
              <a:t>K</a:t>
            </a:r>
            <a:r>
              <a:rPr lang="en-US" sz="3600" dirty="0"/>
              <a:t>-medoids Example</a:t>
            </a:r>
            <a:endParaRPr lang="en-IN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3FED50D-1893-45CB-BCA7-CCA5EF0CF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4074" y="2639263"/>
            <a:ext cx="27733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600" i="0" dirty="0"/>
              <a:t>Assume </a:t>
            </a:r>
            <a:r>
              <a:rPr lang="en-US" sz="1600" dirty="0"/>
              <a:t>k</a:t>
            </a:r>
            <a:r>
              <a:rPr lang="en-US" sz="1600" i="0" dirty="0"/>
              <a:t>=2</a:t>
            </a:r>
          </a:p>
          <a:p>
            <a:pPr eaLnBrk="1" hangingPunct="1"/>
            <a:r>
              <a:rPr lang="en-US" sz="1600" i="0" dirty="0"/>
              <a:t>Select X5 and X9 as medoids</a:t>
            </a:r>
            <a:endParaRPr lang="en-US" sz="1800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xmlns="" id="{9333E733-824B-4E41-9CC9-1A90E2C4B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3408" y="5710005"/>
            <a:ext cx="86558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600" i="0" dirty="0" smtClean="0"/>
              <a:t>Those distances are smaller while measure with medoids that make cluster with that medoids</a:t>
            </a:r>
          </a:p>
          <a:p>
            <a:pPr eaLnBrk="1" hangingPunct="1"/>
            <a:r>
              <a:rPr lang="en-US" sz="1600" i="0" dirty="0" smtClean="0"/>
              <a:t>Current </a:t>
            </a:r>
            <a:r>
              <a:rPr lang="en-US" sz="1600" i="0" dirty="0"/>
              <a:t>clustering: {X2,X5,X6,X7},{X1,X3,X4,X8,X9,X10}</a:t>
            </a:r>
            <a:endParaRPr lang="en-US" sz="1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38200" y="1476744"/>
          <a:ext cx="2006598" cy="3048000"/>
        </p:xfrm>
        <a:graphic>
          <a:graphicData uri="http://schemas.openxmlformats.org/drawingml/2006/table">
            <a:tbl>
              <a:tblPr firstRow="1" bandRow="1"/>
              <a:tblGrid>
                <a:gridCol w="6688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88480"/>
              </p:ext>
            </p:extLst>
          </p:nvPr>
        </p:nvGraphicFramePr>
        <p:xfrm>
          <a:off x="6692482" y="1203225"/>
          <a:ext cx="2103788" cy="4342949"/>
        </p:xfrm>
        <a:graphic>
          <a:graphicData uri="http://schemas.openxmlformats.org/drawingml/2006/table">
            <a:tbl>
              <a:tblPr firstRow="1" bandRow="1"/>
              <a:tblGrid>
                <a:gridCol w="9114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61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6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9964">
                <a:tc>
                  <a:txBody>
                    <a:bodyPr/>
                    <a:lstStyle/>
                    <a:p>
                      <a:r>
                        <a:rPr lang="en-US" sz="1400" dirty="0"/>
                        <a:t>Distances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</a:t>
                      </a:r>
                      <a:r>
                        <a:rPr lang="en-US" sz="1400" baseline="0" dirty="0"/>
                        <a:t> X5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X9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199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Cost</a:t>
                      </a:r>
                      <a:r>
                        <a:rPr lang="en-US" sz="1400" baseline="0" dirty="0" smtClean="0"/>
                        <a:t> 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</a:tr>
              <a:tr h="48482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 is 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xmlns="" id="{FC6B2C25-3EFB-4949-B355-623D3EFF1419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k-Medoids</a:t>
            </a:r>
            <a:endParaRPr lang="en-IN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56823" y="4855335"/>
            <a:ext cx="555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Here we use </a:t>
            </a:r>
            <a:r>
              <a:rPr lang="en-IN" dirty="0"/>
              <a:t>Manhattan</a:t>
            </a:r>
            <a:r>
              <a:rPr lang="en-US" i="1" dirty="0" smtClean="0"/>
              <a:t> distance:-|x</a:t>
            </a:r>
            <a:r>
              <a:rPr lang="en-US" i="1" baseline="-25000" dirty="0" smtClean="0"/>
              <a:t>2</a:t>
            </a:r>
            <a:r>
              <a:rPr lang="en-US" i="1" dirty="0" smtClean="0"/>
              <a:t>-x</a:t>
            </a:r>
            <a:r>
              <a:rPr lang="en-US" i="1" baseline="-25000" dirty="0" smtClean="0"/>
              <a:t>1</a:t>
            </a:r>
            <a:r>
              <a:rPr lang="en-US" i="1" dirty="0" smtClean="0"/>
              <a:t>|+|y</a:t>
            </a:r>
            <a:r>
              <a:rPr lang="en-US" i="1" baseline="-25000" dirty="0" smtClean="0"/>
              <a:t>2</a:t>
            </a:r>
            <a:r>
              <a:rPr lang="en-US" i="1" dirty="0" smtClean="0"/>
              <a:t>-y</a:t>
            </a:r>
            <a:r>
              <a:rPr lang="en-US" i="1" baseline="-25000" dirty="0" smtClean="0"/>
              <a:t>1</a:t>
            </a:r>
            <a:r>
              <a:rPr lang="en-US" i="1" dirty="0" smtClean="0"/>
              <a:t>|</a:t>
            </a:r>
            <a:endParaRPr lang="en-IN" i="1" baseline="-25000" dirty="0"/>
          </a:p>
        </p:txBody>
      </p:sp>
    </p:spTree>
    <p:extLst>
      <p:ext uri="{BB962C8B-B14F-4D97-AF65-F5344CB8AC3E}">
        <p14:creationId xmlns:p14="http://schemas.microsoft.com/office/powerpoint/2010/main" val="281284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Find </a:t>
            </a:r>
            <a:r>
              <a:rPr lang="en-IN" dirty="0" err="1" smtClean="0"/>
              <a:t>manhattan</a:t>
            </a:r>
            <a:r>
              <a:rPr lang="en-IN" dirty="0" smtClean="0"/>
              <a:t> distance of x5 with x2,x6,x7 and x9 with x1,x3,x4,x8,x10</a:t>
            </a:r>
          </a:p>
          <a:p>
            <a:r>
              <a:rPr lang="en-IN" dirty="0" smtClean="0"/>
              <a:t>Total cost=5+2+2+7+8+5+2+2=33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334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AA2333-4B91-4281-9347-ACC83C41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i="1" dirty="0"/>
              <a:t>K</a:t>
            </a:r>
            <a:r>
              <a:rPr lang="en-US" sz="3600" dirty="0"/>
              <a:t>-medoids Example</a:t>
            </a:r>
            <a:endParaRPr lang="en-IN" sz="3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47281"/>
              </p:ext>
            </p:extLst>
          </p:nvPr>
        </p:nvGraphicFramePr>
        <p:xfrm>
          <a:off x="838199" y="2664221"/>
          <a:ext cx="3257283" cy="4084320"/>
        </p:xfrm>
        <a:graphic>
          <a:graphicData uri="http://schemas.openxmlformats.org/drawingml/2006/table">
            <a:tbl>
              <a:tblPr firstRow="1" bandRow="1"/>
              <a:tblGrid>
                <a:gridCol w="7704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6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50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5003">
                  <a:extLst>
                    <a:ext uri="{9D8B030D-6E8A-4147-A177-3AD203B41FA5}">
                      <a16:colId xmlns:a16="http://schemas.microsoft.com/office/drawing/2014/main" xmlns="" val="818150381"/>
                    </a:ext>
                  </a:extLst>
                </a:gridCol>
                <a:gridCol w="824248"/>
              </a:tblGrid>
              <a:tr h="506054">
                <a:tc>
                  <a:txBody>
                    <a:bodyPr/>
                    <a:lstStyle/>
                    <a:p>
                      <a:r>
                        <a:rPr lang="en-US" sz="1400" dirty="0"/>
                        <a:t>Replace X5 by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Before( Smallest points)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</a:t>
                      </a:r>
                      <a:r>
                        <a:rPr lang="en-US" sz="1400" baseline="0" dirty="0"/>
                        <a:t> X1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Change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7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D68F7A8-5C56-4E6E-9BF8-632826F8326A}"/>
              </a:ext>
            </a:extLst>
          </p:cNvPr>
          <p:cNvSpPr/>
          <p:nvPr/>
        </p:nvSpPr>
        <p:spPr>
          <a:xfrm>
            <a:off x="838199" y="1156116"/>
            <a:ext cx="1115203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 dirty="0"/>
              <a:t>So, now let us choose some other point to be a </a:t>
            </a:r>
            <a:r>
              <a:rPr lang="en-US" sz="2300" dirty="0" smtClean="0"/>
              <a:t>medoids from the cluster any of the cluster lets choose cluster 1 instead </a:t>
            </a:r>
            <a:r>
              <a:rPr lang="en-US" sz="2300" dirty="0"/>
              <a:t>of X5 (6, 2). Let us randomly choose X1 (2, 6). </a:t>
            </a:r>
            <a:r>
              <a:rPr lang="en-US" sz="2300" dirty="0" smtClean="0"/>
              <a:t>At one time change only one medoids</a:t>
            </a:r>
            <a:endParaRPr lang="en-US" sz="2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 dirty="0" smtClean="0"/>
              <a:t>Note </a:t>
            </a:r>
            <a:r>
              <a:rPr lang="en-US" sz="2300" dirty="0"/>
              <a:t>the new medoid set is: </a:t>
            </a:r>
            <a:r>
              <a:rPr lang="en-US" sz="2300" dirty="0" smtClean="0"/>
              <a:t>X1(2</a:t>
            </a:r>
            <a:r>
              <a:rPr lang="en-US" sz="2300" dirty="0"/>
              <a:t>, 6) and </a:t>
            </a:r>
            <a:r>
              <a:rPr lang="en-US" sz="2300" dirty="0" smtClean="0"/>
              <a:t>X9(8</a:t>
            </a:r>
            <a:r>
              <a:rPr lang="en-US" sz="2300" dirty="0"/>
              <a:t>, 5). Now repeating the same task as earlier: </a:t>
            </a:r>
            <a:endParaRPr lang="en-IN" sz="23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xmlns="" id="{983C670F-EE8A-4170-B3F8-5E6E57A98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47212" y="2708196"/>
          <a:ext cx="2006598" cy="3048000"/>
        </p:xfrm>
        <a:graphic>
          <a:graphicData uri="http://schemas.openxmlformats.org/drawingml/2006/table">
            <a:tbl>
              <a:tblPr firstRow="1" bandRow="1"/>
              <a:tblGrid>
                <a:gridCol w="6688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88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4506"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" name="Rectangle 9">
            <a:extLst>
              <a:ext uri="{FF2B5EF4-FFF2-40B4-BE49-F238E27FC236}">
                <a16:creationId xmlns:a16="http://schemas.microsoft.com/office/drawing/2014/main" xmlns="" id="{01A80DD1-3578-48D7-8197-5C4694BD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67" y="5936782"/>
            <a:ext cx="76488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600" i="0" dirty="0" smtClean="0"/>
              <a:t>Here our cluster is change some points goes first cluster to second and some goes</a:t>
            </a:r>
          </a:p>
          <a:p>
            <a:pPr eaLnBrk="1" hangingPunct="1"/>
            <a:r>
              <a:rPr lang="en-US" sz="1600" i="0" dirty="0" smtClean="0"/>
              <a:t> second to first New cluster after changing medoids</a:t>
            </a:r>
          </a:p>
          <a:p>
            <a:pPr eaLnBrk="1" hangingPunct="1"/>
            <a:r>
              <a:rPr lang="en-US" sz="1600" i="0" dirty="0" smtClean="0"/>
              <a:t>Current </a:t>
            </a:r>
            <a:r>
              <a:rPr lang="en-US" sz="1600" i="0" dirty="0"/>
              <a:t>clustering: {</a:t>
            </a:r>
            <a:r>
              <a:rPr lang="en-US" sz="1600" b="1" i="0" dirty="0"/>
              <a:t>X1</a:t>
            </a:r>
            <a:r>
              <a:rPr lang="en-US" sz="1600" i="0" dirty="0"/>
              <a:t>,X2,X3,X4},{X5,X6,X7,X8,</a:t>
            </a:r>
            <a:r>
              <a:rPr lang="en-US" sz="1600" b="1" i="0" dirty="0"/>
              <a:t>X9</a:t>
            </a:r>
            <a:r>
              <a:rPr lang="en-US" sz="1600" i="0" dirty="0"/>
              <a:t>,X10}</a:t>
            </a: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5EC11A84-5022-44C8-BDAF-EAF23E79FD6D}"/>
              </a:ext>
            </a:extLst>
          </p:cNvPr>
          <p:cNvSpPr txBox="1">
            <a:spLocks/>
          </p:cNvSpPr>
          <p:nvPr/>
        </p:nvSpPr>
        <p:spPr>
          <a:xfrm>
            <a:off x="838200" y="121280"/>
            <a:ext cx="10515600" cy="71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1. Partitioning Methods: k-Medoids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0390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Find </a:t>
            </a:r>
            <a:r>
              <a:rPr lang="en-IN" dirty="0" err="1"/>
              <a:t>manhattan</a:t>
            </a:r>
            <a:r>
              <a:rPr lang="en-IN" dirty="0"/>
              <a:t> distance </a:t>
            </a:r>
            <a:r>
              <a:rPr lang="en-IN" dirty="0" smtClean="0"/>
              <a:t>of x1 with x2,x3,x4 and x9 with x5,x6,x7,x8,x10 </a:t>
            </a:r>
          </a:p>
          <a:p>
            <a:r>
              <a:rPr lang="en-IN" dirty="0" smtClean="0"/>
              <a:t>Total cost=3+3+4+5+3+3+2+2=25</a:t>
            </a:r>
          </a:p>
          <a:p>
            <a:r>
              <a:rPr lang="en-IN" dirty="0" smtClean="0"/>
              <a:t>Cost of Swapping of </a:t>
            </a:r>
            <a:r>
              <a:rPr lang="en-IN" dirty="0" err="1" smtClean="0"/>
              <a:t>medoids</a:t>
            </a:r>
            <a:r>
              <a:rPr lang="en-IN" dirty="0" smtClean="0"/>
              <a:t> x5 with x1 </a:t>
            </a:r>
          </a:p>
          <a:p>
            <a:r>
              <a:rPr lang="en-IN" dirty="0" smtClean="0"/>
              <a:t>S=Current Total Cost- Previous Total Cost</a:t>
            </a:r>
          </a:p>
          <a:p>
            <a:r>
              <a:rPr lang="en-IN" dirty="0" smtClean="0"/>
              <a:t>S=25-33=-8&lt;0</a:t>
            </a:r>
          </a:p>
          <a:p>
            <a:r>
              <a:rPr lang="en-IN" dirty="0" smtClean="0"/>
              <a:t>Hence Swapping X5 with x1 is a good idea.</a:t>
            </a:r>
          </a:p>
          <a:p>
            <a:r>
              <a:rPr lang="en-US" dirty="0" smtClean="0"/>
              <a:t>Final </a:t>
            </a:r>
            <a:r>
              <a:rPr lang="en-US" dirty="0" err="1" smtClean="0"/>
              <a:t>Medoids</a:t>
            </a:r>
            <a:r>
              <a:rPr lang="en-US" dirty="0" smtClean="0"/>
              <a:t>:-{X1},{X9}</a:t>
            </a:r>
          </a:p>
          <a:p>
            <a:r>
              <a:rPr lang="en-US" sz="3200" dirty="0" smtClean="0"/>
              <a:t>C1=</a:t>
            </a:r>
            <a:r>
              <a:rPr lang="en-US" sz="3200" dirty="0"/>
              <a:t>{</a:t>
            </a:r>
            <a:r>
              <a:rPr lang="en-US" sz="3200" b="1" dirty="0"/>
              <a:t>X1</a:t>
            </a:r>
            <a:r>
              <a:rPr lang="en-US" sz="3200" dirty="0"/>
              <a:t>,X2,X3,X4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C2={X5,X6,X7,X8,</a:t>
            </a:r>
            <a:r>
              <a:rPr lang="en-US" sz="3200" b="1" dirty="0" smtClean="0"/>
              <a:t>X9</a:t>
            </a:r>
            <a:r>
              <a:rPr lang="en-US" sz="3200" dirty="0" smtClean="0"/>
              <a:t>,X10</a:t>
            </a:r>
            <a:r>
              <a:rPr lang="en-US" sz="3200" dirty="0"/>
              <a:t>}</a:t>
            </a:r>
            <a:endParaRPr lang="en-US" sz="3600" dirty="0"/>
          </a:p>
          <a:p>
            <a:endParaRPr lang="en-US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622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26573DD-5393-4055-9B3F-5592FAB6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B9E6-C238-4244-B2A7-5E5AAD7235D0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1599490" name="Rectangle 2">
            <a:extLst>
              <a:ext uri="{FF2B5EF4-FFF2-40B4-BE49-F238E27FC236}">
                <a16:creationId xmlns:a16="http://schemas.microsoft.com/office/drawing/2014/main" xmlns="" id="{0B29166B-B0B5-4E15-B5FB-826E75E68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 (Clustering Large Applications) </a:t>
            </a:r>
          </a:p>
        </p:txBody>
      </p:sp>
      <p:sp>
        <p:nvSpPr>
          <p:cNvPr id="1599491" name="Rectangle 3">
            <a:extLst>
              <a:ext uri="{FF2B5EF4-FFF2-40B4-BE49-F238E27FC236}">
                <a16:creationId xmlns:a16="http://schemas.microsoft.com/office/drawing/2014/main" xmlns="" id="{C5D273E5-5016-4487-8C02-F42D8CAAD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1" y="1508125"/>
            <a:ext cx="5384180" cy="4064620"/>
          </a:xfrm>
        </p:spPr>
        <p:txBody>
          <a:bodyPr/>
          <a:lstStyle/>
          <a:p>
            <a:pPr algn="just"/>
            <a:r>
              <a:rPr lang="en-US" dirty="0"/>
              <a:t>CLARA (Clustering Large Applications) uses a sampling-based method to deal with large data sets</a:t>
            </a:r>
          </a:p>
          <a:p>
            <a:pPr algn="just"/>
            <a:r>
              <a:rPr lang="en-US" dirty="0"/>
              <a:t>A random sample should closely represent the original data</a:t>
            </a:r>
            <a:endParaRPr lang="en-US" altLang="zh-CN" dirty="0">
              <a:ea typeface="宋体" panose="02010600030101010101" pitchFamily="2" charset="-122"/>
            </a:endParaRPr>
          </a:p>
          <a:p>
            <a:pPr algn="just"/>
            <a:r>
              <a:rPr lang="en-US" dirty="0"/>
              <a:t>The chosen medoids will likely be similar to what would have been chosen from the whole data set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3917B49-204C-4626-9CDA-9723D0C3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747" y="1285255"/>
            <a:ext cx="483870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26573DD-5393-4055-9B3F-5592FAB6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B9E6-C238-4244-B2A7-5E5AAD7235D0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1599490" name="Rectangle 2">
            <a:extLst>
              <a:ext uri="{FF2B5EF4-FFF2-40B4-BE49-F238E27FC236}">
                <a16:creationId xmlns:a16="http://schemas.microsoft.com/office/drawing/2014/main" xmlns="" id="{0B29166B-B0B5-4E15-B5FB-826E75E68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 (Clustering Large Applications) </a:t>
            </a:r>
          </a:p>
        </p:txBody>
      </p:sp>
      <p:sp>
        <p:nvSpPr>
          <p:cNvPr id="1599491" name="Rectangle 3">
            <a:extLst>
              <a:ext uri="{FF2B5EF4-FFF2-40B4-BE49-F238E27FC236}">
                <a16:creationId xmlns:a16="http://schemas.microsoft.com/office/drawing/2014/main" xmlns="" id="{C5D273E5-5016-4487-8C02-F42D8CAAD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08125"/>
            <a:ext cx="6187067" cy="406462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Draw multiple samples of the data set</a:t>
            </a:r>
          </a:p>
          <a:p>
            <a:pPr algn="just"/>
            <a:r>
              <a:rPr lang="en-US" dirty="0"/>
              <a:t>Apply PAM to each sample </a:t>
            </a:r>
          </a:p>
          <a:p>
            <a:pPr algn="just"/>
            <a:r>
              <a:rPr lang="en-US" dirty="0"/>
              <a:t>Return the best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0DD7CB-E77B-4ADE-B117-D290729A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86" y="1282642"/>
            <a:ext cx="4640360" cy="49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25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F21233-BEDB-4057-92CA-5C6DF3D8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CLARA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F91AC8-BA4B-4783-BE2E-5123E13F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0000"/>
                <a:ext cx="8774152" cy="4906963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/>
                  <a:t>Complexity of each Iteration (PAM on sample) is: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dirty="0"/>
              </a:p>
              <a:p>
                <a:pPr lvl="1" algn="just"/>
                <a:r>
                  <a:rPr lang="en-US" dirty="0"/>
                  <a:t>s: the size of the sample </a:t>
                </a:r>
              </a:p>
              <a:p>
                <a:pPr lvl="1" algn="just"/>
                <a:r>
                  <a:rPr lang="en-US" dirty="0"/>
                  <a:t>k: number of clusters </a:t>
                </a:r>
              </a:p>
              <a:p>
                <a:pPr lvl="1" algn="just"/>
                <a:r>
                  <a:rPr lang="en-US" dirty="0"/>
                  <a:t>n: number of objects</a:t>
                </a:r>
              </a:p>
              <a:p>
                <a:pPr lvl="1" algn="just"/>
                <a:r>
                  <a:rPr lang="en-US" dirty="0"/>
                  <a:t>t: maximum iteration required for PAM</a:t>
                </a:r>
              </a:p>
              <a:p>
                <a:pPr algn="just"/>
                <a:r>
                  <a:rPr lang="en-US" dirty="0"/>
                  <a:t>PAM finds the best k medoids among a given data, and CLARA finds the best k medoids among the selected samples </a:t>
                </a:r>
              </a:p>
              <a:p>
                <a:pPr algn="just"/>
                <a:r>
                  <a:rPr lang="en-US" dirty="0"/>
                  <a:t>Problems </a:t>
                </a:r>
              </a:p>
              <a:p>
                <a:pPr lvl="1" algn="just"/>
                <a:r>
                  <a:rPr lang="en-US" dirty="0"/>
                  <a:t>The best k medoids may not be selected during the sampling process, in this case, CLARA will never find the best clustering </a:t>
                </a:r>
              </a:p>
              <a:p>
                <a:pPr lvl="1" algn="just"/>
                <a:r>
                  <a:rPr lang="en-US" dirty="0"/>
                  <a:t>If the sampling is biased we cannot have a good clustering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F91AC8-BA4B-4783-BE2E-5123E13F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0000"/>
                <a:ext cx="8774152" cy="4906963"/>
              </a:xfrm>
              <a:blipFill>
                <a:blip r:embed="rId2"/>
                <a:stretch>
                  <a:fillRect l="-1251" t="-2733" r="-1390" b="-21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C9D8D9A-E35F-433E-BFDD-69FA2C2C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38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984B457D-98A4-4ECF-A6BD-C2203331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C90D-F51A-42CF-BEFD-5826DB33DC6E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1601538" name="Rectangle 2">
            <a:extLst>
              <a:ext uri="{FF2B5EF4-FFF2-40B4-BE49-F238E27FC236}">
                <a16:creationId xmlns:a16="http://schemas.microsoft.com/office/drawing/2014/main" xmlns="" id="{87BAD4A6-9F70-46D2-9158-B0E5A648A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CLARA - Algorithm</a:t>
            </a:r>
          </a:p>
        </p:txBody>
      </p:sp>
      <p:sp>
        <p:nvSpPr>
          <p:cNvPr id="1601539" name="Rectangle 3">
            <a:extLst>
              <a:ext uri="{FF2B5EF4-FFF2-40B4-BE49-F238E27FC236}">
                <a16:creationId xmlns:a16="http://schemas.microsoft.com/office/drawing/2014/main" xmlns="" id="{18734AAA-EEC3-473A-8616-F2947098E3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6426" y="990600"/>
            <a:ext cx="8442325" cy="58674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Set 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to MAXIMUM;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Repeat </a:t>
            </a:r>
            <a:r>
              <a:rPr lang="en-US" altLang="zh-CN" i="1" dirty="0">
                <a:ea typeface="宋体" panose="02010600030101010101" pitchFamily="2" charset="-122"/>
              </a:rPr>
              <a:t>q</a:t>
            </a:r>
            <a:r>
              <a:rPr lang="en-US" altLang="zh-CN" dirty="0">
                <a:ea typeface="宋体" panose="02010600030101010101" pitchFamily="2" charset="-122"/>
              </a:rPr>
              <a:t> times // draws </a:t>
            </a:r>
            <a:r>
              <a:rPr lang="en-US" altLang="zh-CN" i="1" dirty="0">
                <a:ea typeface="宋体" panose="02010600030101010101" pitchFamily="2" charset="-122"/>
              </a:rPr>
              <a:t>q</a:t>
            </a:r>
            <a:r>
              <a:rPr lang="en-US" altLang="zh-CN" dirty="0">
                <a:ea typeface="宋体" panose="02010600030101010101" pitchFamily="2" charset="-122"/>
              </a:rPr>
              <a:t> samples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Create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drawing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objects randomly from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Generate the set of medoids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from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applying the         PAM algorithm;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Compute cost(K,D)	</a:t>
            </a:r>
          </a:p>
          <a:p>
            <a:pPr lvl="1"/>
            <a:r>
              <a:rPr lang="en-US" altLang="zh-CN" sz="2500" dirty="0">
                <a:ea typeface="宋体" panose="02010600030101010101" pitchFamily="2" charset="-122"/>
              </a:rPr>
              <a:t>If cost(</a:t>
            </a:r>
            <a:r>
              <a:rPr lang="en-US" altLang="zh-CN" sz="2500" i="1" dirty="0">
                <a:ea typeface="宋体" panose="02010600030101010101" pitchFamily="2" charset="-122"/>
              </a:rPr>
              <a:t>K</a:t>
            </a:r>
            <a:r>
              <a:rPr lang="en-US" altLang="zh-CN" sz="2500" dirty="0">
                <a:ea typeface="宋体" panose="02010600030101010101" pitchFamily="2" charset="-122"/>
              </a:rPr>
              <a:t>, </a:t>
            </a:r>
            <a:r>
              <a:rPr lang="en-US" altLang="zh-CN" sz="2500" i="1" dirty="0">
                <a:ea typeface="宋体" panose="02010600030101010101" pitchFamily="2" charset="-122"/>
              </a:rPr>
              <a:t>D</a:t>
            </a:r>
            <a:r>
              <a:rPr lang="en-US" altLang="zh-CN" sz="2500" dirty="0">
                <a:ea typeface="宋体" panose="02010600030101010101" pitchFamily="2" charset="-122"/>
              </a:rPr>
              <a:t>)&lt;</a:t>
            </a:r>
            <a:r>
              <a:rPr lang="en-US" altLang="zh-CN" sz="2500" dirty="0" err="1">
                <a:ea typeface="宋体" panose="02010600030101010101" pitchFamily="2" charset="-122"/>
              </a:rPr>
              <a:t>mincost</a:t>
            </a:r>
            <a:endParaRPr lang="en-US" altLang="zh-CN" sz="2500" dirty="0">
              <a:ea typeface="宋体" panose="02010600030101010101" pitchFamily="2" charset="-122"/>
            </a:endParaRPr>
          </a:p>
          <a:p>
            <a:pPr lvl="2"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= cost(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);</a:t>
            </a:r>
          </a:p>
          <a:p>
            <a:pPr lvl="2"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 =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Endif;</a:t>
            </a:r>
          </a:p>
          <a:p>
            <a:r>
              <a:rPr lang="en-US" altLang="zh-CN" dirty="0" err="1">
                <a:ea typeface="宋体" panose="02010600030101010101" pitchFamily="2" charset="-122"/>
              </a:rPr>
              <a:t>Endrepeat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Return 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B49362-8A80-4A43-8AC3-F1A297C5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B17E-74FE-4D23-B9AB-7C59424BF092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1603586" name="Rectangle 2">
            <a:extLst>
              <a:ext uri="{FF2B5EF4-FFF2-40B4-BE49-F238E27FC236}">
                <a16:creationId xmlns:a16="http://schemas.microsoft.com/office/drawing/2014/main" xmlns="" id="{C2F164D9-0BFE-4E7A-AA1E-3708C3585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Complexity of CLARA </a:t>
            </a:r>
          </a:p>
        </p:txBody>
      </p:sp>
      <p:sp>
        <p:nvSpPr>
          <p:cNvPr id="1603587" name="Rectangle 3">
            <a:extLst>
              <a:ext uri="{FF2B5EF4-FFF2-40B4-BE49-F238E27FC236}">
                <a16:creationId xmlns:a16="http://schemas.microsoft.com/office/drawing/2014/main" xmlns="" id="{A2807591-54E2-4CCC-87E8-7F83B5BD7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6426" y="1066800"/>
            <a:ext cx="4981575" cy="579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Set 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to MAXIMUM;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Repeat </a:t>
            </a:r>
            <a:r>
              <a:rPr lang="en-US" altLang="zh-CN" i="1" dirty="0">
                <a:ea typeface="宋体" panose="02010600030101010101" pitchFamily="2" charset="-122"/>
              </a:rPr>
              <a:t>q</a:t>
            </a:r>
            <a:r>
              <a:rPr lang="en-US" altLang="zh-CN" dirty="0">
                <a:ea typeface="宋体" panose="02010600030101010101" pitchFamily="2" charset="-122"/>
              </a:rPr>
              <a:t> times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Create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drawing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objects randomly from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Generate the set of medoids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from </a:t>
            </a:r>
            <a:r>
              <a:rPr lang="en-US" altLang="zh-CN" i="1" dirty="0">
                <a:ea typeface="宋体" panose="02010600030101010101" pitchFamily="2" charset="-122"/>
              </a:rPr>
              <a:t>S</a:t>
            </a:r>
            <a:r>
              <a:rPr lang="en-US" altLang="zh-CN" dirty="0">
                <a:ea typeface="宋体" panose="02010600030101010101" pitchFamily="2" charset="-122"/>
              </a:rPr>
              <a:t> by applying the PAM algorithm;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Compute cost(K,D)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 If cost(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)&lt;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	</a:t>
            </a:r>
          </a:p>
          <a:p>
            <a:pPr lvl="2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ea typeface="宋体" panose="02010600030101010101" pitchFamily="2" charset="-122"/>
              </a:rPr>
              <a:t>Mincost</a:t>
            </a:r>
            <a:r>
              <a:rPr lang="en-US" altLang="zh-CN" dirty="0">
                <a:ea typeface="宋体" panose="02010600030101010101" pitchFamily="2" charset="-122"/>
              </a:rPr>
              <a:t> = cost(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i="1" dirty="0">
                <a:ea typeface="宋体" panose="02010600030101010101" pitchFamily="2" charset="-122"/>
              </a:rPr>
              <a:t>D</a:t>
            </a:r>
            <a:r>
              <a:rPr lang="en-US" altLang="zh-CN" dirty="0">
                <a:ea typeface="宋体" panose="02010600030101010101" pitchFamily="2" charset="-122"/>
              </a:rPr>
              <a:t>);</a:t>
            </a:r>
          </a:p>
          <a:p>
            <a:pPr lvl="2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 = 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500" dirty="0">
                <a:solidFill>
                  <a:schemeClr val="tx1"/>
                </a:solidFill>
                <a:ea typeface="宋体" panose="02010600030101010101" pitchFamily="2" charset="-122"/>
              </a:rPr>
              <a:t>         Endif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CN" dirty="0" err="1">
                <a:ea typeface="宋体" panose="02010600030101010101" pitchFamily="2" charset="-122"/>
              </a:rPr>
              <a:t>Endrepeat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Return </a:t>
            </a:r>
            <a:r>
              <a:rPr lang="en-US" altLang="zh-CN" dirty="0" err="1">
                <a:ea typeface="宋体" panose="02010600030101010101" pitchFamily="2" charset="-122"/>
              </a:rPr>
              <a:t>Bestset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</a:p>
        </p:txBody>
      </p:sp>
      <p:sp>
        <p:nvSpPr>
          <p:cNvPr id="1603588" name="Rectangle 4">
            <a:extLst>
              <a:ext uri="{FF2B5EF4-FFF2-40B4-BE49-F238E27FC236}">
                <a16:creationId xmlns:a16="http://schemas.microsoft.com/office/drawing/2014/main" xmlns="" id="{62EC627B-ECAF-45E0-8D03-C8FC892196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91600" y="990601"/>
            <a:ext cx="121026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O(1)</a:t>
            </a:r>
          </a:p>
        </p:txBody>
      </p:sp>
      <p:sp>
        <p:nvSpPr>
          <p:cNvPr id="1603589" name="Line 5">
            <a:extLst>
              <a:ext uri="{FF2B5EF4-FFF2-40B4-BE49-F238E27FC236}">
                <a16:creationId xmlns:a16="http://schemas.microsoft.com/office/drawing/2014/main" xmlns="" id="{4E433AFB-D7B1-472B-AA3D-7DFCBB53C785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553200" y="1273176"/>
            <a:ext cx="2819400" cy="22225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0" name="Rectangle 6">
            <a:extLst>
              <a:ext uri="{FF2B5EF4-FFF2-40B4-BE49-F238E27FC236}">
                <a16:creationId xmlns:a16="http://schemas.microsoft.com/office/drawing/2014/main" xmlns="" id="{2A190A17-8ABF-49E3-A4E6-9E24E232337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83638" y="2254251"/>
            <a:ext cx="121026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O(1)</a:t>
            </a:r>
          </a:p>
        </p:txBody>
      </p:sp>
      <p:sp>
        <p:nvSpPr>
          <p:cNvPr id="1603591" name="Line 7">
            <a:extLst>
              <a:ext uri="{FF2B5EF4-FFF2-40B4-BE49-F238E27FC236}">
                <a16:creationId xmlns:a16="http://schemas.microsoft.com/office/drawing/2014/main" xmlns="" id="{65C07D47-A769-432B-9361-689865726AD9}"/>
              </a:ext>
            </a:extLst>
          </p:cNvPr>
          <p:cNvSpPr>
            <a:spLocks noChangeShapeType="1"/>
          </p:cNvSpPr>
          <p:nvPr/>
        </p:nvSpPr>
        <p:spPr bwMode="gray">
          <a:xfrm>
            <a:off x="5334000" y="2514600"/>
            <a:ext cx="39624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2" name="Rectangle 8">
            <a:extLst>
              <a:ext uri="{FF2B5EF4-FFF2-40B4-BE49-F238E27FC236}">
                <a16:creationId xmlns:a16="http://schemas.microsoft.com/office/drawing/2014/main" xmlns="" id="{58C2DCC7-B5B1-4849-AC99-C8EE0BDD7A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70900" y="3200401"/>
            <a:ext cx="2093522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 dirty="0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O(t(s-k)</a:t>
            </a:r>
            <a:r>
              <a:rPr lang="en-US" altLang="en-US" sz="2600" i="1" baseline="30000" dirty="0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altLang="en-US" sz="2600" i="1" dirty="0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*k)</a:t>
            </a:r>
          </a:p>
        </p:txBody>
      </p:sp>
      <p:sp>
        <p:nvSpPr>
          <p:cNvPr id="1603593" name="Line 9">
            <a:extLst>
              <a:ext uri="{FF2B5EF4-FFF2-40B4-BE49-F238E27FC236}">
                <a16:creationId xmlns:a16="http://schemas.microsoft.com/office/drawing/2014/main" xmlns="" id="{8E667DAF-EAFB-4DCE-AB3D-F08938A9F7F6}"/>
              </a:ext>
            </a:extLst>
          </p:cNvPr>
          <p:cNvSpPr>
            <a:spLocks noChangeShapeType="1"/>
          </p:cNvSpPr>
          <p:nvPr/>
        </p:nvSpPr>
        <p:spPr bwMode="gray">
          <a:xfrm>
            <a:off x="5105400" y="3495676"/>
            <a:ext cx="3733800" cy="9525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4" name="Rectangle 10">
            <a:extLst>
              <a:ext uri="{FF2B5EF4-FFF2-40B4-BE49-F238E27FC236}">
                <a16:creationId xmlns:a16="http://schemas.microsoft.com/office/drawing/2014/main" xmlns="" id="{822CEC5F-4C5D-4CE8-8F3D-11AECF8351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7726" y="3702051"/>
            <a:ext cx="1950855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O((n-k)*k)</a:t>
            </a:r>
          </a:p>
        </p:txBody>
      </p:sp>
      <p:sp>
        <p:nvSpPr>
          <p:cNvPr id="1603595" name="Line 11">
            <a:extLst>
              <a:ext uri="{FF2B5EF4-FFF2-40B4-BE49-F238E27FC236}">
                <a16:creationId xmlns:a16="http://schemas.microsoft.com/office/drawing/2014/main" xmlns="" id="{E257DB32-6FBE-488E-ABE3-A0350CE5F19B}"/>
              </a:ext>
            </a:extLst>
          </p:cNvPr>
          <p:cNvSpPr>
            <a:spLocks noChangeShapeType="1"/>
          </p:cNvSpPr>
          <p:nvPr/>
        </p:nvSpPr>
        <p:spPr bwMode="gray">
          <a:xfrm>
            <a:off x="5486400" y="3962400"/>
            <a:ext cx="33528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6" name="Rectangle 12">
            <a:extLst>
              <a:ext uri="{FF2B5EF4-FFF2-40B4-BE49-F238E27FC236}">
                <a16:creationId xmlns:a16="http://schemas.microsoft.com/office/drawing/2014/main" xmlns="" id="{F8571386-D573-437A-AA0A-B592E9D4AC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78838" y="4159251"/>
            <a:ext cx="121026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>
                <a:solidFill>
                  <a:schemeClr val="accent1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O(1)</a:t>
            </a:r>
          </a:p>
        </p:txBody>
      </p:sp>
      <p:sp>
        <p:nvSpPr>
          <p:cNvPr id="1603597" name="Line 13">
            <a:extLst>
              <a:ext uri="{FF2B5EF4-FFF2-40B4-BE49-F238E27FC236}">
                <a16:creationId xmlns:a16="http://schemas.microsoft.com/office/drawing/2014/main" xmlns="" id="{395CB9FB-4EEA-43D8-90A8-7DA30C121F80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5886450" y="4357688"/>
            <a:ext cx="30480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8" name="Line 14">
            <a:extLst>
              <a:ext uri="{FF2B5EF4-FFF2-40B4-BE49-F238E27FC236}">
                <a16:creationId xmlns:a16="http://schemas.microsoft.com/office/drawing/2014/main" xmlns="" id="{9F5720E9-BAFE-4B84-8542-299BE841DA9A}"/>
              </a:ext>
            </a:extLst>
          </p:cNvPr>
          <p:cNvSpPr>
            <a:spLocks noChangeShapeType="1"/>
          </p:cNvSpPr>
          <p:nvPr/>
        </p:nvSpPr>
        <p:spPr bwMode="gray">
          <a:xfrm>
            <a:off x="4495800" y="1752600"/>
            <a:ext cx="28956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IN"/>
          </a:p>
        </p:txBody>
      </p:sp>
      <p:sp>
        <p:nvSpPr>
          <p:cNvPr id="1603599" name="Rectangle 15">
            <a:extLst>
              <a:ext uri="{FF2B5EF4-FFF2-40B4-BE49-F238E27FC236}">
                <a16:creationId xmlns:a16="http://schemas.microsoft.com/office/drawing/2014/main" xmlns="" id="{3583D662-0DD3-457F-8178-8B717196DE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934201" y="1492251"/>
            <a:ext cx="3297378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0000FF"/>
              </a:buClr>
              <a:buSzPct val="50000"/>
              <a:buFont typeface="Monotype Sorts" pitchFamily="2" charset="2"/>
              <a:buNone/>
            </a:pPr>
            <a:r>
              <a:rPr lang="en-US" altLang="en-US" sz="2600" i="1" dirty="0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O(t(s-k)</a:t>
            </a:r>
            <a:r>
              <a:rPr lang="en-US" altLang="en-US" sz="2600" i="1" baseline="30000" dirty="0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US" altLang="en-US" sz="2600" i="1" dirty="0">
                <a:solidFill>
                  <a:srgbClr val="FF0000"/>
                </a:solidFill>
                <a:latin typeface="Garamond (W1)" pitchFamily="18" charset="0"/>
                <a:cs typeface="Arial" panose="020B0604020202020204" pitchFamily="34" charset="0"/>
                <a:sym typeface="Symbol" panose="05050102010706020507" pitchFamily="18" charset="2"/>
              </a:rPr>
              <a:t>*k+(n-k)*k)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0592" y="6458839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3930592" y="6285681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3930592" y="6112530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/>
          <p:nvPr/>
        </p:nvSpPr>
        <p:spPr>
          <a:xfrm>
            <a:off x="3930592" y="5939340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" name="object 6"/>
          <p:cNvSpPr/>
          <p:nvPr/>
        </p:nvSpPr>
        <p:spPr>
          <a:xfrm>
            <a:off x="3930592" y="5766173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" name="object 7"/>
          <p:cNvSpPr/>
          <p:nvPr/>
        </p:nvSpPr>
        <p:spPr>
          <a:xfrm>
            <a:off x="3930592" y="5593015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" name="object 8"/>
          <p:cNvSpPr/>
          <p:nvPr/>
        </p:nvSpPr>
        <p:spPr>
          <a:xfrm>
            <a:off x="3930592" y="5419856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" name="object 9"/>
          <p:cNvSpPr/>
          <p:nvPr/>
        </p:nvSpPr>
        <p:spPr>
          <a:xfrm>
            <a:off x="3930592" y="5246698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" name="object 10"/>
          <p:cNvSpPr/>
          <p:nvPr/>
        </p:nvSpPr>
        <p:spPr>
          <a:xfrm>
            <a:off x="3930592" y="5073531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1" name="object 11"/>
          <p:cNvSpPr/>
          <p:nvPr/>
        </p:nvSpPr>
        <p:spPr>
          <a:xfrm>
            <a:off x="3930592" y="4900373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2" name="object 12"/>
          <p:cNvSpPr/>
          <p:nvPr/>
        </p:nvSpPr>
        <p:spPr>
          <a:xfrm>
            <a:off x="3930592" y="4727215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3" name="object 13"/>
          <p:cNvSpPr/>
          <p:nvPr/>
        </p:nvSpPr>
        <p:spPr>
          <a:xfrm>
            <a:off x="3930592" y="4554055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4" name="object 14"/>
          <p:cNvSpPr/>
          <p:nvPr/>
        </p:nvSpPr>
        <p:spPr>
          <a:xfrm>
            <a:off x="3930592" y="4380898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15"/>
          <p:cNvSpPr/>
          <p:nvPr/>
        </p:nvSpPr>
        <p:spPr>
          <a:xfrm>
            <a:off x="3930592" y="4207731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6" name="object 16"/>
          <p:cNvSpPr/>
          <p:nvPr/>
        </p:nvSpPr>
        <p:spPr>
          <a:xfrm>
            <a:off x="3930592" y="4034573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7" name="object 17"/>
          <p:cNvSpPr/>
          <p:nvPr/>
        </p:nvSpPr>
        <p:spPr>
          <a:xfrm>
            <a:off x="3930592" y="3861414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8" name="object 18"/>
          <p:cNvSpPr/>
          <p:nvPr/>
        </p:nvSpPr>
        <p:spPr>
          <a:xfrm>
            <a:off x="3930592" y="3688255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9" name="object 19"/>
          <p:cNvSpPr/>
          <p:nvPr/>
        </p:nvSpPr>
        <p:spPr>
          <a:xfrm>
            <a:off x="3930592" y="3515176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0" name="object 20"/>
          <p:cNvSpPr/>
          <p:nvPr/>
        </p:nvSpPr>
        <p:spPr>
          <a:xfrm>
            <a:off x="3930592" y="3342014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1" name="object 21"/>
          <p:cNvSpPr/>
          <p:nvPr/>
        </p:nvSpPr>
        <p:spPr>
          <a:xfrm>
            <a:off x="3930592" y="3168851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2" name="object 22"/>
          <p:cNvSpPr/>
          <p:nvPr/>
        </p:nvSpPr>
        <p:spPr>
          <a:xfrm>
            <a:off x="3930592" y="2995693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3" name="object 23"/>
          <p:cNvSpPr/>
          <p:nvPr/>
        </p:nvSpPr>
        <p:spPr>
          <a:xfrm>
            <a:off x="3930592" y="2822530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4" name="object 24"/>
          <p:cNvSpPr/>
          <p:nvPr/>
        </p:nvSpPr>
        <p:spPr>
          <a:xfrm>
            <a:off x="3930592" y="2649371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5" name="object 25"/>
          <p:cNvSpPr/>
          <p:nvPr/>
        </p:nvSpPr>
        <p:spPr>
          <a:xfrm>
            <a:off x="3930592" y="2476210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6" name="object 26"/>
          <p:cNvSpPr/>
          <p:nvPr/>
        </p:nvSpPr>
        <p:spPr>
          <a:xfrm>
            <a:off x="3930592" y="2303051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7" name="object 27"/>
          <p:cNvSpPr/>
          <p:nvPr/>
        </p:nvSpPr>
        <p:spPr>
          <a:xfrm>
            <a:off x="3930592" y="2129888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8" name="object 28"/>
          <p:cNvSpPr/>
          <p:nvPr/>
        </p:nvSpPr>
        <p:spPr>
          <a:xfrm>
            <a:off x="3930592" y="1956730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9" name="object 29"/>
          <p:cNvSpPr/>
          <p:nvPr/>
        </p:nvSpPr>
        <p:spPr>
          <a:xfrm>
            <a:off x="3930592" y="1783567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0" name="object 30"/>
          <p:cNvSpPr/>
          <p:nvPr/>
        </p:nvSpPr>
        <p:spPr>
          <a:xfrm>
            <a:off x="3930592" y="1610409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1" name="object 31"/>
          <p:cNvSpPr/>
          <p:nvPr/>
        </p:nvSpPr>
        <p:spPr>
          <a:xfrm>
            <a:off x="3930592" y="1437246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2" name="object 32"/>
          <p:cNvSpPr/>
          <p:nvPr/>
        </p:nvSpPr>
        <p:spPr>
          <a:xfrm>
            <a:off x="3930592" y="1264088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3" name="object 33"/>
          <p:cNvSpPr/>
          <p:nvPr/>
        </p:nvSpPr>
        <p:spPr>
          <a:xfrm>
            <a:off x="3930592" y="1090925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4" name="object 34"/>
          <p:cNvSpPr/>
          <p:nvPr/>
        </p:nvSpPr>
        <p:spPr>
          <a:xfrm>
            <a:off x="3930592" y="917767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5" name="object 35"/>
          <p:cNvSpPr/>
          <p:nvPr/>
        </p:nvSpPr>
        <p:spPr>
          <a:xfrm>
            <a:off x="3930592" y="744608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6" name="object 36"/>
          <p:cNvSpPr/>
          <p:nvPr/>
        </p:nvSpPr>
        <p:spPr>
          <a:xfrm>
            <a:off x="3930592" y="571446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7" name="object 37"/>
          <p:cNvSpPr/>
          <p:nvPr/>
        </p:nvSpPr>
        <p:spPr>
          <a:xfrm>
            <a:off x="3930592" y="398283"/>
            <a:ext cx="4333083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6400" y="0"/>
                </a:lnTo>
              </a:path>
            </a:pathLst>
          </a:custGeom>
          <a:ln w="635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11" y="465756"/>
            <a:ext cx="459092" cy="17215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3979" y="811606"/>
            <a:ext cx="340261" cy="10724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7227" y="989929"/>
            <a:ext cx="69344" cy="11330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5054" y="1149045"/>
            <a:ext cx="102180" cy="13979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82135" y="1334273"/>
            <a:ext cx="119588" cy="30460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95304" y="1682984"/>
            <a:ext cx="93830" cy="12894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99759" y="1853808"/>
            <a:ext cx="110016" cy="12963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01430" y="2031702"/>
            <a:ext cx="121692" cy="12875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25414" y="2206950"/>
            <a:ext cx="115150" cy="12275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39830" y="853149"/>
            <a:ext cx="63716" cy="7347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07793" y="825716"/>
            <a:ext cx="49946" cy="9538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45249" y="998981"/>
            <a:ext cx="158568" cy="92631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4753829" y="755843"/>
            <a:ext cx="9366" cy="1543864"/>
          </a:xfrm>
          <a:custGeom>
            <a:avLst/>
            <a:gdLst/>
            <a:ahLst/>
            <a:cxnLst/>
            <a:rect l="l" t="t" r="r" b="b"/>
            <a:pathLst>
              <a:path w="14605" h="2407285">
                <a:moveTo>
                  <a:pt x="11175" y="0"/>
                </a:moveTo>
                <a:lnTo>
                  <a:pt x="3223" y="0"/>
                </a:lnTo>
                <a:lnTo>
                  <a:pt x="0" y="3224"/>
                </a:lnTo>
                <a:lnTo>
                  <a:pt x="0" y="7200"/>
                </a:lnTo>
                <a:lnTo>
                  <a:pt x="0" y="2403571"/>
                </a:lnTo>
                <a:lnTo>
                  <a:pt x="3223" y="2406794"/>
                </a:lnTo>
                <a:lnTo>
                  <a:pt x="11175" y="2406794"/>
                </a:lnTo>
                <a:lnTo>
                  <a:pt x="14399" y="2403571"/>
                </a:lnTo>
                <a:lnTo>
                  <a:pt x="14399" y="3224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1" name="object 51"/>
          <p:cNvSpPr/>
          <p:nvPr/>
        </p:nvSpPr>
        <p:spPr>
          <a:xfrm>
            <a:off x="5390457" y="728658"/>
            <a:ext cx="9366" cy="1582960"/>
          </a:xfrm>
          <a:custGeom>
            <a:avLst/>
            <a:gdLst/>
            <a:ahLst/>
            <a:cxnLst/>
            <a:rect l="l" t="t" r="r" b="b"/>
            <a:pathLst>
              <a:path w="14605" h="2468245">
                <a:moveTo>
                  <a:pt x="14389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1361"/>
                </a:lnTo>
                <a:lnTo>
                  <a:pt x="0" y="2464638"/>
                </a:lnTo>
                <a:lnTo>
                  <a:pt x="3213" y="2467864"/>
                </a:lnTo>
                <a:lnTo>
                  <a:pt x="11176" y="2467864"/>
                </a:lnTo>
                <a:lnTo>
                  <a:pt x="14389" y="2464638"/>
                </a:lnTo>
                <a:lnTo>
                  <a:pt x="14389" y="24587"/>
                </a:lnTo>
                <a:lnTo>
                  <a:pt x="14389" y="21361"/>
                </a:lnTo>
                <a:lnTo>
                  <a:pt x="14389" y="16802"/>
                </a:lnTo>
                <a:lnTo>
                  <a:pt x="14389" y="13576"/>
                </a:lnTo>
                <a:lnTo>
                  <a:pt x="14389" y="5626"/>
                </a:lnTo>
                <a:lnTo>
                  <a:pt x="14389" y="2400"/>
                </a:lnTo>
                <a:lnTo>
                  <a:pt x="14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2" name="object 52"/>
          <p:cNvSpPr/>
          <p:nvPr/>
        </p:nvSpPr>
        <p:spPr>
          <a:xfrm>
            <a:off x="4753829" y="755843"/>
            <a:ext cx="9366" cy="1543864"/>
          </a:xfrm>
          <a:custGeom>
            <a:avLst/>
            <a:gdLst/>
            <a:ahLst/>
            <a:cxnLst/>
            <a:rect l="l" t="t" r="r" b="b"/>
            <a:pathLst>
              <a:path w="14605" h="2407285">
                <a:moveTo>
                  <a:pt x="11175" y="0"/>
                </a:moveTo>
                <a:lnTo>
                  <a:pt x="3223" y="0"/>
                </a:lnTo>
                <a:lnTo>
                  <a:pt x="0" y="3224"/>
                </a:lnTo>
                <a:lnTo>
                  <a:pt x="0" y="7200"/>
                </a:lnTo>
                <a:lnTo>
                  <a:pt x="0" y="2403571"/>
                </a:lnTo>
                <a:lnTo>
                  <a:pt x="3223" y="2406794"/>
                </a:lnTo>
                <a:lnTo>
                  <a:pt x="11175" y="2406794"/>
                </a:lnTo>
                <a:lnTo>
                  <a:pt x="14399" y="2403571"/>
                </a:lnTo>
                <a:lnTo>
                  <a:pt x="14399" y="3224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3" name="object 5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07966" y="971537"/>
            <a:ext cx="76613" cy="10588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20590" y="1170960"/>
            <a:ext cx="55599" cy="7913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28709" y="1333375"/>
            <a:ext cx="52791" cy="8939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16287" y="1526817"/>
            <a:ext cx="82269" cy="7907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23830" y="1678926"/>
            <a:ext cx="69998" cy="101811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41540" y="1863897"/>
            <a:ext cx="52097" cy="8392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51688" y="2021125"/>
            <a:ext cx="43069" cy="7753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36333" y="2203520"/>
            <a:ext cx="75511" cy="8512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609259" y="1000149"/>
            <a:ext cx="43070" cy="7959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614725" y="1176168"/>
            <a:ext cx="39879" cy="77268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609779" y="1348130"/>
            <a:ext cx="63329" cy="8309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620790" y="1523641"/>
            <a:ext cx="94349" cy="86281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624819" y="1696578"/>
            <a:ext cx="60359" cy="8831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618938" y="1867589"/>
            <a:ext cx="50266" cy="8336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627842" y="2038697"/>
            <a:ext cx="49215" cy="71833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631841" y="2207367"/>
            <a:ext cx="48120" cy="90344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972819" y="1006587"/>
            <a:ext cx="59610" cy="8673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318338" y="2608771"/>
            <a:ext cx="150925" cy="51241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585432" y="2573732"/>
            <a:ext cx="307295" cy="8995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015137" y="2583396"/>
            <a:ext cx="76131" cy="75622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215657" y="2577697"/>
            <a:ext cx="507548" cy="116947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904445" y="2565331"/>
            <a:ext cx="310642" cy="11891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358804" y="2566834"/>
            <a:ext cx="295190" cy="88750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773472" y="2553405"/>
            <a:ext cx="290397" cy="9965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169571" y="2580101"/>
            <a:ext cx="395060" cy="143032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772716" y="2561812"/>
            <a:ext cx="260655" cy="94258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8074581" y="2572207"/>
            <a:ext cx="120952" cy="83485"/>
            <a:chOff x="6863370" y="4010737"/>
            <a:chExt cx="188595" cy="130175"/>
          </a:xfrm>
        </p:grpSpPr>
        <p:sp>
          <p:nvSpPr>
            <p:cNvPr id="80" name="object 80"/>
            <p:cNvSpPr/>
            <p:nvPr/>
          </p:nvSpPr>
          <p:spPr>
            <a:xfrm>
              <a:off x="6863359" y="4010748"/>
              <a:ext cx="80645" cy="111760"/>
            </a:xfrm>
            <a:custGeom>
              <a:avLst/>
              <a:gdLst/>
              <a:ahLst/>
              <a:cxnLst/>
              <a:rect l="l" t="t" r="r" b="b"/>
              <a:pathLst>
                <a:path w="80645" h="111760">
                  <a:moveTo>
                    <a:pt x="28714" y="73456"/>
                  </a:moveTo>
                  <a:lnTo>
                    <a:pt x="27330" y="69799"/>
                  </a:lnTo>
                  <a:lnTo>
                    <a:pt x="25933" y="65989"/>
                  </a:lnTo>
                  <a:lnTo>
                    <a:pt x="25781" y="65595"/>
                  </a:lnTo>
                  <a:lnTo>
                    <a:pt x="24561" y="62255"/>
                  </a:lnTo>
                  <a:lnTo>
                    <a:pt x="24053" y="61099"/>
                  </a:lnTo>
                  <a:lnTo>
                    <a:pt x="23164" y="58724"/>
                  </a:lnTo>
                  <a:lnTo>
                    <a:pt x="22352" y="57404"/>
                  </a:lnTo>
                  <a:lnTo>
                    <a:pt x="21475" y="56870"/>
                  </a:lnTo>
                  <a:lnTo>
                    <a:pt x="21475" y="65989"/>
                  </a:lnTo>
                  <a:lnTo>
                    <a:pt x="21323" y="66738"/>
                  </a:lnTo>
                  <a:lnTo>
                    <a:pt x="20256" y="67564"/>
                  </a:lnTo>
                  <a:lnTo>
                    <a:pt x="21272" y="66738"/>
                  </a:lnTo>
                  <a:lnTo>
                    <a:pt x="21475" y="65989"/>
                  </a:lnTo>
                  <a:lnTo>
                    <a:pt x="21475" y="56870"/>
                  </a:lnTo>
                  <a:lnTo>
                    <a:pt x="17614" y="54470"/>
                  </a:lnTo>
                  <a:lnTo>
                    <a:pt x="15113" y="54330"/>
                  </a:lnTo>
                  <a:lnTo>
                    <a:pt x="15113" y="99758"/>
                  </a:lnTo>
                  <a:lnTo>
                    <a:pt x="14973" y="100749"/>
                  </a:lnTo>
                  <a:lnTo>
                    <a:pt x="14922" y="101460"/>
                  </a:lnTo>
                  <a:lnTo>
                    <a:pt x="14909" y="100749"/>
                  </a:lnTo>
                  <a:lnTo>
                    <a:pt x="15113" y="99758"/>
                  </a:lnTo>
                  <a:lnTo>
                    <a:pt x="15113" y="54330"/>
                  </a:lnTo>
                  <a:lnTo>
                    <a:pt x="13792" y="54254"/>
                  </a:lnTo>
                  <a:lnTo>
                    <a:pt x="11188" y="56375"/>
                  </a:lnTo>
                  <a:lnTo>
                    <a:pt x="11188" y="67614"/>
                  </a:lnTo>
                  <a:lnTo>
                    <a:pt x="10795" y="66738"/>
                  </a:lnTo>
                  <a:lnTo>
                    <a:pt x="10363" y="65595"/>
                  </a:lnTo>
                  <a:lnTo>
                    <a:pt x="10833" y="66738"/>
                  </a:lnTo>
                  <a:lnTo>
                    <a:pt x="11188" y="67614"/>
                  </a:lnTo>
                  <a:lnTo>
                    <a:pt x="11188" y="56375"/>
                  </a:lnTo>
                  <a:lnTo>
                    <a:pt x="6248" y="70497"/>
                  </a:lnTo>
                  <a:lnTo>
                    <a:pt x="3276" y="85255"/>
                  </a:lnTo>
                  <a:lnTo>
                    <a:pt x="1701" y="91909"/>
                  </a:lnTo>
                  <a:lnTo>
                    <a:pt x="1422" y="93205"/>
                  </a:lnTo>
                  <a:lnTo>
                    <a:pt x="1282" y="94538"/>
                  </a:lnTo>
                  <a:lnTo>
                    <a:pt x="1181" y="95567"/>
                  </a:lnTo>
                  <a:lnTo>
                    <a:pt x="1104" y="96177"/>
                  </a:lnTo>
                  <a:lnTo>
                    <a:pt x="0" y="103212"/>
                  </a:lnTo>
                  <a:lnTo>
                    <a:pt x="12" y="105486"/>
                  </a:lnTo>
                  <a:lnTo>
                    <a:pt x="5435" y="110896"/>
                  </a:lnTo>
                  <a:lnTo>
                    <a:pt x="5600" y="110896"/>
                  </a:lnTo>
                  <a:lnTo>
                    <a:pt x="7785" y="111455"/>
                  </a:lnTo>
                  <a:lnTo>
                    <a:pt x="12014" y="111455"/>
                  </a:lnTo>
                  <a:lnTo>
                    <a:pt x="16090" y="110896"/>
                  </a:lnTo>
                  <a:lnTo>
                    <a:pt x="20891" y="110896"/>
                  </a:lnTo>
                  <a:lnTo>
                    <a:pt x="24180" y="107619"/>
                  </a:lnTo>
                  <a:lnTo>
                    <a:pt x="24180" y="101460"/>
                  </a:lnTo>
                  <a:lnTo>
                    <a:pt x="24180" y="99745"/>
                  </a:lnTo>
                  <a:lnTo>
                    <a:pt x="22656" y="98145"/>
                  </a:lnTo>
                  <a:lnTo>
                    <a:pt x="21056" y="96545"/>
                  </a:lnTo>
                  <a:lnTo>
                    <a:pt x="15557" y="96545"/>
                  </a:lnTo>
                  <a:lnTo>
                    <a:pt x="15659" y="95567"/>
                  </a:lnTo>
                  <a:lnTo>
                    <a:pt x="15875" y="94538"/>
                  </a:lnTo>
                  <a:lnTo>
                    <a:pt x="17348" y="88328"/>
                  </a:lnTo>
                  <a:lnTo>
                    <a:pt x="18935" y="80416"/>
                  </a:lnTo>
                  <a:lnTo>
                    <a:pt x="18973" y="80225"/>
                  </a:lnTo>
                  <a:lnTo>
                    <a:pt x="19380" y="80416"/>
                  </a:lnTo>
                  <a:lnTo>
                    <a:pt x="26822" y="77609"/>
                  </a:lnTo>
                  <a:lnTo>
                    <a:pt x="28714" y="73456"/>
                  </a:lnTo>
                  <a:close/>
                </a:path>
                <a:path w="80645" h="111760">
                  <a:moveTo>
                    <a:pt x="80530" y="27432"/>
                  </a:moveTo>
                  <a:lnTo>
                    <a:pt x="79184" y="24676"/>
                  </a:lnTo>
                  <a:lnTo>
                    <a:pt x="78003" y="22263"/>
                  </a:lnTo>
                  <a:lnTo>
                    <a:pt x="71755" y="7835"/>
                  </a:lnTo>
                  <a:lnTo>
                    <a:pt x="71437" y="7175"/>
                  </a:lnTo>
                  <a:lnTo>
                    <a:pt x="70586" y="5435"/>
                  </a:lnTo>
                  <a:lnTo>
                    <a:pt x="67183" y="2197"/>
                  </a:lnTo>
                  <a:lnTo>
                    <a:pt x="67183" y="10172"/>
                  </a:lnTo>
                  <a:lnTo>
                    <a:pt x="66852" y="10502"/>
                  </a:lnTo>
                  <a:lnTo>
                    <a:pt x="66814" y="7175"/>
                  </a:lnTo>
                  <a:lnTo>
                    <a:pt x="67043" y="8775"/>
                  </a:lnTo>
                  <a:lnTo>
                    <a:pt x="67106" y="9207"/>
                  </a:lnTo>
                  <a:lnTo>
                    <a:pt x="67183" y="10172"/>
                  </a:lnTo>
                  <a:lnTo>
                    <a:pt x="67183" y="2197"/>
                  </a:lnTo>
                  <a:lnTo>
                    <a:pt x="66344" y="1397"/>
                  </a:lnTo>
                  <a:lnTo>
                    <a:pt x="64757" y="787"/>
                  </a:lnTo>
                  <a:lnTo>
                    <a:pt x="62445" y="355"/>
                  </a:lnTo>
                  <a:lnTo>
                    <a:pt x="62966" y="355"/>
                  </a:lnTo>
                  <a:lnTo>
                    <a:pt x="59436" y="0"/>
                  </a:lnTo>
                  <a:lnTo>
                    <a:pt x="58585" y="0"/>
                  </a:lnTo>
                  <a:lnTo>
                    <a:pt x="56629" y="355"/>
                  </a:lnTo>
                  <a:lnTo>
                    <a:pt x="53009" y="3975"/>
                  </a:lnTo>
                  <a:lnTo>
                    <a:pt x="52565" y="5435"/>
                  </a:lnTo>
                  <a:lnTo>
                    <a:pt x="52539" y="21450"/>
                  </a:lnTo>
                  <a:lnTo>
                    <a:pt x="55765" y="24676"/>
                  </a:lnTo>
                  <a:lnTo>
                    <a:pt x="63334" y="24676"/>
                  </a:lnTo>
                  <a:lnTo>
                    <a:pt x="64198" y="26644"/>
                  </a:lnTo>
                  <a:lnTo>
                    <a:pt x="64935" y="28308"/>
                  </a:lnTo>
                  <a:lnTo>
                    <a:pt x="67589" y="33743"/>
                  </a:lnTo>
                  <a:lnTo>
                    <a:pt x="71894" y="35229"/>
                  </a:lnTo>
                  <a:lnTo>
                    <a:pt x="79044" y="31737"/>
                  </a:lnTo>
                  <a:lnTo>
                    <a:pt x="8053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81" name="object 8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49623" y="4069486"/>
              <a:ext cx="101829" cy="71358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363351" y="2769516"/>
            <a:ext cx="355785" cy="111228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898150" y="2760299"/>
            <a:ext cx="472117" cy="116337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375763" y="3091281"/>
            <a:ext cx="128293" cy="83092"/>
          </a:xfrm>
          <a:prstGeom prst="rect">
            <a:avLst/>
          </a:prstGeom>
        </p:spPr>
      </p:pic>
      <p:sp>
        <p:nvSpPr>
          <p:cNvPr id="85" name="object 85"/>
          <p:cNvSpPr/>
          <p:nvPr/>
        </p:nvSpPr>
        <p:spPr>
          <a:xfrm>
            <a:off x="4555043" y="3108987"/>
            <a:ext cx="77784" cy="59865"/>
          </a:xfrm>
          <a:custGeom>
            <a:avLst/>
            <a:gdLst/>
            <a:ahLst/>
            <a:cxnLst/>
            <a:rect l="l" t="t" r="r" b="b"/>
            <a:pathLst>
              <a:path w="121284" h="93345">
                <a:moveTo>
                  <a:pt x="35661" y="23380"/>
                </a:moveTo>
                <a:lnTo>
                  <a:pt x="35572" y="19507"/>
                </a:lnTo>
                <a:lnTo>
                  <a:pt x="35229" y="16459"/>
                </a:lnTo>
                <a:lnTo>
                  <a:pt x="35166" y="15786"/>
                </a:lnTo>
                <a:lnTo>
                  <a:pt x="35115" y="15354"/>
                </a:lnTo>
                <a:lnTo>
                  <a:pt x="34925" y="13614"/>
                </a:lnTo>
                <a:lnTo>
                  <a:pt x="34823" y="13093"/>
                </a:lnTo>
                <a:lnTo>
                  <a:pt x="33947" y="9601"/>
                </a:lnTo>
                <a:lnTo>
                  <a:pt x="33832" y="9131"/>
                </a:lnTo>
                <a:lnTo>
                  <a:pt x="33794" y="8966"/>
                </a:lnTo>
                <a:lnTo>
                  <a:pt x="32727" y="6781"/>
                </a:lnTo>
                <a:lnTo>
                  <a:pt x="31432" y="4140"/>
                </a:lnTo>
                <a:lnTo>
                  <a:pt x="31038" y="3632"/>
                </a:lnTo>
                <a:lnTo>
                  <a:pt x="31038" y="7239"/>
                </a:lnTo>
                <a:lnTo>
                  <a:pt x="31038" y="9601"/>
                </a:lnTo>
                <a:lnTo>
                  <a:pt x="30937" y="7226"/>
                </a:lnTo>
                <a:lnTo>
                  <a:pt x="30835" y="6781"/>
                </a:lnTo>
                <a:lnTo>
                  <a:pt x="31038" y="7239"/>
                </a:lnTo>
                <a:lnTo>
                  <a:pt x="31038" y="3632"/>
                </a:lnTo>
                <a:lnTo>
                  <a:pt x="30111" y="2425"/>
                </a:lnTo>
                <a:lnTo>
                  <a:pt x="25120" y="0"/>
                </a:lnTo>
                <a:lnTo>
                  <a:pt x="21501" y="0"/>
                </a:lnTo>
                <a:lnTo>
                  <a:pt x="20040" y="1460"/>
                </a:lnTo>
                <a:lnTo>
                  <a:pt x="20040" y="13614"/>
                </a:lnTo>
                <a:lnTo>
                  <a:pt x="19786" y="13106"/>
                </a:lnTo>
                <a:lnTo>
                  <a:pt x="19989" y="13360"/>
                </a:lnTo>
                <a:lnTo>
                  <a:pt x="20040" y="13614"/>
                </a:lnTo>
                <a:lnTo>
                  <a:pt x="20040" y="1460"/>
                </a:lnTo>
                <a:lnTo>
                  <a:pt x="17005" y="4495"/>
                </a:lnTo>
                <a:lnTo>
                  <a:pt x="16510" y="6477"/>
                </a:lnTo>
                <a:lnTo>
                  <a:pt x="16624" y="8966"/>
                </a:lnTo>
                <a:lnTo>
                  <a:pt x="16713" y="9601"/>
                </a:lnTo>
                <a:lnTo>
                  <a:pt x="16979" y="10795"/>
                </a:lnTo>
                <a:lnTo>
                  <a:pt x="17081" y="11252"/>
                </a:lnTo>
                <a:lnTo>
                  <a:pt x="17208" y="11798"/>
                </a:lnTo>
                <a:lnTo>
                  <a:pt x="17614" y="12636"/>
                </a:lnTo>
                <a:lnTo>
                  <a:pt x="20256" y="17767"/>
                </a:lnTo>
                <a:lnTo>
                  <a:pt x="21082" y="19507"/>
                </a:lnTo>
                <a:lnTo>
                  <a:pt x="21132" y="19964"/>
                </a:lnTo>
                <a:lnTo>
                  <a:pt x="21234" y="23787"/>
                </a:lnTo>
                <a:lnTo>
                  <a:pt x="20739" y="33108"/>
                </a:lnTo>
                <a:lnTo>
                  <a:pt x="20675" y="35064"/>
                </a:lnTo>
                <a:lnTo>
                  <a:pt x="20561" y="40335"/>
                </a:lnTo>
                <a:lnTo>
                  <a:pt x="23863" y="43789"/>
                </a:lnTo>
                <a:lnTo>
                  <a:pt x="31661" y="43789"/>
                </a:lnTo>
                <a:lnTo>
                  <a:pt x="34950" y="40627"/>
                </a:lnTo>
                <a:lnTo>
                  <a:pt x="35064" y="35064"/>
                </a:lnTo>
                <a:lnTo>
                  <a:pt x="35648" y="23787"/>
                </a:lnTo>
                <a:lnTo>
                  <a:pt x="35661" y="23380"/>
                </a:lnTo>
                <a:close/>
              </a:path>
              <a:path w="121284" h="93345">
                <a:moveTo>
                  <a:pt x="44894" y="75552"/>
                </a:moveTo>
                <a:lnTo>
                  <a:pt x="42926" y="67843"/>
                </a:lnTo>
                <a:lnTo>
                  <a:pt x="39001" y="65519"/>
                </a:lnTo>
                <a:lnTo>
                  <a:pt x="32537" y="67170"/>
                </a:lnTo>
                <a:lnTo>
                  <a:pt x="15303" y="71132"/>
                </a:lnTo>
                <a:lnTo>
                  <a:pt x="15303" y="79806"/>
                </a:lnTo>
                <a:lnTo>
                  <a:pt x="13182" y="76238"/>
                </a:lnTo>
                <a:lnTo>
                  <a:pt x="15303" y="79806"/>
                </a:lnTo>
                <a:lnTo>
                  <a:pt x="15303" y="71132"/>
                </a:lnTo>
                <a:lnTo>
                  <a:pt x="14668" y="71272"/>
                </a:lnTo>
                <a:lnTo>
                  <a:pt x="5080" y="73736"/>
                </a:lnTo>
                <a:lnTo>
                  <a:pt x="4038" y="74079"/>
                </a:lnTo>
                <a:lnTo>
                  <a:pt x="0" y="79273"/>
                </a:lnTo>
                <a:lnTo>
                  <a:pt x="25" y="79806"/>
                </a:lnTo>
                <a:lnTo>
                  <a:pt x="139" y="82537"/>
                </a:lnTo>
                <a:lnTo>
                  <a:pt x="10464" y="90893"/>
                </a:lnTo>
                <a:lnTo>
                  <a:pt x="14439" y="93002"/>
                </a:lnTo>
                <a:lnTo>
                  <a:pt x="18796" y="91668"/>
                </a:lnTo>
                <a:lnTo>
                  <a:pt x="21297" y="86931"/>
                </a:lnTo>
                <a:lnTo>
                  <a:pt x="22517" y="84632"/>
                </a:lnTo>
                <a:lnTo>
                  <a:pt x="22415" y="84277"/>
                </a:lnTo>
                <a:lnTo>
                  <a:pt x="35941" y="81165"/>
                </a:lnTo>
                <a:lnTo>
                  <a:pt x="42570" y="79476"/>
                </a:lnTo>
                <a:lnTo>
                  <a:pt x="44665" y="75933"/>
                </a:lnTo>
                <a:lnTo>
                  <a:pt x="44894" y="75552"/>
                </a:lnTo>
                <a:close/>
              </a:path>
              <a:path w="121284" h="93345">
                <a:moveTo>
                  <a:pt x="120942" y="61175"/>
                </a:moveTo>
                <a:lnTo>
                  <a:pt x="119100" y="58191"/>
                </a:lnTo>
                <a:lnTo>
                  <a:pt x="118643" y="57442"/>
                </a:lnTo>
                <a:lnTo>
                  <a:pt x="113347" y="56184"/>
                </a:lnTo>
                <a:lnTo>
                  <a:pt x="103339" y="53454"/>
                </a:lnTo>
                <a:lnTo>
                  <a:pt x="100698" y="52832"/>
                </a:lnTo>
                <a:lnTo>
                  <a:pt x="96126" y="52298"/>
                </a:lnTo>
                <a:lnTo>
                  <a:pt x="96126" y="66357"/>
                </a:lnTo>
                <a:lnTo>
                  <a:pt x="94081" y="62115"/>
                </a:lnTo>
                <a:lnTo>
                  <a:pt x="94335" y="62598"/>
                </a:lnTo>
                <a:lnTo>
                  <a:pt x="96126" y="66357"/>
                </a:lnTo>
                <a:lnTo>
                  <a:pt x="96126" y="52298"/>
                </a:lnTo>
                <a:lnTo>
                  <a:pt x="92430" y="51866"/>
                </a:lnTo>
                <a:lnTo>
                  <a:pt x="92430" y="58839"/>
                </a:lnTo>
                <a:lnTo>
                  <a:pt x="92430" y="61544"/>
                </a:lnTo>
                <a:lnTo>
                  <a:pt x="92354" y="58839"/>
                </a:lnTo>
                <a:lnTo>
                  <a:pt x="92265" y="58483"/>
                </a:lnTo>
                <a:lnTo>
                  <a:pt x="92430" y="58839"/>
                </a:lnTo>
                <a:lnTo>
                  <a:pt x="92430" y="51866"/>
                </a:lnTo>
                <a:lnTo>
                  <a:pt x="88163" y="51358"/>
                </a:lnTo>
                <a:lnTo>
                  <a:pt x="83375" y="51358"/>
                </a:lnTo>
                <a:lnTo>
                  <a:pt x="81280" y="53454"/>
                </a:lnTo>
                <a:lnTo>
                  <a:pt x="78613" y="56184"/>
                </a:lnTo>
                <a:lnTo>
                  <a:pt x="77901" y="58191"/>
                </a:lnTo>
                <a:lnTo>
                  <a:pt x="77965" y="59359"/>
                </a:lnTo>
                <a:lnTo>
                  <a:pt x="78066" y="61175"/>
                </a:lnTo>
                <a:lnTo>
                  <a:pt x="78155" y="61544"/>
                </a:lnTo>
                <a:lnTo>
                  <a:pt x="78257" y="61988"/>
                </a:lnTo>
                <a:lnTo>
                  <a:pt x="78320" y="62128"/>
                </a:lnTo>
                <a:lnTo>
                  <a:pt x="78587" y="63284"/>
                </a:lnTo>
                <a:lnTo>
                  <a:pt x="78638" y="63512"/>
                </a:lnTo>
                <a:lnTo>
                  <a:pt x="78968" y="64198"/>
                </a:lnTo>
                <a:lnTo>
                  <a:pt x="81343" y="68808"/>
                </a:lnTo>
                <a:lnTo>
                  <a:pt x="83058" y="72390"/>
                </a:lnTo>
                <a:lnTo>
                  <a:pt x="87350" y="73914"/>
                </a:lnTo>
                <a:lnTo>
                  <a:pt x="94526" y="70485"/>
                </a:lnTo>
                <a:lnTo>
                  <a:pt x="95758" y="67017"/>
                </a:lnTo>
                <a:lnTo>
                  <a:pt x="95846" y="66763"/>
                </a:lnTo>
                <a:lnTo>
                  <a:pt x="98031" y="67017"/>
                </a:lnTo>
                <a:lnTo>
                  <a:pt x="100291" y="67551"/>
                </a:lnTo>
                <a:lnTo>
                  <a:pt x="109804" y="70142"/>
                </a:lnTo>
                <a:lnTo>
                  <a:pt x="115316" y="71450"/>
                </a:lnTo>
                <a:lnTo>
                  <a:pt x="119189" y="69062"/>
                </a:lnTo>
                <a:lnTo>
                  <a:pt x="120726" y="62598"/>
                </a:lnTo>
                <a:lnTo>
                  <a:pt x="120840" y="62128"/>
                </a:lnTo>
                <a:lnTo>
                  <a:pt x="120942" y="6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6" name="object 8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739130" y="3078967"/>
            <a:ext cx="60653" cy="95763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376573" y="3257893"/>
            <a:ext cx="141442" cy="81599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4561241" y="3269563"/>
            <a:ext cx="22806" cy="57829"/>
          </a:xfrm>
          <a:custGeom>
            <a:avLst/>
            <a:gdLst/>
            <a:ahLst/>
            <a:cxnLst/>
            <a:rect l="l" t="t" r="r" b="b"/>
            <a:pathLst>
              <a:path w="35559" h="90170">
                <a:moveTo>
                  <a:pt x="11811" y="6286"/>
                </a:moveTo>
                <a:lnTo>
                  <a:pt x="11518" y="6654"/>
                </a:lnTo>
                <a:lnTo>
                  <a:pt x="11493" y="8915"/>
                </a:lnTo>
                <a:lnTo>
                  <a:pt x="11709" y="9880"/>
                </a:lnTo>
                <a:lnTo>
                  <a:pt x="11811" y="6286"/>
                </a:lnTo>
                <a:close/>
              </a:path>
              <a:path w="35559" h="90170">
                <a:moveTo>
                  <a:pt x="33197" y="17437"/>
                </a:moveTo>
                <a:lnTo>
                  <a:pt x="33121" y="16586"/>
                </a:lnTo>
                <a:lnTo>
                  <a:pt x="33007" y="15392"/>
                </a:lnTo>
                <a:lnTo>
                  <a:pt x="32893" y="14300"/>
                </a:lnTo>
                <a:lnTo>
                  <a:pt x="32816" y="13538"/>
                </a:lnTo>
                <a:lnTo>
                  <a:pt x="32753" y="12890"/>
                </a:lnTo>
                <a:lnTo>
                  <a:pt x="30403" y="10972"/>
                </a:lnTo>
                <a:lnTo>
                  <a:pt x="28892" y="6654"/>
                </a:lnTo>
                <a:lnTo>
                  <a:pt x="26289" y="4343"/>
                </a:lnTo>
                <a:lnTo>
                  <a:pt x="26289" y="7823"/>
                </a:lnTo>
                <a:lnTo>
                  <a:pt x="26200" y="12890"/>
                </a:lnTo>
                <a:lnTo>
                  <a:pt x="26200" y="7823"/>
                </a:lnTo>
                <a:lnTo>
                  <a:pt x="26035" y="7620"/>
                </a:lnTo>
                <a:lnTo>
                  <a:pt x="26009" y="10972"/>
                </a:lnTo>
                <a:lnTo>
                  <a:pt x="25895" y="7391"/>
                </a:lnTo>
                <a:lnTo>
                  <a:pt x="26035" y="7620"/>
                </a:lnTo>
                <a:lnTo>
                  <a:pt x="26289" y="7823"/>
                </a:lnTo>
                <a:lnTo>
                  <a:pt x="26200" y="7391"/>
                </a:lnTo>
                <a:lnTo>
                  <a:pt x="26200" y="4927"/>
                </a:lnTo>
                <a:lnTo>
                  <a:pt x="26289" y="7823"/>
                </a:lnTo>
                <a:lnTo>
                  <a:pt x="26289" y="4343"/>
                </a:lnTo>
                <a:lnTo>
                  <a:pt x="23342" y="1714"/>
                </a:lnTo>
                <a:lnTo>
                  <a:pt x="22720" y="1155"/>
                </a:lnTo>
                <a:lnTo>
                  <a:pt x="17094" y="0"/>
                </a:lnTo>
                <a:lnTo>
                  <a:pt x="16840" y="304"/>
                </a:lnTo>
                <a:lnTo>
                  <a:pt x="16840" y="16852"/>
                </a:lnTo>
                <a:lnTo>
                  <a:pt x="16586" y="16116"/>
                </a:lnTo>
                <a:lnTo>
                  <a:pt x="16751" y="16586"/>
                </a:lnTo>
                <a:lnTo>
                  <a:pt x="16840" y="16852"/>
                </a:lnTo>
                <a:lnTo>
                  <a:pt x="16840" y="304"/>
                </a:lnTo>
                <a:lnTo>
                  <a:pt x="15646" y="1714"/>
                </a:lnTo>
                <a:lnTo>
                  <a:pt x="15024" y="1714"/>
                </a:lnTo>
                <a:lnTo>
                  <a:pt x="11811" y="4927"/>
                </a:lnTo>
                <a:lnTo>
                  <a:pt x="11811" y="6286"/>
                </a:lnTo>
                <a:lnTo>
                  <a:pt x="11823" y="10375"/>
                </a:lnTo>
                <a:lnTo>
                  <a:pt x="11811" y="12890"/>
                </a:lnTo>
                <a:lnTo>
                  <a:pt x="13208" y="14300"/>
                </a:lnTo>
                <a:lnTo>
                  <a:pt x="13385" y="14490"/>
                </a:lnTo>
                <a:lnTo>
                  <a:pt x="13868" y="15392"/>
                </a:lnTo>
                <a:lnTo>
                  <a:pt x="15748" y="17894"/>
                </a:lnTo>
                <a:lnTo>
                  <a:pt x="16713" y="18694"/>
                </a:lnTo>
                <a:lnTo>
                  <a:pt x="17132" y="18999"/>
                </a:lnTo>
                <a:lnTo>
                  <a:pt x="17437" y="21297"/>
                </a:lnTo>
                <a:lnTo>
                  <a:pt x="17462" y="21450"/>
                </a:lnTo>
                <a:lnTo>
                  <a:pt x="17297" y="23583"/>
                </a:lnTo>
                <a:lnTo>
                  <a:pt x="17170" y="25006"/>
                </a:lnTo>
                <a:lnTo>
                  <a:pt x="15697" y="36817"/>
                </a:lnTo>
                <a:lnTo>
                  <a:pt x="15519" y="38366"/>
                </a:lnTo>
                <a:lnTo>
                  <a:pt x="15481" y="38735"/>
                </a:lnTo>
                <a:lnTo>
                  <a:pt x="14998" y="45034"/>
                </a:lnTo>
                <a:lnTo>
                  <a:pt x="17970" y="48501"/>
                </a:lnTo>
                <a:lnTo>
                  <a:pt x="25895" y="49098"/>
                </a:lnTo>
                <a:lnTo>
                  <a:pt x="29349" y="46139"/>
                </a:lnTo>
                <a:lnTo>
                  <a:pt x="29806" y="40144"/>
                </a:lnTo>
                <a:lnTo>
                  <a:pt x="29972" y="38735"/>
                </a:lnTo>
                <a:lnTo>
                  <a:pt x="31686" y="25006"/>
                </a:lnTo>
                <a:lnTo>
                  <a:pt x="31762" y="24028"/>
                </a:lnTo>
                <a:lnTo>
                  <a:pt x="31953" y="21450"/>
                </a:lnTo>
                <a:lnTo>
                  <a:pt x="31965" y="21297"/>
                </a:lnTo>
                <a:lnTo>
                  <a:pt x="31699" y="19265"/>
                </a:lnTo>
                <a:lnTo>
                  <a:pt x="33197" y="17437"/>
                </a:lnTo>
                <a:close/>
              </a:path>
              <a:path w="35559" h="90170">
                <a:moveTo>
                  <a:pt x="35191" y="79044"/>
                </a:moveTo>
                <a:lnTo>
                  <a:pt x="34366" y="75539"/>
                </a:lnTo>
                <a:lnTo>
                  <a:pt x="33362" y="71310"/>
                </a:lnTo>
                <a:lnTo>
                  <a:pt x="29476" y="68922"/>
                </a:lnTo>
                <a:lnTo>
                  <a:pt x="23977" y="70218"/>
                </a:lnTo>
                <a:lnTo>
                  <a:pt x="10502" y="73113"/>
                </a:lnTo>
                <a:lnTo>
                  <a:pt x="0" y="84594"/>
                </a:lnTo>
                <a:lnTo>
                  <a:pt x="1955" y="87376"/>
                </a:lnTo>
                <a:lnTo>
                  <a:pt x="2133" y="87553"/>
                </a:lnTo>
                <a:lnTo>
                  <a:pt x="6527" y="89814"/>
                </a:lnTo>
                <a:lnTo>
                  <a:pt x="19900" y="89814"/>
                </a:lnTo>
                <a:lnTo>
                  <a:pt x="21945" y="87769"/>
                </a:lnTo>
                <a:lnTo>
                  <a:pt x="23215" y="86512"/>
                </a:lnTo>
                <a:lnTo>
                  <a:pt x="23215" y="85115"/>
                </a:lnTo>
                <a:lnTo>
                  <a:pt x="27165" y="84264"/>
                </a:lnTo>
                <a:lnTo>
                  <a:pt x="32804" y="82931"/>
                </a:lnTo>
                <a:lnTo>
                  <a:pt x="35191" y="79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9" name="object 89"/>
          <p:cNvSpPr/>
          <p:nvPr/>
        </p:nvSpPr>
        <p:spPr>
          <a:xfrm>
            <a:off x="4613943" y="3300308"/>
            <a:ext cx="20769" cy="11810"/>
          </a:xfrm>
          <a:custGeom>
            <a:avLst/>
            <a:gdLst/>
            <a:ahLst/>
            <a:cxnLst/>
            <a:rect l="l" t="t" r="r" b="b"/>
            <a:pathLst>
              <a:path w="32384" h="18414">
                <a:moveTo>
                  <a:pt x="13186" y="0"/>
                </a:moveTo>
                <a:lnTo>
                  <a:pt x="6005" y="0"/>
                </a:lnTo>
                <a:lnTo>
                  <a:pt x="5141" y="134"/>
                </a:lnTo>
                <a:lnTo>
                  <a:pt x="3889" y="560"/>
                </a:lnTo>
                <a:lnTo>
                  <a:pt x="736" y="3493"/>
                </a:lnTo>
                <a:lnTo>
                  <a:pt x="0" y="5554"/>
                </a:lnTo>
                <a:lnTo>
                  <a:pt x="2" y="6609"/>
                </a:lnTo>
                <a:lnTo>
                  <a:pt x="147" y="8047"/>
                </a:lnTo>
                <a:lnTo>
                  <a:pt x="514" y="9834"/>
                </a:lnTo>
                <a:lnTo>
                  <a:pt x="609" y="10011"/>
                </a:lnTo>
                <a:lnTo>
                  <a:pt x="931" y="10902"/>
                </a:lnTo>
                <a:lnTo>
                  <a:pt x="1043" y="11211"/>
                </a:lnTo>
                <a:lnTo>
                  <a:pt x="1540" y="11930"/>
                </a:lnTo>
                <a:lnTo>
                  <a:pt x="2964" y="13613"/>
                </a:lnTo>
                <a:lnTo>
                  <a:pt x="3953" y="14704"/>
                </a:lnTo>
                <a:lnTo>
                  <a:pt x="6541" y="17818"/>
                </a:lnTo>
                <a:lnTo>
                  <a:pt x="11081" y="18237"/>
                </a:lnTo>
                <a:lnTo>
                  <a:pt x="15763" y="14345"/>
                </a:lnTo>
                <a:lnTo>
                  <a:pt x="10012" y="13948"/>
                </a:lnTo>
                <a:lnTo>
                  <a:pt x="11000" y="13613"/>
                </a:lnTo>
                <a:lnTo>
                  <a:pt x="13912" y="10902"/>
                </a:lnTo>
                <a:lnTo>
                  <a:pt x="14688" y="8731"/>
                </a:lnTo>
                <a:lnTo>
                  <a:pt x="14475" y="6609"/>
                </a:lnTo>
                <a:lnTo>
                  <a:pt x="14295" y="5779"/>
                </a:lnTo>
                <a:lnTo>
                  <a:pt x="14247" y="5554"/>
                </a:lnTo>
                <a:lnTo>
                  <a:pt x="14152" y="5116"/>
                </a:lnTo>
                <a:lnTo>
                  <a:pt x="13835" y="4236"/>
                </a:lnTo>
                <a:lnTo>
                  <a:pt x="13501" y="3792"/>
                </a:lnTo>
                <a:lnTo>
                  <a:pt x="31210" y="3792"/>
                </a:lnTo>
                <a:lnTo>
                  <a:pt x="29233" y="1506"/>
                </a:lnTo>
                <a:lnTo>
                  <a:pt x="25267" y="1219"/>
                </a:lnTo>
                <a:lnTo>
                  <a:pt x="24804" y="1219"/>
                </a:lnTo>
                <a:lnTo>
                  <a:pt x="13186" y="0"/>
                </a:lnTo>
                <a:close/>
              </a:path>
              <a:path w="32384" h="18414">
                <a:moveTo>
                  <a:pt x="31210" y="3792"/>
                </a:moveTo>
                <a:lnTo>
                  <a:pt x="13501" y="3792"/>
                </a:lnTo>
                <a:lnTo>
                  <a:pt x="15074" y="5554"/>
                </a:lnTo>
                <a:lnTo>
                  <a:pt x="17146" y="8047"/>
                </a:lnTo>
                <a:lnTo>
                  <a:pt x="17605" y="8731"/>
                </a:lnTo>
                <a:lnTo>
                  <a:pt x="17503" y="9834"/>
                </a:lnTo>
                <a:lnTo>
                  <a:pt x="17405" y="10902"/>
                </a:lnTo>
                <a:lnTo>
                  <a:pt x="17310" y="11930"/>
                </a:lnTo>
                <a:lnTo>
                  <a:pt x="17198" y="13153"/>
                </a:lnTo>
                <a:lnTo>
                  <a:pt x="15332" y="14704"/>
                </a:lnTo>
                <a:lnTo>
                  <a:pt x="22505" y="15457"/>
                </a:lnTo>
                <a:lnTo>
                  <a:pt x="28194" y="15868"/>
                </a:lnTo>
                <a:lnTo>
                  <a:pt x="31643" y="12885"/>
                </a:lnTo>
                <a:lnTo>
                  <a:pt x="31763" y="11211"/>
                </a:lnTo>
                <a:lnTo>
                  <a:pt x="31863" y="9834"/>
                </a:lnTo>
                <a:lnTo>
                  <a:pt x="31943" y="8731"/>
                </a:lnTo>
                <a:lnTo>
                  <a:pt x="31992" y="8047"/>
                </a:lnTo>
                <a:lnTo>
                  <a:pt x="32096" y="6609"/>
                </a:lnTo>
                <a:lnTo>
                  <a:pt x="32215" y="4954"/>
                </a:lnTo>
                <a:lnTo>
                  <a:pt x="31210" y="3792"/>
                </a:lnTo>
                <a:close/>
              </a:path>
              <a:path w="32384" h="18414">
                <a:moveTo>
                  <a:pt x="13897" y="4236"/>
                </a:moveTo>
                <a:lnTo>
                  <a:pt x="14093" y="4954"/>
                </a:lnTo>
                <a:lnTo>
                  <a:pt x="14152" y="5116"/>
                </a:lnTo>
                <a:lnTo>
                  <a:pt x="14475" y="6609"/>
                </a:lnTo>
                <a:lnTo>
                  <a:pt x="14619" y="8047"/>
                </a:lnTo>
                <a:lnTo>
                  <a:pt x="14688" y="8731"/>
                </a:lnTo>
                <a:lnTo>
                  <a:pt x="13912" y="10902"/>
                </a:lnTo>
                <a:lnTo>
                  <a:pt x="11000" y="13613"/>
                </a:lnTo>
                <a:lnTo>
                  <a:pt x="10012" y="13948"/>
                </a:lnTo>
                <a:lnTo>
                  <a:pt x="15763" y="14345"/>
                </a:lnTo>
                <a:lnTo>
                  <a:pt x="15332" y="14704"/>
                </a:lnTo>
                <a:lnTo>
                  <a:pt x="17198" y="13153"/>
                </a:lnTo>
                <a:lnTo>
                  <a:pt x="17310" y="11930"/>
                </a:lnTo>
                <a:lnTo>
                  <a:pt x="17405" y="10902"/>
                </a:lnTo>
                <a:lnTo>
                  <a:pt x="17503" y="9834"/>
                </a:lnTo>
                <a:lnTo>
                  <a:pt x="17605" y="8731"/>
                </a:lnTo>
                <a:lnTo>
                  <a:pt x="17146" y="8047"/>
                </a:lnTo>
                <a:lnTo>
                  <a:pt x="15074" y="5554"/>
                </a:lnTo>
                <a:lnTo>
                  <a:pt x="13897" y="4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0" name="object 9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745701" y="3249046"/>
            <a:ext cx="77773" cy="103124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36288" y="3623037"/>
            <a:ext cx="271485" cy="85010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757696" y="3646596"/>
            <a:ext cx="156570" cy="45974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034522" y="3631142"/>
            <a:ext cx="331543" cy="110136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523061" y="3603185"/>
            <a:ext cx="599497" cy="90747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279136" y="3626469"/>
            <a:ext cx="101730" cy="74623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574629" y="3615850"/>
            <a:ext cx="427970" cy="116355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109306" y="3615005"/>
            <a:ext cx="56726" cy="75942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222300" y="3623504"/>
            <a:ext cx="49070" cy="69712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419868" y="3617740"/>
            <a:ext cx="922891" cy="119344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377342" y="3793470"/>
            <a:ext cx="282827" cy="87846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110397" y="3777810"/>
            <a:ext cx="532711" cy="89899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396033" y="4303471"/>
            <a:ext cx="318759" cy="95033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877355" y="4333180"/>
            <a:ext cx="178719" cy="47655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205879" y="4325008"/>
            <a:ext cx="215134" cy="60190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368551" y="4292368"/>
            <a:ext cx="561252" cy="98801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4785723" y="4670933"/>
            <a:ext cx="68417" cy="33393"/>
          </a:xfrm>
          <a:custGeom>
            <a:avLst/>
            <a:gdLst/>
            <a:ahLst/>
            <a:cxnLst/>
            <a:rect l="l" t="t" r="r" b="b"/>
            <a:pathLst>
              <a:path w="106680" h="52070">
                <a:moveTo>
                  <a:pt x="92811" y="9855"/>
                </a:moveTo>
                <a:lnTo>
                  <a:pt x="90830" y="5753"/>
                </a:lnTo>
                <a:lnTo>
                  <a:pt x="86182" y="4127"/>
                </a:lnTo>
                <a:lnTo>
                  <a:pt x="81584" y="2286"/>
                </a:lnTo>
                <a:lnTo>
                  <a:pt x="79171" y="1320"/>
                </a:lnTo>
                <a:lnTo>
                  <a:pt x="78803" y="1193"/>
                </a:lnTo>
                <a:lnTo>
                  <a:pt x="78803" y="13931"/>
                </a:lnTo>
                <a:lnTo>
                  <a:pt x="71450" y="14274"/>
                </a:lnTo>
                <a:lnTo>
                  <a:pt x="69456" y="13931"/>
                </a:lnTo>
                <a:lnTo>
                  <a:pt x="78803" y="13931"/>
                </a:lnTo>
                <a:lnTo>
                  <a:pt x="78803" y="1193"/>
                </a:lnTo>
                <a:lnTo>
                  <a:pt x="77254" y="647"/>
                </a:lnTo>
                <a:lnTo>
                  <a:pt x="75285" y="317"/>
                </a:lnTo>
                <a:lnTo>
                  <a:pt x="73393" y="0"/>
                </a:lnTo>
                <a:lnTo>
                  <a:pt x="28829" y="203"/>
                </a:lnTo>
                <a:lnTo>
                  <a:pt x="28829" y="2743"/>
                </a:lnTo>
                <a:lnTo>
                  <a:pt x="28041" y="2387"/>
                </a:lnTo>
                <a:lnTo>
                  <a:pt x="28270" y="2476"/>
                </a:lnTo>
                <a:lnTo>
                  <a:pt x="28829" y="2743"/>
                </a:lnTo>
                <a:lnTo>
                  <a:pt x="28829" y="203"/>
                </a:lnTo>
                <a:lnTo>
                  <a:pt x="0" y="317"/>
                </a:lnTo>
                <a:lnTo>
                  <a:pt x="24244" y="317"/>
                </a:lnTo>
                <a:lnTo>
                  <a:pt x="21170" y="647"/>
                </a:lnTo>
                <a:lnTo>
                  <a:pt x="21450" y="647"/>
                </a:lnTo>
                <a:lnTo>
                  <a:pt x="20332" y="952"/>
                </a:lnTo>
                <a:lnTo>
                  <a:pt x="15811" y="5473"/>
                </a:lnTo>
                <a:lnTo>
                  <a:pt x="15925" y="9296"/>
                </a:lnTo>
                <a:lnTo>
                  <a:pt x="18910" y="13931"/>
                </a:lnTo>
                <a:lnTo>
                  <a:pt x="20434" y="14833"/>
                </a:lnTo>
                <a:lnTo>
                  <a:pt x="20624" y="14833"/>
                </a:lnTo>
                <a:lnTo>
                  <a:pt x="22834" y="15798"/>
                </a:lnTo>
                <a:lnTo>
                  <a:pt x="25311" y="16764"/>
                </a:lnTo>
                <a:lnTo>
                  <a:pt x="27292" y="17627"/>
                </a:lnTo>
                <a:lnTo>
                  <a:pt x="39065" y="22415"/>
                </a:lnTo>
                <a:lnTo>
                  <a:pt x="43268" y="20662"/>
                </a:lnTo>
                <a:lnTo>
                  <a:pt x="45656" y="14833"/>
                </a:lnTo>
                <a:lnTo>
                  <a:pt x="59334" y="14833"/>
                </a:lnTo>
                <a:lnTo>
                  <a:pt x="74079" y="14833"/>
                </a:lnTo>
                <a:lnTo>
                  <a:pt x="74841" y="15100"/>
                </a:lnTo>
                <a:lnTo>
                  <a:pt x="81153" y="17627"/>
                </a:lnTo>
                <a:lnTo>
                  <a:pt x="86080" y="19342"/>
                </a:lnTo>
                <a:lnTo>
                  <a:pt x="90195" y="17360"/>
                </a:lnTo>
                <a:lnTo>
                  <a:pt x="91389" y="13931"/>
                </a:lnTo>
                <a:lnTo>
                  <a:pt x="92697" y="10198"/>
                </a:lnTo>
                <a:lnTo>
                  <a:pt x="92811" y="9855"/>
                </a:lnTo>
                <a:close/>
              </a:path>
              <a:path w="106680" h="52070">
                <a:moveTo>
                  <a:pt x="106222" y="39103"/>
                </a:moveTo>
                <a:lnTo>
                  <a:pt x="105283" y="31203"/>
                </a:lnTo>
                <a:lnTo>
                  <a:pt x="101701" y="28384"/>
                </a:lnTo>
                <a:lnTo>
                  <a:pt x="69392" y="32321"/>
                </a:lnTo>
                <a:lnTo>
                  <a:pt x="49212" y="34036"/>
                </a:lnTo>
                <a:lnTo>
                  <a:pt x="39268" y="35560"/>
                </a:lnTo>
                <a:lnTo>
                  <a:pt x="28956" y="37503"/>
                </a:lnTo>
                <a:lnTo>
                  <a:pt x="26365" y="41249"/>
                </a:lnTo>
                <a:lnTo>
                  <a:pt x="27800" y="49072"/>
                </a:lnTo>
                <a:lnTo>
                  <a:pt x="31546" y="51663"/>
                </a:lnTo>
                <a:lnTo>
                  <a:pt x="35458" y="50952"/>
                </a:lnTo>
                <a:lnTo>
                  <a:pt x="48107" y="48717"/>
                </a:lnTo>
                <a:lnTo>
                  <a:pt x="58724" y="47663"/>
                </a:lnTo>
                <a:lnTo>
                  <a:pt x="70967" y="46634"/>
                </a:lnTo>
                <a:lnTo>
                  <a:pt x="103403" y="42684"/>
                </a:lnTo>
                <a:lnTo>
                  <a:pt x="106222" y="39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7" name="object 10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920614" y="3082436"/>
            <a:ext cx="85040" cy="112771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052860" y="3156469"/>
            <a:ext cx="45863" cy="58974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173486" y="3092080"/>
            <a:ext cx="120167" cy="118127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5341204" y="3163895"/>
            <a:ext cx="39502" cy="49684"/>
          </a:xfrm>
          <a:custGeom>
            <a:avLst/>
            <a:gdLst/>
            <a:ahLst/>
            <a:cxnLst/>
            <a:rect l="l" t="t" r="r" b="b"/>
            <a:pathLst>
              <a:path w="61594" h="77470">
                <a:moveTo>
                  <a:pt x="59105" y="9114"/>
                </a:moveTo>
                <a:lnTo>
                  <a:pt x="52086" y="9114"/>
                </a:lnTo>
                <a:lnTo>
                  <a:pt x="52206" y="10071"/>
                </a:lnTo>
                <a:lnTo>
                  <a:pt x="52710" y="12903"/>
                </a:lnTo>
                <a:lnTo>
                  <a:pt x="52803" y="13514"/>
                </a:lnTo>
                <a:lnTo>
                  <a:pt x="53106" y="18007"/>
                </a:lnTo>
                <a:lnTo>
                  <a:pt x="53150" y="18703"/>
                </a:lnTo>
                <a:lnTo>
                  <a:pt x="50140" y="22127"/>
                </a:lnTo>
                <a:lnTo>
                  <a:pt x="46605" y="22354"/>
                </a:lnTo>
                <a:lnTo>
                  <a:pt x="46628" y="33378"/>
                </a:lnTo>
                <a:lnTo>
                  <a:pt x="46173" y="34129"/>
                </a:lnTo>
                <a:lnTo>
                  <a:pt x="45666" y="34806"/>
                </a:lnTo>
                <a:lnTo>
                  <a:pt x="42828" y="38253"/>
                </a:lnTo>
                <a:lnTo>
                  <a:pt x="41960" y="39406"/>
                </a:lnTo>
                <a:lnTo>
                  <a:pt x="8051" y="60500"/>
                </a:lnTo>
                <a:lnTo>
                  <a:pt x="1158" y="64526"/>
                </a:lnTo>
                <a:lnTo>
                  <a:pt x="0" y="68935"/>
                </a:lnTo>
                <a:lnTo>
                  <a:pt x="4010" y="75803"/>
                </a:lnTo>
                <a:lnTo>
                  <a:pt x="8418" y="76962"/>
                </a:lnTo>
                <a:lnTo>
                  <a:pt x="15157" y="73026"/>
                </a:lnTo>
                <a:lnTo>
                  <a:pt x="34955" y="62110"/>
                </a:lnTo>
                <a:lnTo>
                  <a:pt x="53812" y="47598"/>
                </a:lnTo>
                <a:lnTo>
                  <a:pt x="57194" y="43460"/>
                </a:lnTo>
                <a:lnTo>
                  <a:pt x="61058" y="34806"/>
                </a:lnTo>
                <a:lnTo>
                  <a:pt x="60979" y="18703"/>
                </a:lnTo>
                <a:lnTo>
                  <a:pt x="60920" y="18007"/>
                </a:lnTo>
                <a:lnTo>
                  <a:pt x="59703" y="11137"/>
                </a:lnTo>
                <a:lnTo>
                  <a:pt x="59105" y="9114"/>
                </a:lnTo>
                <a:close/>
              </a:path>
              <a:path w="61594" h="77470">
                <a:moveTo>
                  <a:pt x="44644" y="0"/>
                </a:moveTo>
                <a:lnTo>
                  <a:pt x="41971" y="519"/>
                </a:lnTo>
                <a:lnTo>
                  <a:pt x="42142" y="519"/>
                </a:lnTo>
                <a:lnTo>
                  <a:pt x="37892" y="5052"/>
                </a:lnTo>
                <a:lnTo>
                  <a:pt x="37537" y="7264"/>
                </a:lnTo>
                <a:lnTo>
                  <a:pt x="37655" y="9114"/>
                </a:lnTo>
                <a:lnTo>
                  <a:pt x="37717" y="10071"/>
                </a:lnTo>
                <a:lnTo>
                  <a:pt x="38428" y="14845"/>
                </a:lnTo>
                <a:lnTo>
                  <a:pt x="38549" y="16032"/>
                </a:lnTo>
                <a:lnTo>
                  <a:pt x="38676" y="18007"/>
                </a:lnTo>
                <a:lnTo>
                  <a:pt x="38721" y="18703"/>
                </a:lnTo>
                <a:lnTo>
                  <a:pt x="38887" y="19721"/>
                </a:lnTo>
                <a:lnTo>
                  <a:pt x="42204" y="22637"/>
                </a:lnTo>
                <a:lnTo>
                  <a:pt x="46605" y="22354"/>
                </a:lnTo>
                <a:lnTo>
                  <a:pt x="46600" y="19721"/>
                </a:lnTo>
                <a:lnTo>
                  <a:pt x="45947" y="16032"/>
                </a:lnTo>
                <a:lnTo>
                  <a:pt x="45229" y="13675"/>
                </a:lnTo>
                <a:lnTo>
                  <a:pt x="45180" y="13514"/>
                </a:lnTo>
                <a:lnTo>
                  <a:pt x="49698" y="13514"/>
                </a:lnTo>
                <a:lnTo>
                  <a:pt x="51926" y="11137"/>
                </a:lnTo>
                <a:lnTo>
                  <a:pt x="52147" y="10071"/>
                </a:lnTo>
                <a:lnTo>
                  <a:pt x="52086" y="9114"/>
                </a:lnTo>
                <a:lnTo>
                  <a:pt x="59105" y="9114"/>
                </a:lnTo>
                <a:lnTo>
                  <a:pt x="48522" y="295"/>
                </a:lnTo>
                <a:lnTo>
                  <a:pt x="44644" y="0"/>
                </a:lnTo>
                <a:close/>
              </a:path>
              <a:path w="61594" h="77470">
                <a:moveTo>
                  <a:pt x="45305" y="13675"/>
                </a:moveTo>
                <a:lnTo>
                  <a:pt x="45381" y="14173"/>
                </a:lnTo>
                <a:lnTo>
                  <a:pt x="45833" y="15659"/>
                </a:lnTo>
                <a:lnTo>
                  <a:pt x="45947" y="16032"/>
                </a:lnTo>
                <a:lnTo>
                  <a:pt x="46600" y="19721"/>
                </a:lnTo>
                <a:lnTo>
                  <a:pt x="46605" y="22354"/>
                </a:lnTo>
                <a:lnTo>
                  <a:pt x="50140" y="22127"/>
                </a:lnTo>
                <a:lnTo>
                  <a:pt x="53150" y="18703"/>
                </a:lnTo>
                <a:lnTo>
                  <a:pt x="52978" y="16032"/>
                </a:lnTo>
                <a:lnTo>
                  <a:pt x="52917" y="15072"/>
                </a:lnTo>
                <a:lnTo>
                  <a:pt x="48122" y="15072"/>
                </a:lnTo>
                <a:lnTo>
                  <a:pt x="47326" y="14845"/>
                </a:lnTo>
                <a:lnTo>
                  <a:pt x="46866" y="14845"/>
                </a:lnTo>
                <a:lnTo>
                  <a:pt x="45693" y="14173"/>
                </a:lnTo>
                <a:lnTo>
                  <a:pt x="45305" y="13675"/>
                </a:lnTo>
                <a:close/>
              </a:path>
              <a:path w="61594" h="77470">
                <a:moveTo>
                  <a:pt x="49698" y="13514"/>
                </a:moveTo>
                <a:lnTo>
                  <a:pt x="45180" y="13514"/>
                </a:lnTo>
                <a:lnTo>
                  <a:pt x="45693" y="14173"/>
                </a:lnTo>
                <a:lnTo>
                  <a:pt x="46866" y="14845"/>
                </a:lnTo>
                <a:lnTo>
                  <a:pt x="47326" y="14845"/>
                </a:lnTo>
                <a:lnTo>
                  <a:pt x="48122" y="15072"/>
                </a:lnTo>
                <a:lnTo>
                  <a:pt x="48450" y="14845"/>
                </a:lnTo>
                <a:lnTo>
                  <a:pt x="49698" y="13514"/>
                </a:lnTo>
                <a:close/>
              </a:path>
              <a:path w="61594" h="77470">
                <a:moveTo>
                  <a:pt x="52206" y="10071"/>
                </a:moveTo>
                <a:lnTo>
                  <a:pt x="51926" y="11137"/>
                </a:lnTo>
                <a:lnTo>
                  <a:pt x="48237" y="15072"/>
                </a:lnTo>
                <a:lnTo>
                  <a:pt x="52917" y="15072"/>
                </a:lnTo>
                <a:lnTo>
                  <a:pt x="52803" y="13514"/>
                </a:lnTo>
                <a:lnTo>
                  <a:pt x="52206" y="10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1" name="object 11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449936" y="3089106"/>
            <a:ext cx="105676" cy="118983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5626255" y="3165034"/>
            <a:ext cx="26471" cy="50498"/>
          </a:xfrm>
          <a:custGeom>
            <a:avLst/>
            <a:gdLst/>
            <a:ahLst/>
            <a:cxnLst/>
            <a:rect l="l" t="t" r="r" b="b"/>
            <a:pathLst>
              <a:path w="41275" h="78739">
                <a:moveTo>
                  <a:pt x="37485" y="9749"/>
                </a:moveTo>
                <a:lnTo>
                  <a:pt x="27162" y="9749"/>
                </a:lnTo>
                <a:lnTo>
                  <a:pt x="27231" y="10429"/>
                </a:lnTo>
                <a:lnTo>
                  <a:pt x="27611" y="13191"/>
                </a:lnTo>
                <a:lnTo>
                  <a:pt x="27689" y="13963"/>
                </a:lnTo>
                <a:lnTo>
                  <a:pt x="27804" y="15107"/>
                </a:lnTo>
                <a:lnTo>
                  <a:pt x="27910" y="16162"/>
                </a:lnTo>
                <a:lnTo>
                  <a:pt x="28002" y="17075"/>
                </a:lnTo>
                <a:lnTo>
                  <a:pt x="25423" y="20229"/>
                </a:lnTo>
                <a:lnTo>
                  <a:pt x="26163" y="26898"/>
                </a:lnTo>
                <a:lnTo>
                  <a:pt x="26167" y="31391"/>
                </a:lnTo>
                <a:lnTo>
                  <a:pt x="25826" y="37801"/>
                </a:lnTo>
                <a:lnTo>
                  <a:pt x="25737" y="39819"/>
                </a:lnTo>
                <a:lnTo>
                  <a:pt x="25622" y="42205"/>
                </a:lnTo>
                <a:lnTo>
                  <a:pt x="25562" y="42590"/>
                </a:lnTo>
                <a:lnTo>
                  <a:pt x="25450" y="43314"/>
                </a:lnTo>
                <a:lnTo>
                  <a:pt x="25365" y="43696"/>
                </a:lnTo>
                <a:lnTo>
                  <a:pt x="24979" y="45004"/>
                </a:lnTo>
                <a:lnTo>
                  <a:pt x="24409" y="46125"/>
                </a:lnTo>
                <a:lnTo>
                  <a:pt x="21536" y="51122"/>
                </a:lnTo>
                <a:lnTo>
                  <a:pt x="19575" y="55117"/>
                </a:lnTo>
                <a:lnTo>
                  <a:pt x="19137" y="55830"/>
                </a:lnTo>
                <a:lnTo>
                  <a:pt x="17296" y="57613"/>
                </a:lnTo>
                <a:lnTo>
                  <a:pt x="15339" y="58732"/>
                </a:lnTo>
                <a:lnTo>
                  <a:pt x="7534" y="62571"/>
                </a:lnTo>
                <a:lnTo>
                  <a:pt x="6234" y="63235"/>
                </a:lnTo>
                <a:lnTo>
                  <a:pt x="1197" y="66116"/>
                </a:lnTo>
                <a:lnTo>
                  <a:pt x="0" y="70515"/>
                </a:lnTo>
                <a:lnTo>
                  <a:pt x="3948" y="77417"/>
                </a:lnTo>
                <a:lnTo>
                  <a:pt x="8347" y="78615"/>
                </a:lnTo>
                <a:lnTo>
                  <a:pt x="13031" y="75937"/>
                </a:lnTo>
                <a:lnTo>
                  <a:pt x="14168" y="75356"/>
                </a:lnTo>
                <a:lnTo>
                  <a:pt x="34277" y="57843"/>
                </a:lnTo>
                <a:lnTo>
                  <a:pt x="37477" y="52298"/>
                </a:lnTo>
                <a:lnTo>
                  <a:pt x="40162" y="39471"/>
                </a:lnTo>
                <a:lnTo>
                  <a:pt x="40588" y="31391"/>
                </a:lnTo>
                <a:lnTo>
                  <a:pt x="40652" y="26898"/>
                </a:lnTo>
                <a:lnTo>
                  <a:pt x="39561" y="17075"/>
                </a:lnTo>
                <a:lnTo>
                  <a:pt x="39523" y="16738"/>
                </a:lnTo>
                <a:lnTo>
                  <a:pt x="38537" y="12052"/>
                </a:lnTo>
                <a:lnTo>
                  <a:pt x="38466" y="11714"/>
                </a:lnTo>
                <a:lnTo>
                  <a:pt x="37485" y="9749"/>
                </a:lnTo>
                <a:close/>
              </a:path>
              <a:path w="41275" h="78739">
                <a:moveTo>
                  <a:pt x="20252" y="0"/>
                </a:moveTo>
                <a:lnTo>
                  <a:pt x="14409" y="3276"/>
                </a:lnTo>
                <a:lnTo>
                  <a:pt x="13373" y="5223"/>
                </a:lnTo>
                <a:lnTo>
                  <a:pt x="12556" y="9451"/>
                </a:lnTo>
                <a:lnTo>
                  <a:pt x="12666" y="10429"/>
                </a:lnTo>
                <a:lnTo>
                  <a:pt x="13087" y="13191"/>
                </a:lnTo>
                <a:lnTo>
                  <a:pt x="13204" y="13963"/>
                </a:lnTo>
                <a:lnTo>
                  <a:pt x="13674" y="18515"/>
                </a:lnTo>
                <a:lnTo>
                  <a:pt x="17204" y="21400"/>
                </a:lnTo>
                <a:lnTo>
                  <a:pt x="25116" y="20604"/>
                </a:lnTo>
                <a:lnTo>
                  <a:pt x="25423" y="20229"/>
                </a:lnTo>
                <a:lnTo>
                  <a:pt x="25396" y="19983"/>
                </a:lnTo>
                <a:lnTo>
                  <a:pt x="24783" y="17075"/>
                </a:lnTo>
                <a:lnTo>
                  <a:pt x="24712" y="16738"/>
                </a:lnTo>
                <a:lnTo>
                  <a:pt x="24591" y="16162"/>
                </a:lnTo>
                <a:lnTo>
                  <a:pt x="24121" y="15236"/>
                </a:lnTo>
                <a:lnTo>
                  <a:pt x="24055" y="15107"/>
                </a:lnTo>
                <a:lnTo>
                  <a:pt x="22739" y="15107"/>
                </a:lnTo>
                <a:lnTo>
                  <a:pt x="23801" y="14607"/>
                </a:lnTo>
                <a:lnTo>
                  <a:pt x="25921" y="13331"/>
                </a:lnTo>
                <a:lnTo>
                  <a:pt x="26781" y="11714"/>
                </a:lnTo>
                <a:lnTo>
                  <a:pt x="27162" y="9749"/>
                </a:lnTo>
                <a:lnTo>
                  <a:pt x="37485" y="9749"/>
                </a:lnTo>
                <a:lnTo>
                  <a:pt x="35311" y="5468"/>
                </a:lnTo>
                <a:lnTo>
                  <a:pt x="33760" y="3596"/>
                </a:lnTo>
                <a:lnTo>
                  <a:pt x="27345" y="416"/>
                </a:lnTo>
                <a:lnTo>
                  <a:pt x="20252" y="0"/>
                </a:lnTo>
                <a:close/>
              </a:path>
              <a:path w="41275" h="78739">
                <a:moveTo>
                  <a:pt x="27162" y="9749"/>
                </a:moveTo>
                <a:lnTo>
                  <a:pt x="26781" y="11714"/>
                </a:lnTo>
                <a:lnTo>
                  <a:pt x="25996" y="13191"/>
                </a:lnTo>
                <a:lnTo>
                  <a:pt x="25921" y="13331"/>
                </a:lnTo>
                <a:lnTo>
                  <a:pt x="23836" y="14607"/>
                </a:lnTo>
                <a:lnTo>
                  <a:pt x="24036" y="14848"/>
                </a:lnTo>
                <a:lnTo>
                  <a:pt x="24818" y="15236"/>
                </a:lnTo>
                <a:lnTo>
                  <a:pt x="24121" y="15236"/>
                </a:lnTo>
                <a:lnTo>
                  <a:pt x="24591" y="16162"/>
                </a:lnTo>
                <a:lnTo>
                  <a:pt x="25396" y="19983"/>
                </a:lnTo>
                <a:lnTo>
                  <a:pt x="25423" y="20229"/>
                </a:lnTo>
                <a:lnTo>
                  <a:pt x="28002" y="17075"/>
                </a:lnTo>
                <a:lnTo>
                  <a:pt x="27910" y="16162"/>
                </a:lnTo>
                <a:lnTo>
                  <a:pt x="27817" y="15236"/>
                </a:lnTo>
                <a:lnTo>
                  <a:pt x="24818" y="15236"/>
                </a:lnTo>
                <a:lnTo>
                  <a:pt x="24133" y="15107"/>
                </a:lnTo>
                <a:lnTo>
                  <a:pt x="27804" y="15107"/>
                </a:lnTo>
                <a:lnTo>
                  <a:pt x="27478" y="12052"/>
                </a:lnTo>
                <a:lnTo>
                  <a:pt x="27427" y="11714"/>
                </a:lnTo>
                <a:lnTo>
                  <a:pt x="27322" y="11024"/>
                </a:lnTo>
                <a:lnTo>
                  <a:pt x="27231" y="10429"/>
                </a:lnTo>
                <a:lnTo>
                  <a:pt x="27162" y="9749"/>
                </a:lnTo>
                <a:close/>
              </a:path>
              <a:path w="41275" h="78739">
                <a:moveTo>
                  <a:pt x="24036" y="14848"/>
                </a:moveTo>
                <a:lnTo>
                  <a:pt x="24133" y="15107"/>
                </a:lnTo>
                <a:lnTo>
                  <a:pt x="24818" y="15236"/>
                </a:lnTo>
                <a:lnTo>
                  <a:pt x="24036" y="14848"/>
                </a:lnTo>
                <a:close/>
              </a:path>
              <a:path w="41275" h="78739">
                <a:moveTo>
                  <a:pt x="23801" y="14607"/>
                </a:moveTo>
                <a:lnTo>
                  <a:pt x="22739" y="15107"/>
                </a:lnTo>
                <a:lnTo>
                  <a:pt x="24055" y="15107"/>
                </a:lnTo>
                <a:lnTo>
                  <a:pt x="23924" y="14848"/>
                </a:lnTo>
                <a:lnTo>
                  <a:pt x="23801" y="14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3" name="object 11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727383" y="3075952"/>
            <a:ext cx="173503" cy="137470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5972322" y="3082364"/>
            <a:ext cx="210699" cy="132608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258159" y="3080744"/>
            <a:ext cx="118695" cy="136832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6456642" y="3086168"/>
            <a:ext cx="37059" cy="94074"/>
          </a:xfrm>
          <a:custGeom>
            <a:avLst/>
            <a:gdLst/>
            <a:ahLst/>
            <a:cxnLst/>
            <a:rect l="l" t="t" r="r" b="b"/>
            <a:pathLst>
              <a:path w="57785" h="146685">
                <a:moveTo>
                  <a:pt x="43299" y="72885"/>
                </a:moveTo>
                <a:lnTo>
                  <a:pt x="42790" y="73309"/>
                </a:lnTo>
                <a:lnTo>
                  <a:pt x="42551" y="73567"/>
                </a:lnTo>
                <a:lnTo>
                  <a:pt x="40470" y="75415"/>
                </a:lnTo>
                <a:lnTo>
                  <a:pt x="38221" y="77356"/>
                </a:lnTo>
                <a:lnTo>
                  <a:pt x="36535" y="78864"/>
                </a:lnTo>
                <a:lnTo>
                  <a:pt x="32030" y="82431"/>
                </a:lnTo>
                <a:lnTo>
                  <a:pt x="6553" y="112661"/>
                </a:lnTo>
                <a:lnTo>
                  <a:pt x="1159" y="125992"/>
                </a:lnTo>
                <a:lnTo>
                  <a:pt x="704" y="127332"/>
                </a:lnTo>
                <a:lnTo>
                  <a:pt x="283" y="128755"/>
                </a:lnTo>
                <a:lnTo>
                  <a:pt x="196" y="129049"/>
                </a:lnTo>
                <a:lnTo>
                  <a:pt x="0" y="130327"/>
                </a:lnTo>
                <a:lnTo>
                  <a:pt x="4" y="133706"/>
                </a:lnTo>
                <a:lnTo>
                  <a:pt x="327" y="135042"/>
                </a:lnTo>
                <a:lnTo>
                  <a:pt x="1770" y="139800"/>
                </a:lnTo>
                <a:lnTo>
                  <a:pt x="2814" y="144123"/>
                </a:lnTo>
                <a:lnTo>
                  <a:pt x="6704" y="146500"/>
                </a:lnTo>
                <a:lnTo>
                  <a:pt x="14434" y="144632"/>
                </a:lnTo>
                <a:lnTo>
                  <a:pt x="16812" y="140742"/>
                </a:lnTo>
                <a:lnTo>
                  <a:pt x="15678" y="136050"/>
                </a:lnTo>
                <a:lnTo>
                  <a:pt x="14576" y="132401"/>
                </a:lnTo>
                <a:lnTo>
                  <a:pt x="14449" y="131871"/>
                </a:lnTo>
                <a:lnTo>
                  <a:pt x="14402" y="131681"/>
                </a:lnTo>
                <a:lnTo>
                  <a:pt x="14891" y="130327"/>
                </a:lnTo>
                <a:lnTo>
                  <a:pt x="15285" y="129049"/>
                </a:lnTo>
                <a:lnTo>
                  <a:pt x="41674" y="93157"/>
                </a:lnTo>
                <a:lnTo>
                  <a:pt x="45007" y="90539"/>
                </a:lnTo>
                <a:lnTo>
                  <a:pt x="45958" y="89766"/>
                </a:lnTo>
                <a:lnTo>
                  <a:pt x="47726" y="88176"/>
                </a:lnTo>
                <a:lnTo>
                  <a:pt x="50967" y="85357"/>
                </a:lnTo>
                <a:lnTo>
                  <a:pt x="53936" y="82703"/>
                </a:lnTo>
                <a:lnTo>
                  <a:pt x="55515" y="81008"/>
                </a:lnTo>
                <a:lnTo>
                  <a:pt x="55757" y="80426"/>
                </a:lnTo>
                <a:lnTo>
                  <a:pt x="47885" y="80426"/>
                </a:lnTo>
                <a:lnTo>
                  <a:pt x="44979" y="79187"/>
                </a:lnTo>
                <a:lnTo>
                  <a:pt x="43748" y="77886"/>
                </a:lnTo>
                <a:lnTo>
                  <a:pt x="42758" y="75415"/>
                </a:lnTo>
                <a:lnTo>
                  <a:pt x="42697" y="74331"/>
                </a:lnTo>
                <a:lnTo>
                  <a:pt x="43299" y="72885"/>
                </a:lnTo>
                <a:close/>
              </a:path>
              <a:path w="57785" h="146685">
                <a:moveTo>
                  <a:pt x="40685" y="12037"/>
                </a:moveTo>
                <a:lnTo>
                  <a:pt x="27801" y="30253"/>
                </a:lnTo>
                <a:lnTo>
                  <a:pt x="27067" y="30971"/>
                </a:lnTo>
                <a:lnTo>
                  <a:pt x="24151" y="34085"/>
                </a:lnTo>
                <a:lnTo>
                  <a:pt x="22076" y="36449"/>
                </a:lnTo>
                <a:lnTo>
                  <a:pt x="19495" y="39546"/>
                </a:lnTo>
                <a:lnTo>
                  <a:pt x="17007" y="42491"/>
                </a:lnTo>
                <a:lnTo>
                  <a:pt x="7008" y="67483"/>
                </a:lnTo>
                <a:lnTo>
                  <a:pt x="8213" y="72663"/>
                </a:lnTo>
                <a:lnTo>
                  <a:pt x="29876" y="80426"/>
                </a:lnTo>
                <a:lnTo>
                  <a:pt x="34575" y="80426"/>
                </a:lnTo>
                <a:lnTo>
                  <a:pt x="36535" y="78864"/>
                </a:lnTo>
                <a:lnTo>
                  <a:pt x="38221" y="77356"/>
                </a:lnTo>
                <a:lnTo>
                  <a:pt x="40470" y="75415"/>
                </a:lnTo>
                <a:lnTo>
                  <a:pt x="42551" y="73567"/>
                </a:lnTo>
                <a:lnTo>
                  <a:pt x="43391" y="72663"/>
                </a:lnTo>
                <a:lnTo>
                  <a:pt x="57168" y="72663"/>
                </a:lnTo>
                <a:lnTo>
                  <a:pt x="55724" y="69060"/>
                </a:lnTo>
                <a:lnTo>
                  <a:pt x="54235" y="67483"/>
                </a:lnTo>
                <a:lnTo>
                  <a:pt x="52706" y="66829"/>
                </a:lnTo>
                <a:lnTo>
                  <a:pt x="21640" y="66829"/>
                </a:lnTo>
                <a:lnTo>
                  <a:pt x="21579" y="66564"/>
                </a:lnTo>
                <a:lnTo>
                  <a:pt x="21219" y="65825"/>
                </a:lnTo>
                <a:lnTo>
                  <a:pt x="21095" y="65571"/>
                </a:lnTo>
                <a:lnTo>
                  <a:pt x="19684" y="64538"/>
                </a:lnTo>
                <a:lnTo>
                  <a:pt x="21569" y="64538"/>
                </a:lnTo>
                <a:lnTo>
                  <a:pt x="41396" y="37235"/>
                </a:lnTo>
                <a:lnTo>
                  <a:pt x="42191" y="36449"/>
                </a:lnTo>
                <a:lnTo>
                  <a:pt x="43907" y="34434"/>
                </a:lnTo>
                <a:lnTo>
                  <a:pt x="46387" y="31596"/>
                </a:lnTo>
                <a:lnTo>
                  <a:pt x="48311" y="29323"/>
                </a:lnTo>
                <a:lnTo>
                  <a:pt x="55607" y="14681"/>
                </a:lnTo>
                <a:lnTo>
                  <a:pt x="43137" y="14681"/>
                </a:lnTo>
                <a:lnTo>
                  <a:pt x="41932" y="14070"/>
                </a:lnTo>
                <a:lnTo>
                  <a:pt x="40685" y="12037"/>
                </a:lnTo>
                <a:close/>
              </a:path>
              <a:path w="57785" h="146685">
                <a:moveTo>
                  <a:pt x="57168" y="72663"/>
                </a:moveTo>
                <a:lnTo>
                  <a:pt x="43391" y="72663"/>
                </a:lnTo>
                <a:lnTo>
                  <a:pt x="42697" y="74331"/>
                </a:lnTo>
                <a:lnTo>
                  <a:pt x="42758" y="75415"/>
                </a:lnTo>
                <a:lnTo>
                  <a:pt x="43748" y="77886"/>
                </a:lnTo>
                <a:lnTo>
                  <a:pt x="44979" y="79187"/>
                </a:lnTo>
                <a:lnTo>
                  <a:pt x="47885" y="80426"/>
                </a:lnTo>
                <a:lnTo>
                  <a:pt x="55757" y="80426"/>
                </a:lnTo>
                <a:lnTo>
                  <a:pt x="57584" y="76045"/>
                </a:lnTo>
                <a:lnTo>
                  <a:pt x="57486" y="74331"/>
                </a:lnTo>
                <a:lnTo>
                  <a:pt x="57428" y="73309"/>
                </a:lnTo>
                <a:lnTo>
                  <a:pt x="57258" y="72885"/>
                </a:lnTo>
                <a:lnTo>
                  <a:pt x="57168" y="72663"/>
                </a:lnTo>
                <a:close/>
              </a:path>
              <a:path w="57785" h="146685">
                <a:moveTo>
                  <a:pt x="21729" y="64950"/>
                </a:moveTo>
                <a:lnTo>
                  <a:pt x="21640" y="66829"/>
                </a:lnTo>
                <a:lnTo>
                  <a:pt x="52706" y="66829"/>
                </a:lnTo>
                <a:lnTo>
                  <a:pt x="50357" y="65825"/>
                </a:lnTo>
                <a:lnTo>
                  <a:pt x="28980" y="65825"/>
                </a:lnTo>
                <a:lnTo>
                  <a:pt x="24587" y="65326"/>
                </a:lnTo>
                <a:lnTo>
                  <a:pt x="21729" y="64950"/>
                </a:lnTo>
                <a:close/>
              </a:path>
              <a:path w="57785" h="146685">
                <a:moveTo>
                  <a:pt x="19684" y="64538"/>
                </a:moveTo>
                <a:lnTo>
                  <a:pt x="21095" y="65571"/>
                </a:lnTo>
                <a:lnTo>
                  <a:pt x="21579" y="66564"/>
                </a:lnTo>
                <a:lnTo>
                  <a:pt x="21582" y="64950"/>
                </a:lnTo>
                <a:lnTo>
                  <a:pt x="19684" y="64538"/>
                </a:lnTo>
                <a:close/>
              </a:path>
              <a:path w="57785" h="146685">
                <a:moveTo>
                  <a:pt x="21569" y="64538"/>
                </a:moveTo>
                <a:lnTo>
                  <a:pt x="19684" y="64538"/>
                </a:lnTo>
                <a:lnTo>
                  <a:pt x="21675" y="64950"/>
                </a:lnTo>
                <a:lnTo>
                  <a:pt x="21569" y="64538"/>
                </a:lnTo>
                <a:close/>
              </a:path>
              <a:path w="57785" h="146685">
                <a:moveTo>
                  <a:pt x="43926" y="0"/>
                </a:moveTo>
                <a:lnTo>
                  <a:pt x="41500" y="0"/>
                </a:lnTo>
                <a:lnTo>
                  <a:pt x="29556" y="670"/>
                </a:lnTo>
                <a:lnTo>
                  <a:pt x="25450" y="1078"/>
                </a:lnTo>
                <a:lnTo>
                  <a:pt x="19283" y="2390"/>
                </a:lnTo>
                <a:lnTo>
                  <a:pt x="17828" y="2848"/>
                </a:lnTo>
                <a:lnTo>
                  <a:pt x="12293" y="4794"/>
                </a:lnTo>
                <a:lnTo>
                  <a:pt x="7717" y="6231"/>
                </a:lnTo>
                <a:lnTo>
                  <a:pt x="5608" y="10274"/>
                </a:lnTo>
                <a:lnTo>
                  <a:pt x="7993" y="17861"/>
                </a:lnTo>
                <a:lnTo>
                  <a:pt x="12035" y="19969"/>
                </a:lnTo>
                <a:lnTo>
                  <a:pt x="15829" y="18776"/>
                </a:lnTo>
                <a:lnTo>
                  <a:pt x="17570" y="18207"/>
                </a:lnTo>
                <a:lnTo>
                  <a:pt x="22030" y="16635"/>
                </a:lnTo>
                <a:lnTo>
                  <a:pt x="23235" y="16256"/>
                </a:lnTo>
                <a:lnTo>
                  <a:pt x="27499" y="15361"/>
                </a:lnTo>
                <a:lnTo>
                  <a:pt x="30836" y="15030"/>
                </a:lnTo>
                <a:lnTo>
                  <a:pt x="30689" y="15030"/>
                </a:lnTo>
                <a:lnTo>
                  <a:pt x="36913" y="14681"/>
                </a:lnTo>
                <a:lnTo>
                  <a:pt x="40582" y="14681"/>
                </a:lnTo>
                <a:lnTo>
                  <a:pt x="40685" y="12037"/>
                </a:lnTo>
                <a:lnTo>
                  <a:pt x="55603" y="12037"/>
                </a:lnTo>
                <a:lnTo>
                  <a:pt x="55597" y="8804"/>
                </a:lnTo>
                <a:lnTo>
                  <a:pt x="51660" y="2390"/>
                </a:lnTo>
                <a:lnTo>
                  <a:pt x="49665" y="1376"/>
                </a:lnTo>
                <a:lnTo>
                  <a:pt x="43926" y="0"/>
                </a:lnTo>
                <a:close/>
              </a:path>
              <a:path w="57785" h="146685">
                <a:moveTo>
                  <a:pt x="55603" y="12037"/>
                </a:moveTo>
                <a:lnTo>
                  <a:pt x="40685" y="12037"/>
                </a:lnTo>
                <a:lnTo>
                  <a:pt x="41932" y="14070"/>
                </a:lnTo>
                <a:lnTo>
                  <a:pt x="43137" y="14681"/>
                </a:lnTo>
                <a:lnTo>
                  <a:pt x="55607" y="14681"/>
                </a:lnTo>
                <a:lnTo>
                  <a:pt x="55603" y="12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7" name="object 11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959947" y="3264170"/>
            <a:ext cx="202374" cy="125173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266521" y="3268498"/>
            <a:ext cx="120902" cy="122168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5465426" y="3269911"/>
            <a:ext cx="38281" cy="82263"/>
          </a:xfrm>
          <a:custGeom>
            <a:avLst/>
            <a:gdLst/>
            <a:ahLst/>
            <a:cxnLst/>
            <a:rect l="l" t="t" r="r" b="b"/>
            <a:pathLst>
              <a:path w="59689" h="128270">
                <a:moveTo>
                  <a:pt x="44145" y="82556"/>
                </a:moveTo>
                <a:lnTo>
                  <a:pt x="43996" y="82845"/>
                </a:lnTo>
                <a:lnTo>
                  <a:pt x="43064" y="83993"/>
                </a:lnTo>
                <a:lnTo>
                  <a:pt x="38818" y="88469"/>
                </a:lnTo>
                <a:lnTo>
                  <a:pt x="37092" y="90418"/>
                </a:lnTo>
                <a:lnTo>
                  <a:pt x="36215" y="91310"/>
                </a:lnTo>
                <a:lnTo>
                  <a:pt x="31661" y="95807"/>
                </a:lnTo>
                <a:lnTo>
                  <a:pt x="30627" y="96856"/>
                </a:lnTo>
                <a:lnTo>
                  <a:pt x="17202" y="119863"/>
                </a:lnTo>
                <a:lnTo>
                  <a:pt x="17642" y="121479"/>
                </a:lnTo>
                <a:lnTo>
                  <a:pt x="17916" y="122050"/>
                </a:lnTo>
                <a:lnTo>
                  <a:pt x="18948" y="125841"/>
                </a:lnTo>
                <a:lnTo>
                  <a:pt x="22905" y="128102"/>
                </a:lnTo>
                <a:lnTo>
                  <a:pt x="30579" y="126009"/>
                </a:lnTo>
                <a:lnTo>
                  <a:pt x="32839" y="122050"/>
                </a:lnTo>
                <a:lnTo>
                  <a:pt x="32243" y="119863"/>
                </a:lnTo>
                <a:lnTo>
                  <a:pt x="31413" y="119863"/>
                </a:lnTo>
                <a:lnTo>
                  <a:pt x="31469" y="117210"/>
                </a:lnTo>
                <a:lnTo>
                  <a:pt x="31249" y="116701"/>
                </a:lnTo>
                <a:lnTo>
                  <a:pt x="33304" y="116701"/>
                </a:lnTo>
                <a:lnTo>
                  <a:pt x="34119" y="115361"/>
                </a:lnTo>
                <a:lnTo>
                  <a:pt x="36636" y="111895"/>
                </a:lnTo>
                <a:lnTo>
                  <a:pt x="39688" y="108277"/>
                </a:lnTo>
                <a:lnTo>
                  <a:pt x="41024" y="106822"/>
                </a:lnTo>
                <a:lnTo>
                  <a:pt x="46584" y="101309"/>
                </a:lnTo>
                <a:lnTo>
                  <a:pt x="47578" y="100299"/>
                </a:lnTo>
                <a:lnTo>
                  <a:pt x="49446" y="98188"/>
                </a:lnTo>
                <a:lnTo>
                  <a:pt x="55168" y="92161"/>
                </a:lnTo>
                <a:lnTo>
                  <a:pt x="56583" y="90418"/>
                </a:lnTo>
                <a:lnTo>
                  <a:pt x="57326" y="88469"/>
                </a:lnTo>
                <a:lnTo>
                  <a:pt x="58308" y="85707"/>
                </a:lnTo>
                <a:lnTo>
                  <a:pt x="46509" y="85707"/>
                </a:lnTo>
                <a:lnTo>
                  <a:pt x="45059" y="84789"/>
                </a:lnTo>
                <a:lnTo>
                  <a:pt x="45404" y="84789"/>
                </a:lnTo>
                <a:lnTo>
                  <a:pt x="44141" y="82845"/>
                </a:lnTo>
                <a:lnTo>
                  <a:pt x="44145" y="82556"/>
                </a:lnTo>
                <a:close/>
              </a:path>
              <a:path w="59689" h="128270">
                <a:moveTo>
                  <a:pt x="31461" y="117210"/>
                </a:moveTo>
                <a:lnTo>
                  <a:pt x="31413" y="119863"/>
                </a:lnTo>
                <a:lnTo>
                  <a:pt x="31868" y="119059"/>
                </a:lnTo>
                <a:lnTo>
                  <a:pt x="31976" y="118882"/>
                </a:lnTo>
                <a:lnTo>
                  <a:pt x="31641" y="117656"/>
                </a:lnTo>
                <a:lnTo>
                  <a:pt x="31461" y="117210"/>
                </a:lnTo>
                <a:close/>
              </a:path>
              <a:path w="59689" h="128270">
                <a:moveTo>
                  <a:pt x="31976" y="118882"/>
                </a:moveTo>
                <a:lnTo>
                  <a:pt x="31407" y="119863"/>
                </a:lnTo>
                <a:lnTo>
                  <a:pt x="32243" y="119863"/>
                </a:lnTo>
                <a:lnTo>
                  <a:pt x="32024" y="119059"/>
                </a:lnTo>
                <a:lnTo>
                  <a:pt x="31976" y="118882"/>
                </a:lnTo>
                <a:close/>
              </a:path>
              <a:path w="59689" h="128270">
                <a:moveTo>
                  <a:pt x="33304" y="116701"/>
                </a:moveTo>
                <a:lnTo>
                  <a:pt x="31249" y="116701"/>
                </a:lnTo>
                <a:lnTo>
                  <a:pt x="31641" y="117656"/>
                </a:lnTo>
                <a:lnTo>
                  <a:pt x="31976" y="118882"/>
                </a:lnTo>
                <a:lnTo>
                  <a:pt x="33304" y="116701"/>
                </a:lnTo>
                <a:close/>
              </a:path>
              <a:path w="59689" h="128270">
                <a:moveTo>
                  <a:pt x="36549" y="12686"/>
                </a:moveTo>
                <a:lnTo>
                  <a:pt x="36578" y="16885"/>
                </a:lnTo>
                <a:lnTo>
                  <a:pt x="36117" y="18535"/>
                </a:lnTo>
                <a:lnTo>
                  <a:pt x="36009" y="18924"/>
                </a:lnTo>
                <a:lnTo>
                  <a:pt x="35802" y="19272"/>
                </a:lnTo>
                <a:lnTo>
                  <a:pt x="35707" y="19430"/>
                </a:lnTo>
                <a:lnTo>
                  <a:pt x="33507" y="22400"/>
                </a:lnTo>
                <a:lnTo>
                  <a:pt x="31782" y="25008"/>
                </a:lnTo>
                <a:lnTo>
                  <a:pt x="30435" y="26880"/>
                </a:lnTo>
                <a:lnTo>
                  <a:pt x="28173" y="29853"/>
                </a:lnTo>
                <a:lnTo>
                  <a:pt x="24197" y="34660"/>
                </a:lnTo>
                <a:lnTo>
                  <a:pt x="21113" y="38789"/>
                </a:lnTo>
                <a:lnTo>
                  <a:pt x="8172" y="73254"/>
                </a:lnTo>
                <a:lnTo>
                  <a:pt x="8639" y="76215"/>
                </a:lnTo>
                <a:lnTo>
                  <a:pt x="13550" y="81972"/>
                </a:lnTo>
                <a:lnTo>
                  <a:pt x="16238" y="82845"/>
                </a:lnTo>
                <a:lnTo>
                  <a:pt x="16513" y="82845"/>
                </a:lnTo>
                <a:lnTo>
                  <a:pt x="23015" y="83993"/>
                </a:lnTo>
                <a:lnTo>
                  <a:pt x="26584" y="84789"/>
                </a:lnTo>
                <a:lnTo>
                  <a:pt x="33634" y="85707"/>
                </a:lnTo>
                <a:lnTo>
                  <a:pt x="41439" y="85707"/>
                </a:lnTo>
                <a:lnTo>
                  <a:pt x="43064" y="83993"/>
                </a:lnTo>
                <a:lnTo>
                  <a:pt x="43996" y="82845"/>
                </a:lnTo>
                <a:lnTo>
                  <a:pt x="44145" y="82556"/>
                </a:lnTo>
                <a:lnTo>
                  <a:pt x="59080" y="82556"/>
                </a:lnTo>
                <a:lnTo>
                  <a:pt x="47833" y="71179"/>
                </a:lnTo>
                <a:lnTo>
                  <a:pt x="22752" y="71179"/>
                </a:lnTo>
                <a:lnTo>
                  <a:pt x="22761" y="70769"/>
                </a:lnTo>
                <a:lnTo>
                  <a:pt x="22631" y="70557"/>
                </a:lnTo>
                <a:lnTo>
                  <a:pt x="22536" y="70317"/>
                </a:lnTo>
                <a:lnTo>
                  <a:pt x="21691" y="69326"/>
                </a:lnTo>
                <a:lnTo>
                  <a:pt x="22791" y="69326"/>
                </a:lnTo>
                <a:lnTo>
                  <a:pt x="22910" y="66719"/>
                </a:lnTo>
                <a:lnTo>
                  <a:pt x="23628" y="64242"/>
                </a:lnTo>
                <a:lnTo>
                  <a:pt x="39469" y="38789"/>
                </a:lnTo>
                <a:lnTo>
                  <a:pt x="42077" y="35360"/>
                </a:lnTo>
                <a:lnTo>
                  <a:pt x="43674" y="33140"/>
                </a:lnTo>
                <a:lnTo>
                  <a:pt x="45332" y="30624"/>
                </a:lnTo>
                <a:lnTo>
                  <a:pt x="48265" y="26676"/>
                </a:lnTo>
                <a:lnTo>
                  <a:pt x="49260" y="25008"/>
                </a:lnTo>
                <a:lnTo>
                  <a:pt x="51296" y="17717"/>
                </a:lnTo>
                <a:lnTo>
                  <a:pt x="51312" y="14622"/>
                </a:lnTo>
                <a:lnTo>
                  <a:pt x="38231" y="14622"/>
                </a:lnTo>
                <a:lnTo>
                  <a:pt x="37029" y="13695"/>
                </a:lnTo>
                <a:lnTo>
                  <a:pt x="36549" y="12686"/>
                </a:lnTo>
                <a:close/>
              </a:path>
              <a:path w="59689" h="128270">
                <a:moveTo>
                  <a:pt x="59080" y="82556"/>
                </a:moveTo>
                <a:lnTo>
                  <a:pt x="44145" y="82556"/>
                </a:lnTo>
                <a:lnTo>
                  <a:pt x="44141" y="82845"/>
                </a:lnTo>
                <a:lnTo>
                  <a:pt x="45404" y="84789"/>
                </a:lnTo>
                <a:lnTo>
                  <a:pt x="45059" y="84789"/>
                </a:lnTo>
                <a:lnTo>
                  <a:pt x="46509" y="85707"/>
                </a:lnTo>
                <a:lnTo>
                  <a:pt x="58308" y="85707"/>
                </a:lnTo>
                <a:lnTo>
                  <a:pt x="59066" y="83576"/>
                </a:lnTo>
                <a:lnTo>
                  <a:pt x="59080" y="82556"/>
                </a:lnTo>
                <a:close/>
              </a:path>
              <a:path w="59689" h="128270">
                <a:moveTo>
                  <a:pt x="22791" y="69326"/>
                </a:moveTo>
                <a:lnTo>
                  <a:pt x="22780" y="71179"/>
                </a:lnTo>
                <a:lnTo>
                  <a:pt x="35270" y="71179"/>
                </a:lnTo>
                <a:lnTo>
                  <a:pt x="29131" y="70769"/>
                </a:lnTo>
                <a:lnTo>
                  <a:pt x="30552" y="70769"/>
                </a:lnTo>
                <a:lnTo>
                  <a:pt x="28929" y="70557"/>
                </a:lnTo>
                <a:lnTo>
                  <a:pt x="25717" y="69842"/>
                </a:lnTo>
                <a:lnTo>
                  <a:pt x="22791" y="69326"/>
                </a:lnTo>
                <a:close/>
              </a:path>
              <a:path w="59689" h="128270">
                <a:moveTo>
                  <a:pt x="22791" y="69326"/>
                </a:moveTo>
                <a:lnTo>
                  <a:pt x="21691" y="69326"/>
                </a:lnTo>
                <a:lnTo>
                  <a:pt x="22536" y="70317"/>
                </a:lnTo>
                <a:lnTo>
                  <a:pt x="22631" y="70557"/>
                </a:lnTo>
                <a:lnTo>
                  <a:pt x="22715" y="70769"/>
                </a:lnTo>
                <a:lnTo>
                  <a:pt x="22791" y="69326"/>
                </a:lnTo>
                <a:close/>
              </a:path>
              <a:path w="59689" h="128270">
                <a:moveTo>
                  <a:pt x="40341" y="0"/>
                </a:moveTo>
                <a:lnTo>
                  <a:pt x="35867" y="0"/>
                </a:lnTo>
                <a:lnTo>
                  <a:pt x="26078" y="1249"/>
                </a:lnTo>
                <a:lnTo>
                  <a:pt x="20580" y="2725"/>
                </a:lnTo>
                <a:lnTo>
                  <a:pt x="13072" y="5382"/>
                </a:lnTo>
                <a:lnTo>
                  <a:pt x="11466" y="6111"/>
                </a:lnTo>
                <a:lnTo>
                  <a:pt x="6019" y="8785"/>
                </a:lnTo>
                <a:lnTo>
                  <a:pt x="1601" y="10791"/>
                </a:lnTo>
                <a:lnTo>
                  <a:pt x="0" y="15059"/>
                </a:lnTo>
                <a:lnTo>
                  <a:pt x="3331" y="22400"/>
                </a:lnTo>
                <a:lnTo>
                  <a:pt x="3550" y="22400"/>
                </a:lnTo>
                <a:lnTo>
                  <a:pt x="7555" y="23902"/>
                </a:lnTo>
                <a:lnTo>
                  <a:pt x="12890" y="21460"/>
                </a:lnTo>
                <a:lnTo>
                  <a:pt x="17335" y="19272"/>
                </a:lnTo>
                <a:lnTo>
                  <a:pt x="18569" y="18710"/>
                </a:lnTo>
                <a:lnTo>
                  <a:pt x="24500" y="16612"/>
                </a:lnTo>
                <a:lnTo>
                  <a:pt x="29084" y="15382"/>
                </a:lnTo>
                <a:lnTo>
                  <a:pt x="35033" y="14622"/>
                </a:lnTo>
                <a:lnTo>
                  <a:pt x="36562" y="14622"/>
                </a:lnTo>
                <a:lnTo>
                  <a:pt x="36549" y="12686"/>
                </a:lnTo>
                <a:lnTo>
                  <a:pt x="51323" y="12686"/>
                </a:lnTo>
                <a:lnTo>
                  <a:pt x="51335" y="10253"/>
                </a:lnTo>
                <a:lnTo>
                  <a:pt x="48193" y="3639"/>
                </a:lnTo>
                <a:lnTo>
                  <a:pt x="46149" y="2066"/>
                </a:lnTo>
                <a:lnTo>
                  <a:pt x="40341" y="0"/>
                </a:lnTo>
                <a:close/>
              </a:path>
              <a:path w="59689" h="128270">
                <a:moveTo>
                  <a:pt x="51323" y="12686"/>
                </a:moveTo>
                <a:lnTo>
                  <a:pt x="36549" y="12686"/>
                </a:lnTo>
                <a:lnTo>
                  <a:pt x="37029" y="13695"/>
                </a:lnTo>
                <a:lnTo>
                  <a:pt x="38231" y="14622"/>
                </a:lnTo>
                <a:lnTo>
                  <a:pt x="51312" y="14622"/>
                </a:lnTo>
                <a:lnTo>
                  <a:pt x="51323" y="12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20" name="object 120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825097" y="3787879"/>
            <a:ext cx="90439" cy="95072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902203" y="3765705"/>
            <a:ext cx="90283" cy="126545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6051736" y="3852553"/>
            <a:ext cx="29729" cy="41946"/>
          </a:xfrm>
          <a:custGeom>
            <a:avLst/>
            <a:gdLst/>
            <a:ahLst/>
            <a:cxnLst/>
            <a:rect l="l" t="t" r="r" b="b"/>
            <a:pathLst>
              <a:path w="46354" h="65404">
                <a:moveTo>
                  <a:pt x="46120" y="28361"/>
                </a:moveTo>
                <a:lnTo>
                  <a:pt x="31793" y="28361"/>
                </a:lnTo>
                <a:lnTo>
                  <a:pt x="31196" y="30151"/>
                </a:lnTo>
                <a:lnTo>
                  <a:pt x="28094" y="34234"/>
                </a:lnTo>
                <a:lnTo>
                  <a:pt x="22179" y="39785"/>
                </a:lnTo>
                <a:lnTo>
                  <a:pt x="19249" y="41705"/>
                </a:lnTo>
                <a:lnTo>
                  <a:pt x="8094" y="48289"/>
                </a:lnTo>
                <a:lnTo>
                  <a:pt x="6356" y="49342"/>
                </a:lnTo>
                <a:lnTo>
                  <a:pt x="929" y="52898"/>
                </a:lnTo>
                <a:lnTo>
                  <a:pt x="0" y="57362"/>
                </a:lnTo>
                <a:lnTo>
                  <a:pt x="4358" y="64013"/>
                </a:lnTo>
                <a:lnTo>
                  <a:pt x="8822" y="64942"/>
                </a:lnTo>
                <a:lnTo>
                  <a:pt x="13995" y="61553"/>
                </a:lnTo>
                <a:lnTo>
                  <a:pt x="15613" y="60572"/>
                </a:lnTo>
                <a:lnTo>
                  <a:pt x="46080" y="31038"/>
                </a:lnTo>
                <a:lnTo>
                  <a:pt x="46120" y="28361"/>
                </a:lnTo>
                <a:close/>
              </a:path>
              <a:path w="46354" h="65404">
                <a:moveTo>
                  <a:pt x="31377" y="22741"/>
                </a:moveTo>
                <a:lnTo>
                  <a:pt x="31394" y="23816"/>
                </a:lnTo>
                <a:lnTo>
                  <a:pt x="31519" y="27492"/>
                </a:lnTo>
                <a:lnTo>
                  <a:pt x="31634" y="28361"/>
                </a:lnTo>
                <a:lnTo>
                  <a:pt x="31703" y="28901"/>
                </a:lnTo>
                <a:lnTo>
                  <a:pt x="31793" y="28361"/>
                </a:lnTo>
                <a:lnTo>
                  <a:pt x="46120" y="28361"/>
                </a:lnTo>
                <a:lnTo>
                  <a:pt x="46020" y="26758"/>
                </a:lnTo>
                <a:lnTo>
                  <a:pt x="45964" y="23816"/>
                </a:lnTo>
                <a:lnTo>
                  <a:pt x="36766" y="23816"/>
                </a:lnTo>
                <a:lnTo>
                  <a:pt x="32211" y="23641"/>
                </a:lnTo>
                <a:lnTo>
                  <a:pt x="31377" y="22741"/>
                </a:lnTo>
                <a:close/>
              </a:path>
              <a:path w="46354" h="65404">
                <a:moveTo>
                  <a:pt x="29639" y="14664"/>
                </a:moveTo>
                <a:lnTo>
                  <a:pt x="30759" y="16934"/>
                </a:lnTo>
                <a:lnTo>
                  <a:pt x="31162" y="18411"/>
                </a:lnTo>
                <a:lnTo>
                  <a:pt x="31215" y="18606"/>
                </a:lnTo>
                <a:lnTo>
                  <a:pt x="31318" y="18981"/>
                </a:lnTo>
                <a:lnTo>
                  <a:pt x="31377" y="22741"/>
                </a:lnTo>
                <a:lnTo>
                  <a:pt x="32211" y="23641"/>
                </a:lnTo>
                <a:lnTo>
                  <a:pt x="36766" y="23816"/>
                </a:lnTo>
                <a:lnTo>
                  <a:pt x="42600" y="18411"/>
                </a:lnTo>
                <a:lnTo>
                  <a:pt x="42718" y="15326"/>
                </a:lnTo>
                <a:lnTo>
                  <a:pt x="30713" y="15326"/>
                </a:lnTo>
                <a:lnTo>
                  <a:pt x="29639" y="14664"/>
                </a:lnTo>
                <a:close/>
              </a:path>
              <a:path w="46354" h="65404">
                <a:moveTo>
                  <a:pt x="39521" y="3924"/>
                </a:moveTo>
                <a:lnTo>
                  <a:pt x="33351" y="3924"/>
                </a:lnTo>
                <a:lnTo>
                  <a:pt x="34197" y="4620"/>
                </a:lnTo>
                <a:lnTo>
                  <a:pt x="35322" y="5787"/>
                </a:lnTo>
                <a:lnTo>
                  <a:pt x="42774" y="13855"/>
                </a:lnTo>
                <a:lnTo>
                  <a:pt x="42718" y="15326"/>
                </a:lnTo>
                <a:lnTo>
                  <a:pt x="42600" y="18411"/>
                </a:lnTo>
                <a:lnTo>
                  <a:pt x="36766" y="23816"/>
                </a:lnTo>
                <a:lnTo>
                  <a:pt x="45964" y="23816"/>
                </a:lnTo>
                <a:lnTo>
                  <a:pt x="41435" y="5179"/>
                </a:lnTo>
                <a:lnTo>
                  <a:pt x="39521" y="3924"/>
                </a:lnTo>
                <a:close/>
              </a:path>
              <a:path w="46354" h="65404">
                <a:moveTo>
                  <a:pt x="27155" y="0"/>
                </a:moveTo>
                <a:lnTo>
                  <a:pt x="20582" y="6060"/>
                </a:lnTo>
                <a:lnTo>
                  <a:pt x="20695" y="7607"/>
                </a:lnTo>
                <a:lnTo>
                  <a:pt x="20805" y="9104"/>
                </a:lnTo>
                <a:lnTo>
                  <a:pt x="22553" y="13324"/>
                </a:lnTo>
                <a:lnTo>
                  <a:pt x="23279" y="14237"/>
                </a:lnTo>
                <a:lnTo>
                  <a:pt x="24509" y="15326"/>
                </a:lnTo>
                <a:lnTo>
                  <a:pt x="31377" y="22741"/>
                </a:lnTo>
                <a:lnTo>
                  <a:pt x="31318" y="18981"/>
                </a:lnTo>
                <a:lnTo>
                  <a:pt x="30759" y="16934"/>
                </a:lnTo>
                <a:lnTo>
                  <a:pt x="29639" y="14664"/>
                </a:lnTo>
                <a:lnTo>
                  <a:pt x="32493" y="14664"/>
                </a:lnTo>
                <a:lnTo>
                  <a:pt x="35368" y="12014"/>
                </a:lnTo>
                <a:lnTo>
                  <a:pt x="35869" y="10076"/>
                </a:lnTo>
                <a:lnTo>
                  <a:pt x="35798" y="9104"/>
                </a:lnTo>
                <a:lnTo>
                  <a:pt x="35689" y="7607"/>
                </a:lnTo>
                <a:lnTo>
                  <a:pt x="35543" y="7053"/>
                </a:lnTo>
                <a:lnTo>
                  <a:pt x="35131" y="6060"/>
                </a:lnTo>
                <a:lnTo>
                  <a:pt x="35018" y="5787"/>
                </a:lnTo>
                <a:lnTo>
                  <a:pt x="34908" y="5521"/>
                </a:lnTo>
                <a:lnTo>
                  <a:pt x="34331" y="4794"/>
                </a:lnTo>
                <a:lnTo>
                  <a:pt x="33351" y="3924"/>
                </a:lnTo>
                <a:lnTo>
                  <a:pt x="39521" y="3924"/>
                </a:lnTo>
                <a:lnTo>
                  <a:pt x="33977" y="289"/>
                </a:lnTo>
                <a:lnTo>
                  <a:pt x="27155" y="0"/>
                </a:lnTo>
                <a:close/>
              </a:path>
              <a:path w="46354" h="65404">
                <a:moveTo>
                  <a:pt x="32493" y="14664"/>
                </a:moveTo>
                <a:lnTo>
                  <a:pt x="29639" y="14664"/>
                </a:lnTo>
                <a:lnTo>
                  <a:pt x="30713" y="15326"/>
                </a:lnTo>
                <a:lnTo>
                  <a:pt x="31776" y="15326"/>
                </a:lnTo>
                <a:lnTo>
                  <a:pt x="32493" y="14664"/>
                </a:lnTo>
                <a:close/>
              </a:path>
              <a:path w="46354" h="65404">
                <a:moveTo>
                  <a:pt x="34736" y="5179"/>
                </a:moveTo>
                <a:lnTo>
                  <a:pt x="35869" y="10076"/>
                </a:lnTo>
                <a:lnTo>
                  <a:pt x="35368" y="12014"/>
                </a:lnTo>
                <a:lnTo>
                  <a:pt x="31776" y="15326"/>
                </a:lnTo>
                <a:lnTo>
                  <a:pt x="42718" y="15326"/>
                </a:lnTo>
                <a:lnTo>
                  <a:pt x="42774" y="13855"/>
                </a:lnTo>
                <a:lnTo>
                  <a:pt x="35322" y="5787"/>
                </a:lnTo>
                <a:lnTo>
                  <a:pt x="34736" y="5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23" name="object 12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164294" y="3773882"/>
            <a:ext cx="105405" cy="120672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516375" y="5163781"/>
            <a:ext cx="106623" cy="118304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146513" y="4990877"/>
            <a:ext cx="72873" cy="108164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717192" y="4992281"/>
            <a:ext cx="111194" cy="117764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124413" y="5346554"/>
            <a:ext cx="224731" cy="8149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196785" y="5860814"/>
            <a:ext cx="41729" cy="75305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189071" y="6016539"/>
            <a:ext cx="216780" cy="97553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529512" y="5329984"/>
            <a:ext cx="96132" cy="115661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528590" y="5494373"/>
            <a:ext cx="87323" cy="127623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520862" y="5679778"/>
            <a:ext cx="99284" cy="115468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541265" y="5862619"/>
            <a:ext cx="131328" cy="113499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550789" y="6035578"/>
            <a:ext cx="110554" cy="115389"/>
          </a:xfrm>
          <a:prstGeom prst="rect">
            <a:avLst/>
          </a:prstGeom>
        </p:spPr>
      </p:pic>
      <p:sp>
        <p:nvSpPr>
          <p:cNvPr id="135" name="object 135"/>
          <p:cNvSpPr/>
          <p:nvPr/>
        </p:nvSpPr>
        <p:spPr>
          <a:xfrm>
            <a:off x="4946413" y="5101774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19265"/>
                </a:lnTo>
                <a:lnTo>
                  <a:pt x="0" y="1617814"/>
                </a:lnTo>
                <a:lnTo>
                  <a:pt x="3225" y="1621040"/>
                </a:lnTo>
                <a:lnTo>
                  <a:pt x="11176" y="1621040"/>
                </a:lnTo>
                <a:lnTo>
                  <a:pt x="14401" y="1617814"/>
                </a:lnTo>
                <a:lnTo>
                  <a:pt x="14401" y="22491"/>
                </a:lnTo>
                <a:lnTo>
                  <a:pt x="14401" y="19265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36" name="object 136"/>
          <p:cNvSpPr/>
          <p:nvPr/>
        </p:nvSpPr>
        <p:spPr>
          <a:xfrm>
            <a:off x="5513477" y="4921233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14389" y="0"/>
                </a:moveTo>
                <a:lnTo>
                  <a:pt x="0" y="0"/>
                </a:lnTo>
                <a:lnTo>
                  <a:pt x="0" y="5613"/>
                </a:lnTo>
                <a:lnTo>
                  <a:pt x="0" y="13576"/>
                </a:lnTo>
                <a:lnTo>
                  <a:pt x="0" y="24447"/>
                </a:lnTo>
                <a:lnTo>
                  <a:pt x="0" y="1892528"/>
                </a:lnTo>
                <a:lnTo>
                  <a:pt x="3213" y="1895754"/>
                </a:lnTo>
                <a:lnTo>
                  <a:pt x="11176" y="1895754"/>
                </a:lnTo>
                <a:lnTo>
                  <a:pt x="14389" y="1892528"/>
                </a:lnTo>
                <a:lnTo>
                  <a:pt x="14389" y="27673"/>
                </a:lnTo>
                <a:lnTo>
                  <a:pt x="14389" y="24447"/>
                </a:lnTo>
                <a:lnTo>
                  <a:pt x="14389" y="16789"/>
                </a:lnTo>
                <a:lnTo>
                  <a:pt x="14389" y="13576"/>
                </a:lnTo>
                <a:lnTo>
                  <a:pt x="14389" y="5613"/>
                </a:lnTo>
                <a:lnTo>
                  <a:pt x="14389" y="2400"/>
                </a:lnTo>
                <a:lnTo>
                  <a:pt x="14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37" name="object 137"/>
          <p:cNvSpPr/>
          <p:nvPr/>
        </p:nvSpPr>
        <p:spPr>
          <a:xfrm>
            <a:off x="6000428" y="4908357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2275"/>
                </a:lnTo>
                <a:lnTo>
                  <a:pt x="0" y="1896173"/>
                </a:lnTo>
                <a:lnTo>
                  <a:pt x="3225" y="1899399"/>
                </a:lnTo>
                <a:lnTo>
                  <a:pt x="11176" y="1899399"/>
                </a:lnTo>
                <a:lnTo>
                  <a:pt x="14401" y="1896173"/>
                </a:lnTo>
                <a:lnTo>
                  <a:pt x="14401" y="25501"/>
                </a:lnTo>
                <a:lnTo>
                  <a:pt x="14401" y="22275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38" name="object 138"/>
          <p:cNvSpPr/>
          <p:nvPr/>
        </p:nvSpPr>
        <p:spPr>
          <a:xfrm>
            <a:off x="4946415" y="5101770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4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5" y="1621040"/>
                </a:lnTo>
                <a:lnTo>
                  <a:pt x="14400" y="1617817"/>
                </a:lnTo>
                <a:lnTo>
                  <a:pt x="14400" y="22487"/>
                </a:lnTo>
                <a:lnTo>
                  <a:pt x="3223" y="22487"/>
                </a:lnTo>
                <a:lnTo>
                  <a:pt x="0" y="19264"/>
                </a:lnTo>
                <a:close/>
              </a:path>
              <a:path w="14605" h="1621154">
                <a:moveTo>
                  <a:pt x="0" y="13576"/>
                </a:moveTo>
                <a:lnTo>
                  <a:pt x="0" y="19264"/>
                </a:lnTo>
                <a:lnTo>
                  <a:pt x="3223" y="22487"/>
                </a:lnTo>
                <a:lnTo>
                  <a:pt x="11175" y="22487"/>
                </a:lnTo>
                <a:lnTo>
                  <a:pt x="14400" y="19264"/>
                </a:lnTo>
                <a:lnTo>
                  <a:pt x="14400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621154">
                <a:moveTo>
                  <a:pt x="14400" y="19264"/>
                </a:moveTo>
                <a:lnTo>
                  <a:pt x="11175" y="22487"/>
                </a:lnTo>
                <a:lnTo>
                  <a:pt x="14400" y="22487"/>
                </a:lnTo>
                <a:lnTo>
                  <a:pt x="14400" y="19264"/>
                </a:lnTo>
                <a:close/>
              </a:path>
              <a:path w="14605" h="1621154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1621154">
                <a:moveTo>
                  <a:pt x="14400" y="13576"/>
                </a:moveTo>
                <a:lnTo>
                  <a:pt x="11175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39" name="object 139"/>
          <p:cNvSpPr/>
          <p:nvPr/>
        </p:nvSpPr>
        <p:spPr>
          <a:xfrm>
            <a:off x="6000435" y="4908351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5"/>
                </a:moveTo>
                <a:lnTo>
                  <a:pt x="0" y="1896174"/>
                </a:lnTo>
                <a:lnTo>
                  <a:pt x="3223" y="1899398"/>
                </a:lnTo>
                <a:lnTo>
                  <a:pt x="11175" y="1899398"/>
                </a:lnTo>
                <a:lnTo>
                  <a:pt x="14399" y="1896174"/>
                </a:lnTo>
                <a:lnTo>
                  <a:pt x="14399" y="25500"/>
                </a:lnTo>
                <a:lnTo>
                  <a:pt x="3223" y="25500"/>
                </a:lnTo>
                <a:lnTo>
                  <a:pt x="0" y="22275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5"/>
                </a:lnTo>
                <a:lnTo>
                  <a:pt x="3223" y="25500"/>
                </a:lnTo>
                <a:lnTo>
                  <a:pt x="11175" y="25500"/>
                </a:lnTo>
                <a:lnTo>
                  <a:pt x="14399" y="22275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4" h="1899920">
                <a:moveTo>
                  <a:pt x="14399" y="22275"/>
                </a:moveTo>
                <a:lnTo>
                  <a:pt x="11175" y="25500"/>
                </a:lnTo>
                <a:lnTo>
                  <a:pt x="14399" y="25500"/>
                </a:lnTo>
                <a:lnTo>
                  <a:pt x="14399" y="22275"/>
                </a:lnTo>
                <a:close/>
              </a:path>
              <a:path w="14604" h="1899920">
                <a:moveTo>
                  <a:pt x="11175" y="2399"/>
                </a:moveTo>
                <a:lnTo>
                  <a:pt x="3223" y="2399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399"/>
                </a:lnTo>
                <a:close/>
              </a:path>
              <a:path w="14604" h="1899920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4" h="1899920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399"/>
                </a:lnTo>
                <a:lnTo>
                  <a:pt x="14399" y="2399"/>
                </a:lnTo>
                <a:lnTo>
                  <a:pt x="14399" y="0"/>
                </a:lnTo>
                <a:close/>
              </a:path>
              <a:path w="14604" h="1899920">
                <a:moveTo>
                  <a:pt x="14399" y="2399"/>
                </a:moveTo>
                <a:lnTo>
                  <a:pt x="11175" y="2399"/>
                </a:lnTo>
                <a:lnTo>
                  <a:pt x="14399" y="5623"/>
                </a:lnTo>
                <a:lnTo>
                  <a:pt x="14399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40" name="object 140"/>
          <p:cNvSpPr/>
          <p:nvPr/>
        </p:nvSpPr>
        <p:spPr>
          <a:xfrm>
            <a:off x="4946415" y="5101770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4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5" y="1621040"/>
                </a:lnTo>
                <a:lnTo>
                  <a:pt x="14400" y="1617817"/>
                </a:lnTo>
                <a:lnTo>
                  <a:pt x="14400" y="22487"/>
                </a:lnTo>
                <a:lnTo>
                  <a:pt x="3223" y="22487"/>
                </a:lnTo>
                <a:lnTo>
                  <a:pt x="0" y="19264"/>
                </a:lnTo>
                <a:close/>
              </a:path>
              <a:path w="14605" h="1621154">
                <a:moveTo>
                  <a:pt x="0" y="13576"/>
                </a:moveTo>
                <a:lnTo>
                  <a:pt x="0" y="19264"/>
                </a:lnTo>
                <a:lnTo>
                  <a:pt x="3223" y="22487"/>
                </a:lnTo>
                <a:lnTo>
                  <a:pt x="11175" y="22487"/>
                </a:lnTo>
                <a:lnTo>
                  <a:pt x="14400" y="19264"/>
                </a:lnTo>
                <a:lnTo>
                  <a:pt x="14400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621154">
                <a:moveTo>
                  <a:pt x="14400" y="19264"/>
                </a:moveTo>
                <a:lnTo>
                  <a:pt x="11175" y="22487"/>
                </a:lnTo>
                <a:lnTo>
                  <a:pt x="14400" y="22487"/>
                </a:lnTo>
                <a:lnTo>
                  <a:pt x="14400" y="19264"/>
                </a:lnTo>
                <a:close/>
              </a:path>
              <a:path w="14605" h="1621154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1621154">
                <a:moveTo>
                  <a:pt x="14400" y="13576"/>
                </a:moveTo>
                <a:lnTo>
                  <a:pt x="11175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41" name="object 141"/>
          <p:cNvSpPr/>
          <p:nvPr/>
        </p:nvSpPr>
        <p:spPr>
          <a:xfrm>
            <a:off x="5513478" y="4921227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0" y="24452"/>
                </a:moveTo>
                <a:lnTo>
                  <a:pt x="0" y="1892532"/>
                </a:lnTo>
                <a:lnTo>
                  <a:pt x="3223" y="1895755"/>
                </a:lnTo>
                <a:lnTo>
                  <a:pt x="11175" y="1895755"/>
                </a:lnTo>
                <a:lnTo>
                  <a:pt x="14399" y="1892532"/>
                </a:lnTo>
                <a:lnTo>
                  <a:pt x="14399" y="27675"/>
                </a:lnTo>
                <a:lnTo>
                  <a:pt x="3223" y="27675"/>
                </a:lnTo>
                <a:lnTo>
                  <a:pt x="0" y="24452"/>
                </a:lnTo>
                <a:close/>
              </a:path>
              <a:path w="14605" h="1896109">
                <a:moveTo>
                  <a:pt x="0" y="13576"/>
                </a:moveTo>
                <a:lnTo>
                  <a:pt x="0" y="24452"/>
                </a:lnTo>
                <a:lnTo>
                  <a:pt x="3223" y="27675"/>
                </a:lnTo>
                <a:lnTo>
                  <a:pt x="11175" y="27675"/>
                </a:lnTo>
                <a:lnTo>
                  <a:pt x="14399" y="24452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896109">
                <a:moveTo>
                  <a:pt x="14399" y="24452"/>
                </a:moveTo>
                <a:lnTo>
                  <a:pt x="11175" y="27675"/>
                </a:lnTo>
                <a:lnTo>
                  <a:pt x="14399" y="27675"/>
                </a:lnTo>
                <a:lnTo>
                  <a:pt x="14399" y="24452"/>
                </a:lnTo>
                <a:close/>
              </a:path>
              <a:path w="14605" h="1896109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1896109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5" h="1896109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1896109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42" name="object 142"/>
          <p:cNvSpPr/>
          <p:nvPr/>
        </p:nvSpPr>
        <p:spPr>
          <a:xfrm>
            <a:off x="6000435" y="4908351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5"/>
                </a:moveTo>
                <a:lnTo>
                  <a:pt x="0" y="1896174"/>
                </a:lnTo>
                <a:lnTo>
                  <a:pt x="3223" y="1899398"/>
                </a:lnTo>
                <a:lnTo>
                  <a:pt x="11175" y="1899398"/>
                </a:lnTo>
                <a:lnTo>
                  <a:pt x="14399" y="1896174"/>
                </a:lnTo>
                <a:lnTo>
                  <a:pt x="14399" y="25500"/>
                </a:lnTo>
                <a:lnTo>
                  <a:pt x="3223" y="25500"/>
                </a:lnTo>
                <a:lnTo>
                  <a:pt x="0" y="22275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5"/>
                </a:lnTo>
                <a:lnTo>
                  <a:pt x="3223" y="25500"/>
                </a:lnTo>
                <a:lnTo>
                  <a:pt x="11175" y="25500"/>
                </a:lnTo>
                <a:lnTo>
                  <a:pt x="14399" y="22275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4" h="1899920">
                <a:moveTo>
                  <a:pt x="14399" y="22275"/>
                </a:moveTo>
                <a:lnTo>
                  <a:pt x="11175" y="25500"/>
                </a:lnTo>
                <a:lnTo>
                  <a:pt x="14399" y="25500"/>
                </a:lnTo>
                <a:lnTo>
                  <a:pt x="14399" y="22275"/>
                </a:lnTo>
                <a:close/>
              </a:path>
              <a:path w="14604" h="1899920">
                <a:moveTo>
                  <a:pt x="11175" y="2399"/>
                </a:moveTo>
                <a:lnTo>
                  <a:pt x="3223" y="2399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399"/>
                </a:lnTo>
                <a:close/>
              </a:path>
              <a:path w="14604" h="1899920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4" h="1899920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399"/>
                </a:lnTo>
                <a:lnTo>
                  <a:pt x="14399" y="2399"/>
                </a:lnTo>
                <a:lnTo>
                  <a:pt x="14399" y="0"/>
                </a:lnTo>
                <a:close/>
              </a:path>
              <a:path w="14604" h="1899920">
                <a:moveTo>
                  <a:pt x="14399" y="2399"/>
                </a:moveTo>
                <a:lnTo>
                  <a:pt x="11175" y="2399"/>
                </a:lnTo>
                <a:lnTo>
                  <a:pt x="14399" y="5623"/>
                </a:lnTo>
                <a:lnTo>
                  <a:pt x="14399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43" name="object 143"/>
          <p:cNvSpPr/>
          <p:nvPr/>
        </p:nvSpPr>
        <p:spPr>
          <a:xfrm>
            <a:off x="5513478" y="4921227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0" y="24452"/>
                </a:moveTo>
                <a:lnTo>
                  <a:pt x="0" y="1892532"/>
                </a:lnTo>
                <a:lnTo>
                  <a:pt x="3223" y="1895755"/>
                </a:lnTo>
                <a:lnTo>
                  <a:pt x="11175" y="1895755"/>
                </a:lnTo>
                <a:lnTo>
                  <a:pt x="14399" y="1892532"/>
                </a:lnTo>
                <a:lnTo>
                  <a:pt x="14399" y="27675"/>
                </a:lnTo>
                <a:lnTo>
                  <a:pt x="3223" y="27675"/>
                </a:lnTo>
                <a:lnTo>
                  <a:pt x="0" y="24452"/>
                </a:lnTo>
                <a:close/>
              </a:path>
              <a:path w="14605" h="1896109">
                <a:moveTo>
                  <a:pt x="0" y="13576"/>
                </a:moveTo>
                <a:lnTo>
                  <a:pt x="0" y="24452"/>
                </a:lnTo>
                <a:lnTo>
                  <a:pt x="3223" y="27675"/>
                </a:lnTo>
                <a:lnTo>
                  <a:pt x="11175" y="27675"/>
                </a:lnTo>
                <a:lnTo>
                  <a:pt x="14399" y="24452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896109">
                <a:moveTo>
                  <a:pt x="14399" y="24452"/>
                </a:moveTo>
                <a:lnTo>
                  <a:pt x="11175" y="27675"/>
                </a:lnTo>
                <a:lnTo>
                  <a:pt x="14399" y="27675"/>
                </a:lnTo>
                <a:lnTo>
                  <a:pt x="14399" y="24452"/>
                </a:lnTo>
                <a:close/>
              </a:path>
              <a:path w="14605" h="1896109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1896109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5" h="1896109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1896109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4" name="object 144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714780" y="5167841"/>
            <a:ext cx="176870" cy="82851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699170" y="5527276"/>
            <a:ext cx="203062" cy="80123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711452" y="5685963"/>
            <a:ext cx="201040" cy="95861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5116424" y="5197885"/>
            <a:ext cx="175429" cy="52138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5165110" y="5519452"/>
            <a:ext cx="57262" cy="79957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160688" y="5693094"/>
            <a:ext cx="182155" cy="91260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716649" y="5357456"/>
            <a:ext cx="146219" cy="52878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703620" y="5860203"/>
            <a:ext cx="224940" cy="88944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723336" y="6041792"/>
            <a:ext cx="170308" cy="86961"/>
          </a:xfrm>
          <a:prstGeom prst="rect">
            <a:avLst/>
          </a:prstGeom>
        </p:spPr>
      </p:pic>
      <p:grpSp>
        <p:nvGrpSpPr>
          <p:cNvPr id="153" name="object 153"/>
          <p:cNvGrpSpPr/>
          <p:nvPr/>
        </p:nvGrpSpPr>
        <p:grpSpPr>
          <a:xfrm>
            <a:off x="4977955" y="4542845"/>
            <a:ext cx="1482778" cy="230908"/>
            <a:chOff x="2034927" y="7083473"/>
            <a:chExt cx="2312035" cy="360045"/>
          </a:xfrm>
        </p:grpSpPr>
        <p:pic>
          <p:nvPicPr>
            <p:cNvPr id="154" name="object 15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034927" y="7083473"/>
              <a:ext cx="2311567" cy="3454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771750" y="7193985"/>
              <a:ext cx="570102" cy="248944"/>
            </a:xfrm>
            <a:prstGeom prst="rect">
              <a:avLst/>
            </a:prstGeom>
          </p:spPr>
        </p:pic>
      </p:grpSp>
      <p:pic>
        <p:nvPicPr>
          <p:cNvPr id="156" name="object 156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546603" y="4275969"/>
            <a:ext cx="649113" cy="1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B29D6-D63C-4180-9601-465FB071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Requirements of Clustering in Data Mining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320D74-F8F9-4875-9972-8CF0EDDE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Scalability</a:t>
            </a:r>
          </a:p>
          <a:p>
            <a:pPr algn="just"/>
            <a:r>
              <a:rPr lang="en-US" dirty="0"/>
              <a:t>Ability to deal with different types of attributes</a:t>
            </a:r>
          </a:p>
          <a:p>
            <a:pPr algn="just"/>
            <a:r>
              <a:rPr lang="en-US" dirty="0"/>
              <a:t>Discovery of clusters with arbitrary shape</a:t>
            </a:r>
          </a:p>
          <a:p>
            <a:pPr algn="just"/>
            <a:r>
              <a:rPr lang="en-US" dirty="0"/>
              <a:t>Minimal requirements for domain knowledge to determine input parameters</a:t>
            </a:r>
          </a:p>
          <a:p>
            <a:pPr algn="just"/>
            <a:r>
              <a:rPr lang="en-US" dirty="0"/>
              <a:t>Able to deal with noise and outliers</a:t>
            </a:r>
          </a:p>
          <a:p>
            <a:pPr algn="just"/>
            <a:r>
              <a:rPr lang="en-US" dirty="0"/>
              <a:t>Insensitive to order of input records</a:t>
            </a:r>
          </a:p>
          <a:p>
            <a:pPr algn="just"/>
            <a:r>
              <a:rPr lang="en-US" dirty="0"/>
              <a:t>High dimensionality</a:t>
            </a:r>
          </a:p>
          <a:p>
            <a:pPr algn="just"/>
            <a:r>
              <a:rPr lang="en-US" dirty="0"/>
              <a:t>Incorporation of user-specified constraints</a:t>
            </a:r>
          </a:p>
          <a:p>
            <a:pPr algn="just"/>
            <a:r>
              <a:rPr lang="en-US" dirty="0"/>
              <a:t>Interpretability and usability</a:t>
            </a:r>
          </a:p>
          <a:p>
            <a:pPr algn="just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32C9D51-737E-4263-91E1-F805B59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7A40C488-C8CC-47D5-8871-7D5F905AB6A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74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5218" y="491444"/>
            <a:ext cx="45324" cy="888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2291" y="504872"/>
            <a:ext cx="49525" cy="866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13684" y="515099"/>
            <a:ext cx="63530" cy="50091"/>
          </a:xfrm>
          <a:custGeom>
            <a:avLst/>
            <a:gdLst/>
            <a:ahLst/>
            <a:cxnLst/>
            <a:rect l="l" t="t" r="r" b="b"/>
            <a:pathLst>
              <a:path w="99060" h="78105">
                <a:moveTo>
                  <a:pt x="35814" y="68973"/>
                </a:moveTo>
                <a:lnTo>
                  <a:pt x="34112" y="64744"/>
                </a:lnTo>
                <a:lnTo>
                  <a:pt x="31788" y="63754"/>
                </a:lnTo>
                <a:lnTo>
                  <a:pt x="29743" y="62890"/>
                </a:lnTo>
                <a:lnTo>
                  <a:pt x="29235" y="62674"/>
                </a:lnTo>
                <a:lnTo>
                  <a:pt x="19583" y="58140"/>
                </a:lnTo>
                <a:lnTo>
                  <a:pt x="17741" y="57365"/>
                </a:lnTo>
                <a:lnTo>
                  <a:pt x="17741" y="65405"/>
                </a:lnTo>
                <a:lnTo>
                  <a:pt x="17614" y="65239"/>
                </a:lnTo>
                <a:lnTo>
                  <a:pt x="17081" y="64871"/>
                </a:lnTo>
                <a:lnTo>
                  <a:pt x="17081" y="77673"/>
                </a:lnTo>
                <a:lnTo>
                  <a:pt x="15278" y="77838"/>
                </a:lnTo>
                <a:lnTo>
                  <a:pt x="15951" y="77673"/>
                </a:lnTo>
                <a:lnTo>
                  <a:pt x="17081" y="77673"/>
                </a:lnTo>
                <a:lnTo>
                  <a:pt x="17081" y="64871"/>
                </a:lnTo>
                <a:lnTo>
                  <a:pt x="16903" y="64744"/>
                </a:lnTo>
                <a:lnTo>
                  <a:pt x="17576" y="65163"/>
                </a:lnTo>
                <a:lnTo>
                  <a:pt x="17741" y="65405"/>
                </a:lnTo>
                <a:lnTo>
                  <a:pt x="17741" y="57365"/>
                </a:lnTo>
                <a:lnTo>
                  <a:pt x="17373" y="57200"/>
                </a:lnTo>
                <a:lnTo>
                  <a:pt x="16840" y="57099"/>
                </a:lnTo>
                <a:lnTo>
                  <a:pt x="16840" y="64211"/>
                </a:lnTo>
                <a:lnTo>
                  <a:pt x="16687" y="63754"/>
                </a:lnTo>
                <a:lnTo>
                  <a:pt x="16471" y="63093"/>
                </a:lnTo>
                <a:lnTo>
                  <a:pt x="16789" y="63754"/>
                </a:lnTo>
                <a:lnTo>
                  <a:pt x="16840" y="64211"/>
                </a:lnTo>
                <a:lnTo>
                  <a:pt x="16840" y="57099"/>
                </a:lnTo>
                <a:lnTo>
                  <a:pt x="13182" y="56349"/>
                </a:lnTo>
                <a:lnTo>
                  <a:pt x="12369" y="56210"/>
                </a:lnTo>
                <a:lnTo>
                  <a:pt x="8089" y="55943"/>
                </a:lnTo>
                <a:lnTo>
                  <a:pt x="5384" y="56565"/>
                </a:lnTo>
                <a:lnTo>
                  <a:pt x="0" y="65239"/>
                </a:lnTo>
                <a:lnTo>
                  <a:pt x="241" y="65239"/>
                </a:lnTo>
                <a:lnTo>
                  <a:pt x="4940" y="74269"/>
                </a:lnTo>
                <a:lnTo>
                  <a:pt x="10426" y="77673"/>
                </a:lnTo>
                <a:lnTo>
                  <a:pt x="11887" y="78054"/>
                </a:lnTo>
                <a:lnTo>
                  <a:pt x="12839" y="78054"/>
                </a:lnTo>
                <a:lnTo>
                  <a:pt x="14376" y="78054"/>
                </a:lnTo>
                <a:lnTo>
                  <a:pt x="18072" y="78054"/>
                </a:lnTo>
                <a:lnTo>
                  <a:pt x="18453" y="77673"/>
                </a:lnTo>
                <a:lnTo>
                  <a:pt x="21285" y="74841"/>
                </a:lnTo>
                <a:lnTo>
                  <a:pt x="23368" y="75831"/>
                </a:lnTo>
                <a:lnTo>
                  <a:pt x="28473" y="78003"/>
                </a:lnTo>
                <a:lnTo>
                  <a:pt x="32702" y="76288"/>
                </a:lnTo>
                <a:lnTo>
                  <a:pt x="35725" y="69189"/>
                </a:lnTo>
                <a:lnTo>
                  <a:pt x="35814" y="68973"/>
                </a:lnTo>
                <a:close/>
              </a:path>
              <a:path w="99060" h="78105">
                <a:moveTo>
                  <a:pt x="36436" y="16484"/>
                </a:moveTo>
                <a:lnTo>
                  <a:pt x="35140" y="8915"/>
                </a:lnTo>
                <a:lnTo>
                  <a:pt x="35039" y="8610"/>
                </a:lnTo>
                <a:lnTo>
                  <a:pt x="34975" y="8420"/>
                </a:lnTo>
                <a:lnTo>
                  <a:pt x="34378" y="6527"/>
                </a:lnTo>
                <a:lnTo>
                  <a:pt x="34277" y="6184"/>
                </a:lnTo>
                <a:lnTo>
                  <a:pt x="31280" y="3695"/>
                </a:lnTo>
                <a:lnTo>
                  <a:pt x="31280" y="8623"/>
                </a:lnTo>
                <a:lnTo>
                  <a:pt x="31267" y="8915"/>
                </a:lnTo>
                <a:lnTo>
                  <a:pt x="31191" y="8420"/>
                </a:lnTo>
                <a:lnTo>
                  <a:pt x="31280" y="8623"/>
                </a:lnTo>
                <a:lnTo>
                  <a:pt x="31280" y="3695"/>
                </a:lnTo>
                <a:lnTo>
                  <a:pt x="28003" y="965"/>
                </a:lnTo>
                <a:lnTo>
                  <a:pt x="22136" y="0"/>
                </a:lnTo>
                <a:lnTo>
                  <a:pt x="21983" y="190"/>
                </a:lnTo>
                <a:lnTo>
                  <a:pt x="21983" y="17373"/>
                </a:lnTo>
                <a:lnTo>
                  <a:pt x="21869" y="16789"/>
                </a:lnTo>
                <a:lnTo>
                  <a:pt x="21907" y="16941"/>
                </a:lnTo>
                <a:lnTo>
                  <a:pt x="21983" y="17373"/>
                </a:lnTo>
                <a:lnTo>
                  <a:pt x="21983" y="190"/>
                </a:lnTo>
                <a:lnTo>
                  <a:pt x="21475" y="812"/>
                </a:lnTo>
                <a:lnTo>
                  <a:pt x="21475" y="14655"/>
                </a:lnTo>
                <a:lnTo>
                  <a:pt x="21348" y="14211"/>
                </a:lnTo>
                <a:lnTo>
                  <a:pt x="21272" y="13944"/>
                </a:lnTo>
                <a:lnTo>
                  <a:pt x="21412" y="14211"/>
                </a:lnTo>
                <a:lnTo>
                  <a:pt x="21475" y="14655"/>
                </a:lnTo>
                <a:lnTo>
                  <a:pt x="21475" y="812"/>
                </a:lnTo>
                <a:lnTo>
                  <a:pt x="16814" y="6527"/>
                </a:lnTo>
                <a:lnTo>
                  <a:pt x="16637" y="8420"/>
                </a:lnTo>
                <a:lnTo>
                  <a:pt x="16662" y="8915"/>
                </a:lnTo>
                <a:lnTo>
                  <a:pt x="17132" y="11658"/>
                </a:lnTo>
                <a:lnTo>
                  <a:pt x="17373" y="12458"/>
                </a:lnTo>
                <a:lnTo>
                  <a:pt x="17818" y="13639"/>
                </a:lnTo>
                <a:lnTo>
                  <a:pt x="17932" y="13944"/>
                </a:lnTo>
                <a:lnTo>
                  <a:pt x="18034" y="14211"/>
                </a:lnTo>
                <a:lnTo>
                  <a:pt x="20345" y="19215"/>
                </a:lnTo>
                <a:lnTo>
                  <a:pt x="21932" y="23456"/>
                </a:lnTo>
                <a:lnTo>
                  <a:pt x="22047" y="22745"/>
                </a:lnTo>
                <a:lnTo>
                  <a:pt x="22059" y="23456"/>
                </a:lnTo>
                <a:lnTo>
                  <a:pt x="21793" y="30365"/>
                </a:lnTo>
                <a:lnTo>
                  <a:pt x="21755" y="37655"/>
                </a:lnTo>
                <a:lnTo>
                  <a:pt x="24968" y="40868"/>
                </a:lnTo>
                <a:lnTo>
                  <a:pt x="32931" y="40868"/>
                </a:lnTo>
                <a:lnTo>
                  <a:pt x="36156" y="37655"/>
                </a:lnTo>
                <a:lnTo>
                  <a:pt x="36207" y="30365"/>
                </a:lnTo>
                <a:lnTo>
                  <a:pt x="36398" y="25336"/>
                </a:lnTo>
                <a:lnTo>
                  <a:pt x="36436" y="16484"/>
                </a:lnTo>
                <a:close/>
              </a:path>
              <a:path w="99060" h="78105">
                <a:moveTo>
                  <a:pt x="99034" y="48552"/>
                </a:moveTo>
                <a:lnTo>
                  <a:pt x="96456" y="44805"/>
                </a:lnTo>
                <a:lnTo>
                  <a:pt x="64160" y="38823"/>
                </a:lnTo>
                <a:lnTo>
                  <a:pt x="60083" y="42227"/>
                </a:lnTo>
                <a:lnTo>
                  <a:pt x="60083" y="58140"/>
                </a:lnTo>
                <a:lnTo>
                  <a:pt x="63296" y="61366"/>
                </a:lnTo>
                <a:lnTo>
                  <a:pt x="71259" y="61366"/>
                </a:lnTo>
                <a:lnTo>
                  <a:pt x="74472" y="58140"/>
                </a:lnTo>
                <a:lnTo>
                  <a:pt x="74472" y="55384"/>
                </a:lnTo>
                <a:lnTo>
                  <a:pt x="93827" y="58966"/>
                </a:lnTo>
                <a:lnTo>
                  <a:pt x="97586" y="56375"/>
                </a:lnTo>
                <a:lnTo>
                  <a:pt x="99034" y="48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68613" y="474253"/>
            <a:ext cx="61509" cy="1025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2189" y="482272"/>
            <a:ext cx="152297" cy="1464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39289" y="673470"/>
            <a:ext cx="47218" cy="889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28733" y="679754"/>
            <a:ext cx="65373" cy="7833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841736" y="678649"/>
            <a:ext cx="73711" cy="57014"/>
          </a:xfrm>
          <a:custGeom>
            <a:avLst/>
            <a:gdLst/>
            <a:ahLst/>
            <a:cxnLst/>
            <a:rect l="l" t="t" r="r" b="b"/>
            <a:pathLst>
              <a:path w="114935" h="88900">
                <a:moveTo>
                  <a:pt x="26771" y="28028"/>
                </a:moveTo>
                <a:lnTo>
                  <a:pt x="26708" y="18313"/>
                </a:lnTo>
                <a:lnTo>
                  <a:pt x="26492" y="16713"/>
                </a:lnTo>
                <a:lnTo>
                  <a:pt x="26365" y="15798"/>
                </a:lnTo>
                <a:lnTo>
                  <a:pt x="26263" y="15100"/>
                </a:lnTo>
                <a:lnTo>
                  <a:pt x="26149" y="14274"/>
                </a:lnTo>
                <a:lnTo>
                  <a:pt x="26035" y="13411"/>
                </a:lnTo>
                <a:lnTo>
                  <a:pt x="23914" y="7988"/>
                </a:lnTo>
                <a:lnTo>
                  <a:pt x="23799" y="7683"/>
                </a:lnTo>
                <a:lnTo>
                  <a:pt x="23380" y="6629"/>
                </a:lnTo>
                <a:lnTo>
                  <a:pt x="22974" y="6007"/>
                </a:lnTo>
                <a:lnTo>
                  <a:pt x="22974" y="15798"/>
                </a:lnTo>
                <a:lnTo>
                  <a:pt x="21831" y="14274"/>
                </a:lnTo>
                <a:lnTo>
                  <a:pt x="22771" y="15519"/>
                </a:lnTo>
                <a:lnTo>
                  <a:pt x="22974" y="15798"/>
                </a:lnTo>
                <a:lnTo>
                  <a:pt x="22974" y="6007"/>
                </a:lnTo>
                <a:lnTo>
                  <a:pt x="22098" y="4648"/>
                </a:lnTo>
                <a:lnTo>
                  <a:pt x="18821" y="2781"/>
                </a:lnTo>
                <a:lnTo>
                  <a:pt x="18821" y="10414"/>
                </a:lnTo>
                <a:lnTo>
                  <a:pt x="17475" y="7988"/>
                </a:lnTo>
                <a:lnTo>
                  <a:pt x="17564" y="8915"/>
                </a:lnTo>
                <a:lnTo>
                  <a:pt x="17437" y="7988"/>
                </a:lnTo>
                <a:lnTo>
                  <a:pt x="17322" y="7683"/>
                </a:lnTo>
                <a:lnTo>
                  <a:pt x="17475" y="7988"/>
                </a:lnTo>
                <a:lnTo>
                  <a:pt x="18745" y="10261"/>
                </a:lnTo>
                <a:lnTo>
                  <a:pt x="18821" y="10414"/>
                </a:lnTo>
                <a:lnTo>
                  <a:pt x="18821" y="2781"/>
                </a:lnTo>
                <a:lnTo>
                  <a:pt x="15189" y="685"/>
                </a:lnTo>
                <a:lnTo>
                  <a:pt x="8128" y="0"/>
                </a:lnTo>
                <a:lnTo>
                  <a:pt x="2654" y="7340"/>
                </a:lnTo>
                <a:lnTo>
                  <a:pt x="10769" y="23507"/>
                </a:lnTo>
                <a:lnTo>
                  <a:pt x="12382" y="25704"/>
                </a:lnTo>
                <a:lnTo>
                  <a:pt x="12382" y="28028"/>
                </a:lnTo>
                <a:lnTo>
                  <a:pt x="11836" y="31838"/>
                </a:lnTo>
                <a:lnTo>
                  <a:pt x="9359" y="45796"/>
                </a:lnTo>
                <a:lnTo>
                  <a:pt x="8991" y="47929"/>
                </a:lnTo>
                <a:lnTo>
                  <a:pt x="8064" y="54470"/>
                </a:lnTo>
                <a:lnTo>
                  <a:pt x="10807" y="58127"/>
                </a:lnTo>
                <a:lnTo>
                  <a:pt x="18681" y="59245"/>
                </a:lnTo>
                <a:lnTo>
                  <a:pt x="22326" y="56502"/>
                </a:lnTo>
                <a:lnTo>
                  <a:pt x="23215" y="50190"/>
                </a:lnTo>
                <a:lnTo>
                  <a:pt x="26187" y="33401"/>
                </a:lnTo>
                <a:lnTo>
                  <a:pt x="26771" y="29235"/>
                </a:lnTo>
                <a:lnTo>
                  <a:pt x="26771" y="28028"/>
                </a:lnTo>
                <a:close/>
              </a:path>
              <a:path w="114935" h="88900">
                <a:moveTo>
                  <a:pt x="36512" y="68046"/>
                </a:moveTo>
                <a:lnTo>
                  <a:pt x="33401" y="60718"/>
                </a:lnTo>
                <a:lnTo>
                  <a:pt x="29171" y="59016"/>
                </a:lnTo>
                <a:lnTo>
                  <a:pt x="23799" y="61302"/>
                </a:lnTo>
                <a:lnTo>
                  <a:pt x="22059" y="61937"/>
                </a:lnTo>
                <a:lnTo>
                  <a:pt x="14833" y="64516"/>
                </a:lnTo>
                <a:lnTo>
                  <a:pt x="14833" y="77597"/>
                </a:lnTo>
                <a:lnTo>
                  <a:pt x="14630" y="78447"/>
                </a:lnTo>
                <a:lnTo>
                  <a:pt x="14541" y="78841"/>
                </a:lnTo>
                <a:lnTo>
                  <a:pt x="14478" y="75234"/>
                </a:lnTo>
                <a:lnTo>
                  <a:pt x="14541" y="75399"/>
                </a:lnTo>
                <a:lnTo>
                  <a:pt x="14630" y="75666"/>
                </a:lnTo>
                <a:lnTo>
                  <a:pt x="14744" y="76428"/>
                </a:lnTo>
                <a:lnTo>
                  <a:pt x="14833" y="77597"/>
                </a:lnTo>
                <a:lnTo>
                  <a:pt x="14833" y="64516"/>
                </a:lnTo>
                <a:lnTo>
                  <a:pt x="14401" y="64668"/>
                </a:lnTo>
                <a:lnTo>
                  <a:pt x="14401" y="75018"/>
                </a:lnTo>
                <a:lnTo>
                  <a:pt x="14287" y="74714"/>
                </a:lnTo>
                <a:lnTo>
                  <a:pt x="14236" y="80225"/>
                </a:lnTo>
                <a:lnTo>
                  <a:pt x="13436" y="80619"/>
                </a:lnTo>
                <a:lnTo>
                  <a:pt x="13157" y="80784"/>
                </a:lnTo>
                <a:lnTo>
                  <a:pt x="13360" y="80619"/>
                </a:lnTo>
                <a:lnTo>
                  <a:pt x="14236" y="80225"/>
                </a:lnTo>
                <a:lnTo>
                  <a:pt x="14236" y="74663"/>
                </a:lnTo>
                <a:lnTo>
                  <a:pt x="14071" y="74447"/>
                </a:lnTo>
                <a:lnTo>
                  <a:pt x="14325" y="74714"/>
                </a:lnTo>
                <a:lnTo>
                  <a:pt x="14401" y="75018"/>
                </a:lnTo>
                <a:lnTo>
                  <a:pt x="14401" y="64668"/>
                </a:lnTo>
                <a:lnTo>
                  <a:pt x="5994" y="67665"/>
                </a:lnTo>
                <a:lnTo>
                  <a:pt x="4140" y="68453"/>
                </a:lnTo>
                <a:lnTo>
                  <a:pt x="0" y="74714"/>
                </a:lnTo>
                <a:lnTo>
                  <a:pt x="25" y="77597"/>
                </a:lnTo>
                <a:lnTo>
                  <a:pt x="1485" y="81635"/>
                </a:lnTo>
                <a:lnTo>
                  <a:pt x="2044" y="82550"/>
                </a:lnTo>
                <a:lnTo>
                  <a:pt x="3111" y="83845"/>
                </a:lnTo>
                <a:lnTo>
                  <a:pt x="4064" y="84810"/>
                </a:lnTo>
                <a:lnTo>
                  <a:pt x="6629" y="87896"/>
                </a:lnTo>
                <a:lnTo>
                  <a:pt x="11163" y="88328"/>
                </a:lnTo>
                <a:lnTo>
                  <a:pt x="17297" y="83273"/>
                </a:lnTo>
                <a:lnTo>
                  <a:pt x="17360" y="82550"/>
                </a:lnTo>
                <a:lnTo>
                  <a:pt x="17449" y="81635"/>
                </a:lnTo>
                <a:lnTo>
                  <a:pt x="17538" y="80784"/>
                </a:lnTo>
                <a:lnTo>
                  <a:pt x="17589" y="80225"/>
                </a:lnTo>
                <a:lnTo>
                  <a:pt x="17691" y="79095"/>
                </a:lnTo>
                <a:lnTo>
                  <a:pt x="17716" y="78841"/>
                </a:lnTo>
                <a:lnTo>
                  <a:pt x="17576" y="78841"/>
                </a:lnTo>
                <a:lnTo>
                  <a:pt x="17754" y="78778"/>
                </a:lnTo>
                <a:lnTo>
                  <a:pt x="27190" y="75399"/>
                </a:lnTo>
                <a:lnTo>
                  <a:pt x="29070" y="74714"/>
                </a:lnTo>
                <a:lnTo>
                  <a:pt x="29667" y="74447"/>
                </a:lnTo>
                <a:lnTo>
                  <a:pt x="34810" y="72275"/>
                </a:lnTo>
                <a:lnTo>
                  <a:pt x="36512" y="68046"/>
                </a:lnTo>
                <a:close/>
              </a:path>
              <a:path w="114935" h="88900">
                <a:moveTo>
                  <a:pt x="114706" y="56261"/>
                </a:moveTo>
                <a:lnTo>
                  <a:pt x="110426" y="48298"/>
                </a:lnTo>
                <a:lnTo>
                  <a:pt x="109601" y="47485"/>
                </a:lnTo>
                <a:lnTo>
                  <a:pt x="102806" y="40449"/>
                </a:lnTo>
                <a:lnTo>
                  <a:pt x="100533" y="38493"/>
                </a:lnTo>
                <a:lnTo>
                  <a:pt x="94310" y="36042"/>
                </a:lnTo>
                <a:lnTo>
                  <a:pt x="92087" y="35687"/>
                </a:lnTo>
                <a:lnTo>
                  <a:pt x="85763" y="35687"/>
                </a:lnTo>
                <a:lnTo>
                  <a:pt x="78917" y="36360"/>
                </a:lnTo>
                <a:lnTo>
                  <a:pt x="78917" y="50152"/>
                </a:lnTo>
                <a:lnTo>
                  <a:pt x="78714" y="50444"/>
                </a:lnTo>
                <a:lnTo>
                  <a:pt x="78498" y="50825"/>
                </a:lnTo>
                <a:lnTo>
                  <a:pt x="78867" y="50152"/>
                </a:lnTo>
                <a:lnTo>
                  <a:pt x="78917" y="36360"/>
                </a:lnTo>
                <a:lnTo>
                  <a:pt x="64604" y="48298"/>
                </a:lnTo>
                <a:lnTo>
                  <a:pt x="64477" y="49618"/>
                </a:lnTo>
                <a:lnTo>
                  <a:pt x="64414" y="50152"/>
                </a:lnTo>
                <a:lnTo>
                  <a:pt x="64338" y="50825"/>
                </a:lnTo>
                <a:lnTo>
                  <a:pt x="63665" y="54635"/>
                </a:lnTo>
                <a:lnTo>
                  <a:pt x="66281" y="58369"/>
                </a:lnTo>
                <a:lnTo>
                  <a:pt x="74117" y="59753"/>
                </a:lnTo>
                <a:lnTo>
                  <a:pt x="77851" y="57137"/>
                </a:lnTo>
                <a:lnTo>
                  <a:pt x="78536" y="53213"/>
                </a:lnTo>
                <a:lnTo>
                  <a:pt x="78663" y="52527"/>
                </a:lnTo>
                <a:lnTo>
                  <a:pt x="78778" y="51333"/>
                </a:lnTo>
                <a:lnTo>
                  <a:pt x="78803" y="51015"/>
                </a:lnTo>
                <a:lnTo>
                  <a:pt x="78828" y="50825"/>
                </a:lnTo>
                <a:lnTo>
                  <a:pt x="85813" y="50152"/>
                </a:lnTo>
                <a:lnTo>
                  <a:pt x="90855" y="50152"/>
                </a:lnTo>
                <a:lnTo>
                  <a:pt x="92570" y="50825"/>
                </a:lnTo>
                <a:lnTo>
                  <a:pt x="94030" y="52095"/>
                </a:lnTo>
                <a:lnTo>
                  <a:pt x="99555" y="57810"/>
                </a:lnTo>
                <a:lnTo>
                  <a:pt x="100571" y="58813"/>
                </a:lnTo>
                <a:lnTo>
                  <a:pt x="104952" y="62611"/>
                </a:lnTo>
                <a:lnTo>
                  <a:pt x="109499" y="62280"/>
                </a:lnTo>
                <a:lnTo>
                  <a:pt x="114706" y="56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86926" y="662653"/>
            <a:ext cx="57193" cy="961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1689" y="485837"/>
            <a:ext cx="111768" cy="12109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2517" y="484771"/>
            <a:ext cx="41000" cy="9940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68399" y="492681"/>
            <a:ext cx="220419" cy="2977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41671" y="674101"/>
            <a:ext cx="106998" cy="10657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301299" y="742514"/>
            <a:ext cx="39502" cy="42761"/>
          </a:xfrm>
          <a:custGeom>
            <a:avLst/>
            <a:gdLst/>
            <a:ahLst/>
            <a:cxnLst/>
            <a:rect l="l" t="t" r="r" b="b"/>
            <a:pathLst>
              <a:path w="61594" h="66675">
                <a:moveTo>
                  <a:pt x="46454" y="18860"/>
                </a:moveTo>
                <a:lnTo>
                  <a:pt x="8150" y="50148"/>
                </a:lnTo>
                <a:lnTo>
                  <a:pt x="1170" y="54198"/>
                </a:lnTo>
                <a:lnTo>
                  <a:pt x="0" y="58604"/>
                </a:lnTo>
                <a:lnTo>
                  <a:pt x="3991" y="65483"/>
                </a:lnTo>
                <a:lnTo>
                  <a:pt x="8397" y="66654"/>
                </a:lnTo>
                <a:lnTo>
                  <a:pt x="15238" y="62684"/>
                </a:lnTo>
                <a:lnTo>
                  <a:pt x="34836" y="51877"/>
                </a:lnTo>
                <a:lnTo>
                  <a:pt x="60896" y="22646"/>
                </a:lnTo>
                <a:lnTo>
                  <a:pt x="61113" y="19709"/>
                </a:lnTo>
                <a:lnTo>
                  <a:pt x="46956" y="19709"/>
                </a:lnTo>
                <a:lnTo>
                  <a:pt x="46616" y="19265"/>
                </a:lnTo>
                <a:lnTo>
                  <a:pt x="46454" y="18860"/>
                </a:lnTo>
                <a:close/>
              </a:path>
              <a:path w="61594" h="66675">
                <a:moveTo>
                  <a:pt x="28011" y="14965"/>
                </a:moveTo>
                <a:lnTo>
                  <a:pt x="28121" y="15667"/>
                </a:lnTo>
                <a:lnTo>
                  <a:pt x="28712" y="18860"/>
                </a:lnTo>
                <a:lnTo>
                  <a:pt x="28787" y="19265"/>
                </a:lnTo>
                <a:lnTo>
                  <a:pt x="28869" y="19709"/>
                </a:lnTo>
                <a:lnTo>
                  <a:pt x="28934" y="20062"/>
                </a:lnTo>
                <a:lnTo>
                  <a:pt x="32689" y="22646"/>
                </a:lnTo>
                <a:lnTo>
                  <a:pt x="39932" y="21309"/>
                </a:lnTo>
                <a:lnTo>
                  <a:pt x="40437" y="21309"/>
                </a:lnTo>
                <a:lnTo>
                  <a:pt x="43094" y="17447"/>
                </a:lnTo>
                <a:lnTo>
                  <a:pt x="42766" y="15667"/>
                </a:lnTo>
                <a:lnTo>
                  <a:pt x="42268" y="15248"/>
                </a:lnTo>
                <a:lnTo>
                  <a:pt x="28234" y="15248"/>
                </a:lnTo>
                <a:lnTo>
                  <a:pt x="28011" y="14965"/>
                </a:lnTo>
                <a:close/>
              </a:path>
              <a:path w="61594" h="66675">
                <a:moveTo>
                  <a:pt x="61102" y="18860"/>
                </a:moveTo>
                <a:lnTo>
                  <a:pt x="46454" y="18860"/>
                </a:lnTo>
                <a:lnTo>
                  <a:pt x="46494" y="19265"/>
                </a:lnTo>
                <a:lnTo>
                  <a:pt x="46996" y="19709"/>
                </a:lnTo>
                <a:lnTo>
                  <a:pt x="61113" y="19709"/>
                </a:lnTo>
                <a:lnTo>
                  <a:pt x="61102" y="18860"/>
                </a:lnTo>
                <a:close/>
              </a:path>
              <a:path w="61594" h="66675">
                <a:moveTo>
                  <a:pt x="52425" y="5074"/>
                </a:moveTo>
                <a:lnTo>
                  <a:pt x="38564" y="5074"/>
                </a:lnTo>
                <a:lnTo>
                  <a:pt x="40392" y="7423"/>
                </a:lnTo>
                <a:lnTo>
                  <a:pt x="40977" y="8298"/>
                </a:lnTo>
                <a:lnTo>
                  <a:pt x="42343" y="13267"/>
                </a:lnTo>
                <a:lnTo>
                  <a:pt x="42397" y="13674"/>
                </a:lnTo>
                <a:lnTo>
                  <a:pt x="42509" y="14279"/>
                </a:lnTo>
                <a:lnTo>
                  <a:pt x="42579" y="14659"/>
                </a:lnTo>
                <a:lnTo>
                  <a:pt x="42688" y="15248"/>
                </a:lnTo>
                <a:lnTo>
                  <a:pt x="42792" y="15667"/>
                </a:lnTo>
                <a:lnTo>
                  <a:pt x="43741" y="16639"/>
                </a:lnTo>
                <a:lnTo>
                  <a:pt x="46035" y="18860"/>
                </a:lnTo>
                <a:lnTo>
                  <a:pt x="46494" y="19265"/>
                </a:lnTo>
                <a:lnTo>
                  <a:pt x="46454" y="18860"/>
                </a:lnTo>
                <a:lnTo>
                  <a:pt x="61102" y="18860"/>
                </a:lnTo>
                <a:lnTo>
                  <a:pt x="61074" y="16639"/>
                </a:lnTo>
                <a:lnTo>
                  <a:pt x="59117" y="11747"/>
                </a:lnTo>
                <a:lnTo>
                  <a:pt x="58060" y="10320"/>
                </a:lnTo>
                <a:lnTo>
                  <a:pt x="55510" y="7997"/>
                </a:lnTo>
                <a:lnTo>
                  <a:pt x="53477" y="6029"/>
                </a:lnTo>
                <a:lnTo>
                  <a:pt x="52425" y="5074"/>
                </a:lnTo>
                <a:close/>
              </a:path>
              <a:path w="61594" h="66675">
                <a:moveTo>
                  <a:pt x="38931" y="5546"/>
                </a:moveTo>
                <a:lnTo>
                  <a:pt x="39007" y="6029"/>
                </a:lnTo>
                <a:lnTo>
                  <a:pt x="39066" y="6224"/>
                </a:lnTo>
                <a:lnTo>
                  <a:pt x="39184" y="7012"/>
                </a:lnTo>
                <a:lnTo>
                  <a:pt x="39223" y="9102"/>
                </a:lnTo>
                <a:lnTo>
                  <a:pt x="38880" y="10320"/>
                </a:lnTo>
                <a:lnTo>
                  <a:pt x="38792" y="10632"/>
                </a:lnTo>
                <a:lnTo>
                  <a:pt x="36156" y="13267"/>
                </a:lnTo>
                <a:lnTo>
                  <a:pt x="35180" y="13674"/>
                </a:lnTo>
                <a:lnTo>
                  <a:pt x="29070" y="13674"/>
                </a:lnTo>
                <a:lnTo>
                  <a:pt x="41372" y="14279"/>
                </a:lnTo>
                <a:lnTo>
                  <a:pt x="41002" y="14279"/>
                </a:lnTo>
                <a:lnTo>
                  <a:pt x="41259" y="14457"/>
                </a:lnTo>
                <a:lnTo>
                  <a:pt x="42803" y="15667"/>
                </a:lnTo>
                <a:lnTo>
                  <a:pt x="42688" y="15248"/>
                </a:lnTo>
                <a:lnTo>
                  <a:pt x="42579" y="14659"/>
                </a:lnTo>
                <a:lnTo>
                  <a:pt x="42509" y="14279"/>
                </a:lnTo>
                <a:lnTo>
                  <a:pt x="42397" y="13674"/>
                </a:lnTo>
                <a:lnTo>
                  <a:pt x="42343" y="13267"/>
                </a:lnTo>
                <a:lnTo>
                  <a:pt x="42256" y="12443"/>
                </a:lnTo>
                <a:lnTo>
                  <a:pt x="42183" y="11747"/>
                </a:lnTo>
                <a:lnTo>
                  <a:pt x="42019" y="10857"/>
                </a:lnTo>
                <a:lnTo>
                  <a:pt x="40977" y="8298"/>
                </a:lnTo>
                <a:lnTo>
                  <a:pt x="40392" y="7423"/>
                </a:lnTo>
                <a:lnTo>
                  <a:pt x="38931" y="5546"/>
                </a:lnTo>
                <a:close/>
              </a:path>
              <a:path w="61594" h="66675">
                <a:moveTo>
                  <a:pt x="43704" y="0"/>
                </a:moveTo>
                <a:lnTo>
                  <a:pt x="29060" y="0"/>
                </a:lnTo>
                <a:lnTo>
                  <a:pt x="25286" y="3773"/>
                </a:lnTo>
                <a:lnTo>
                  <a:pt x="24920" y="5074"/>
                </a:lnTo>
                <a:lnTo>
                  <a:pt x="24908" y="9102"/>
                </a:lnTo>
                <a:lnTo>
                  <a:pt x="25270" y="10320"/>
                </a:lnTo>
                <a:lnTo>
                  <a:pt x="25740" y="11747"/>
                </a:lnTo>
                <a:lnTo>
                  <a:pt x="26135" y="12443"/>
                </a:lnTo>
                <a:lnTo>
                  <a:pt x="26911" y="13536"/>
                </a:lnTo>
                <a:lnTo>
                  <a:pt x="26996" y="13674"/>
                </a:lnTo>
                <a:lnTo>
                  <a:pt x="28234" y="15248"/>
                </a:lnTo>
                <a:lnTo>
                  <a:pt x="28144" y="14965"/>
                </a:lnTo>
                <a:lnTo>
                  <a:pt x="28020" y="14659"/>
                </a:lnTo>
                <a:lnTo>
                  <a:pt x="41517" y="14659"/>
                </a:lnTo>
                <a:lnTo>
                  <a:pt x="41002" y="14279"/>
                </a:lnTo>
                <a:lnTo>
                  <a:pt x="41372" y="14279"/>
                </a:lnTo>
                <a:lnTo>
                  <a:pt x="29070" y="13674"/>
                </a:lnTo>
                <a:lnTo>
                  <a:pt x="35180" y="13674"/>
                </a:lnTo>
                <a:lnTo>
                  <a:pt x="36156" y="13267"/>
                </a:lnTo>
                <a:lnTo>
                  <a:pt x="38792" y="10632"/>
                </a:lnTo>
                <a:lnTo>
                  <a:pt x="39223" y="9102"/>
                </a:lnTo>
                <a:lnTo>
                  <a:pt x="39184" y="7012"/>
                </a:lnTo>
                <a:lnTo>
                  <a:pt x="39066" y="6224"/>
                </a:lnTo>
                <a:lnTo>
                  <a:pt x="38860" y="5546"/>
                </a:lnTo>
                <a:lnTo>
                  <a:pt x="38707" y="5276"/>
                </a:lnTo>
                <a:lnTo>
                  <a:pt x="38564" y="5074"/>
                </a:lnTo>
                <a:lnTo>
                  <a:pt x="52425" y="5074"/>
                </a:lnTo>
                <a:lnTo>
                  <a:pt x="51706" y="4422"/>
                </a:lnTo>
                <a:lnTo>
                  <a:pt x="49477" y="2557"/>
                </a:lnTo>
                <a:lnTo>
                  <a:pt x="47965" y="1521"/>
                </a:lnTo>
                <a:lnTo>
                  <a:pt x="45001" y="283"/>
                </a:lnTo>
                <a:lnTo>
                  <a:pt x="43704" y="0"/>
                </a:lnTo>
                <a:close/>
              </a:path>
              <a:path w="61594" h="66675">
                <a:moveTo>
                  <a:pt x="41517" y="14659"/>
                </a:moveTo>
                <a:lnTo>
                  <a:pt x="28020" y="14659"/>
                </a:lnTo>
                <a:lnTo>
                  <a:pt x="28144" y="14965"/>
                </a:lnTo>
                <a:lnTo>
                  <a:pt x="28234" y="15248"/>
                </a:lnTo>
                <a:lnTo>
                  <a:pt x="42268" y="15248"/>
                </a:lnTo>
                <a:lnTo>
                  <a:pt x="41517" y="14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67191" y="667418"/>
            <a:ext cx="98276" cy="11323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59274" y="653143"/>
            <a:ext cx="52636" cy="10994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54517" y="984760"/>
            <a:ext cx="314268" cy="10508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802464" y="999565"/>
            <a:ext cx="349196" cy="9117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5201414" y="1039652"/>
            <a:ext cx="35023" cy="15883"/>
          </a:xfrm>
          <a:custGeom>
            <a:avLst/>
            <a:gdLst/>
            <a:ahLst/>
            <a:cxnLst/>
            <a:rect l="l" t="t" r="r" b="b"/>
            <a:pathLst>
              <a:path w="54610" h="24764">
                <a:moveTo>
                  <a:pt x="8716" y="0"/>
                </a:moveTo>
                <a:lnTo>
                  <a:pt x="5595" y="0"/>
                </a:lnTo>
                <a:lnTo>
                  <a:pt x="736" y="4859"/>
                </a:lnTo>
                <a:lnTo>
                  <a:pt x="0" y="6850"/>
                </a:lnTo>
                <a:lnTo>
                  <a:pt x="81" y="10195"/>
                </a:lnTo>
                <a:lnTo>
                  <a:pt x="182" y="21490"/>
                </a:lnTo>
                <a:lnTo>
                  <a:pt x="3406" y="24714"/>
                </a:lnTo>
                <a:lnTo>
                  <a:pt x="11358" y="24714"/>
                </a:lnTo>
                <a:lnTo>
                  <a:pt x="14583" y="21490"/>
                </a:lnTo>
                <a:lnTo>
                  <a:pt x="14561" y="15334"/>
                </a:lnTo>
                <a:lnTo>
                  <a:pt x="14815" y="15334"/>
                </a:lnTo>
                <a:lnTo>
                  <a:pt x="12104" y="15063"/>
                </a:lnTo>
                <a:lnTo>
                  <a:pt x="10125" y="15063"/>
                </a:lnTo>
                <a:lnTo>
                  <a:pt x="11318" y="14643"/>
                </a:lnTo>
                <a:lnTo>
                  <a:pt x="13773" y="12186"/>
                </a:lnTo>
                <a:lnTo>
                  <a:pt x="14485" y="10551"/>
                </a:lnTo>
                <a:lnTo>
                  <a:pt x="14374" y="9739"/>
                </a:lnTo>
                <a:lnTo>
                  <a:pt x="14302" y="7703"/>
                </a:lnTo>
                <a:lnTo>
                  <a:pt x="41754" y="7703"/>
                </a:lnTo>
                <a:lnTo>
                  <a:pt x="27033" y="3145"/>
                </a:lnTo>
                <a:lnTo>
                  <a:pt x="22523" y="1888"/>
                </a:lnTo>
                <a:lnTo>
                  <a:pt x="8716" y="0"/>
                </a:lnTo>
                <a:close/>
              </a:path>
              <a:path w="54610" h="24764">
                <a:moveTo>
                  <a:pt x="41754" y="7703"/>
                </a:moveTo>
                <a:lnTo>
                  <a:pt x="14302" y="7703"/>
                </a:lnTo>
                <a:lnTo>
                  <a:pt x="14334" y="7943"/>
                </a:lnTo>
                <a:lnTo>
                  <a:pt x="14494" y="8694"/>
                </a:lnTo>
                <a:lnTo>
                  <a:pt x="14561" y="15334"/>
                </a:lnTo>
                <a:lnTo>
                  <a:pt x="19431" y="15999"/>
                </a:lnTo>
                <a:lnTo>
                  <a:pt x="23722" y="17197"/>
                </a:lnTo>
                <a:lnTo>
                  <a:pt x="41892" y="22820"/>
                </a:lnTo>
                <a:lnTo>
                  <a:pt x="48681" y="24714"/>
                </a:lnTo>
                <a:lnTo>
                  <a:pt x="48504" y="24714"/>
                </a:lnTo>
                <a:lnTo>
                  <a:pt x="52534" y="22442"/>
                </a:lnTo>
                <a:lnTo>
                  <a:pt x="54516" y="15334"/>
                </a:lnTo>
                <a:lnTo>
                  <a:pt x="54592" y="14643"/>
                </a:lnTo>
                <a:lnTo>
                  <a:pt x="52500" y="10932"/>
                </a:lnTo>
                <a:lnTo>
                  <a:pt x="52869" y="10932"/>
                </a:lnTo>
                <a:lnTo>
                  <a:pt x="45942" y="9000"/>
                </a:lnTo>
                <a:lnTo>
                  <a:pt x="41754" y="7703"/>
                </a:lnTo>
                <a:close/>
              </a:path>
              <a:path w="54610" h="24764">
                <a:moveTo>
                  <a:pt x="14513" y="10551"/>
                </a:moveTo>
                <a:lnTo>
                  <a:pt x="14319" y="10932"/>
                </a:lnTo>
                <a:lnTo>
                  <a:pt x="13773" y="12186"/>
                </a:lnTo>
                <a:lnTo>
                  <a:pt x="11318" y="14643"/>
                </a:lnTo>
                <a:lnTo>
                  <a:pt x="10125" y="15063"/>
                </a:lnTo>
                <a:lnTo>
                  <a:pt x="12104" y="15063"/>
                </a:lnTo>
                <a:lnTo>
                  <a:pt x="14815" y="15334"/>
                </a:lnTo>
                <a:lnTo>
                  <a:pt x="14561" y="15334"/>
                </a:lnTo>
                <a:lnTo>
                  <a:pt x="14513" y="10551"/>
                </a:lnTo>
                <a:close/>
              </a:path>
              <a:path w="54610" h="24764">
                <a:moveTo>
                  <a:pt x="14334" y="7943"/>
                </a:moveTo>
                <a:lnTo>
                  <a:pt x="14390" y="10195"/>
                </a:lnTo>
                <a:lnTo>
                  <a:pt x="14494" y="8694"/>
                </a:lnTo>
                <a:lnTo>
                  <a:pt x="14334" y="7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367831" y="1017594"/>
            <a:ext cx="37402" cy="4683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48597" y="1000221"/>
            <a:ext cx="170138" cy="8611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59719" y="996990"/>
            <a:ext cx="287499" cy="8368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05806" y="1005658"/>
            <a:ext cx="76613" cy="7298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163899" y="1020751"/>
            <a:ext cx="37466" cy="48055"/>
          </a:xfrm>
          <a:custGeom>
            <a:avLst/>
            <a:gdLst/>
            <a:ahLst/>
            <a:cxnLst/>
            <a:rect l="l" t="t" r="r" b="b"/>
            <a:pathLst>
              <a:path w="58420" h="74930">
                <a:moveTo>
                  <a:pt x="21342" y="0"/>
                </a:moveTo>
                <a:lnTo>
                  <a:pt x="14404" y="3909"/>
                </a:lnTo>
                <a:lnTo>
                  <a:pt x="12566" y="6708"/>
                </a:lnTo>
                <a:lnTo>
                  <a:pt x="9711" y="12586"/>
                </a:lnTo>
                <a:lnTo>
                  <a:pt x="8186" y="15848"/>
                </a:lnTo>
                <a:lnTo>
                  <a:pt x="7238" y="17790"/>
                </a:lnTo>
                <a:lnTo>
                  <a:pt x="6556" y="19480"/>
                </a:lnTo>
                <a:lnTo>
                  <a:pt x="3037" y="29495"/>
                </a:lnTo>
                <a:lnTo>
                  <a:pt x="2573" y="30944"/>
                </a:lnTo>
                <a:lnTo>
                  <a:pt x="2506" y="31155"/>
                </a:lnTo>
                <a:lnTo>
                  <a:pt x="2432" y="31388"/>
                </a:lnTo>
                <a:lnTo>
                  <a:pt x="1211" y="36621"/>
                </a:lnTo>
                <a:lnTo>
                  <a:pt x="1167" y="36810"/>
                </a:lnTo>
                <a:lnTo>
                  <a:pt x="645" y="40346"/>
                </a:lnTo>
                <a:lnTo>
                  <a:pt x="518" y="42035"/>
                </a:lnTo>
                <a:lnTo>
                  <a:pt x="404" y="43557"/>
                </a:lnTo>
                <a:lnTo>
                  <a:pt x="278" y="45233"/>
                </a:lnTo>
                <a:lnTo>
                  <a:pt x="160" y="54485"/>
                </a:lnTo>
                <a:lnTo>
                  <a:pt x="56" y="55651"/>
                </a:lnTo>
                <a:lnTo>
                  <a:pt x="0" y="57786"/>
                </a:lnTo>
                <a:lnTo>
                  <a:pt x="26369" y="74891"/>
                </a:lnTo>
                <a:lnTo>
                  <a:pt x="32732" y="74235"/>
                </a:lnTo>
                <a:lnTo>
                  <a:pt x="39853" y="71174"/>
                </a:lnTo>
                <a:lnTo>
                  <a:pt x="41504" y="69762"/>
                </a:lnTo>
                <a:lnTo>
                  <a:pt x="44994" y="66003"/>
                </a:lnTo>
                <a:lnTo>
                  <a:pt x="47151" y="63762"/>
                </a:lnTo>
                <a:lnTo>
                  <a:pt x="49145" y="61231"/>
                </a:lnTo>
                <a:lnTo>
                  <a:pt x="49715" y="60312"/>
                </a:lnTo>
                <a:lnTo>
                  <a:pt x="25723" y="60312"/>
                </a:lnTo>
                <a:lnTo>
                  <a:pt x="20060" y="59637"/>
                </a:lnTo>
                <a:lnTo>
                  <a:pt x="16697" y="58449"/>
                </a:lnTo>
                <a:lnTo>
                  <a:pt x="15109" y="57208"/>
                </a:lnTo>
                <a:lnTo>
                  <a:pt x="14700" y="56631"/>
                </a:lnTo>
                <a:lnTo>
                  <a:pt x="14719" y="45233"/>
                </a:lnTo>
                <a:lnTo>
                  <a:pt x="19869" y="25026"/>
                </a:lnTo>
                <a:lnTo>
                  <a:pt x="19985" y="24693"/>
                </a:lnTo>
                <a:lnTo>
                  <a:pt x="20441" y="23573"/>
                </a:lnTo>
                <a:lnTo>
                  <a:pt x="21931" y="20478"/>
                </a:lnTo>
                <a:lnTo>
                  <a:pt x="22918" y="18368"/>
                </a:lnTo>
                <a:lnTo>
                  <a:pt x="22456" y="16276"/>
                </a:lnTo>
                <a:lnTo>
                  <a:pt x="22188" y="15247"/>
                </a:lnTo>
                <a:lnTo>
                  <a:pt x="21517" y="13669"/>
                </a:lnTo>
                <a:lnTo>
                  <a:pt x="36410" y="13669"/>
                </a:lnTo>
                <a:lnTo>
                  <a:pt x="26362" y="143"/>
                </a:lnTo>
                <a:lnTo>
                  <a:pt x="21342" y="0"/>
                </a:lnTo>
                <a:close/>
              </a:path>
              <a:path w="58420" h="74930">
                <a:moveTo>
                  <a:pt x="57868" y="19480"/>
                </a:moveTo>
                <a:lnTo>
                  <a:pt x="49587" y="19480"/>
                </a:lnTo>
                <a:lnTo>
                  <a:pt x="49443" y="19814"/>
                </a:lnTo>
                <a:lnTo>
                  <a:pt x="49326" y="20086"/>
                </a:lnTo>
                <a:lnTo>
                  <a:pt x="47533" y="25760"/>
                </a:lnTo>
                <a:lnTo>
                  <a:pt x="47392" y="26149"/>
                </a:lnTo>
                <a:lnTo>
                  <a:pt x="45333" y="30944"/>
                </a:lnTo>
                <a:lnTo>
                  <a:pt x="43628" y="31625"/>
                </a:lnTo>
                <a:lnTo>
                  <a:pt x="43505" y="33813"/>
                </a:lnTo>
                <a:lnTo>
                  <a:pt x="43420" y="35332"/>
                </a:lnTo>
                <a:lnTo>
                  <a:pt x="43327" y="36810"/>
                </a:lnTo>
                <a:lnTo>
                  <a:pt x="43193" y="38093"/>
                </a:lnTo>
                <a:lnTo>
                  <a:pt x="43176" y="38263"/>
                </a:lnTo>
                <a:lnTo>
                  <a:pt x="33502" y="57208"/>
                </a:lnTo>
                <a:lnTo>
                  <a:pt x="32354" y="58449"/>
                </a:lnTo>
                <a:lnTo>
                  <a:pt x="32235" y="58578"/>
                </a:lnTo>
                <a:lnTo>
                  <a:pt x="31771" y="58974"/>
                </a:lnTo>
                <a:lnTo>
                  <a:pt x="29584" y="59914"/>
                </a:lnTo>
                <a:lnTo>
                  <a:pt x="25723" y="60312"/>
                </a:lnTo>
                <a:lnTo>
                  <a:pt x="49715" y="60312"/>
                </a:lnTo>
                <a:lnTo>
                  <a:pt x="57557" y="39344"/>
                </a:lnTo>
                <a:lnTo>
                  <a:pt x="57670" y="38263"/>
                </a:lnTo>
                <a:lnTo>
                  <a:pt x="57770" y="36621"/>
                </a:lnTo>
                <a:lnTo>
                  <a:pt x="57868" y="19480"/>
                </a:lnTo>
                <a:close/>
              </a:path>
              <a:path w="58420" h="74930">
                <a:moveTo>
                  <a:pt x="46009" y="5899"/>
                </a:moveTo>
                <a:lnTo>
                  <a:pt x="38925" y="9056"/>
                </a:lnTo>
                <a:lnTo>
                  <a:pt x="37552" y="11009"/>
                </a:lnTo>
                <a:lnTo>
                  <a:pt x="36553" y="13335"/>
                </a:lnTo>
                <a:lnTo>
                  <a:pt x="37368" y="17044"/>
                </a:lnTo>
                <a:lnTo>
                  <a:pt x="38572" y="21739"/>
                </a:lnTo>
                <a:lnTo>
                  <a:pt x="38675" y="22133"/>
                </a:lnTo>
                <a:lnTo>
                  <a:pt x="36318" y="26149"/>
                </a:lnTo>
                <a:lnTo>
                  <a:pt x="36045" y="26149"/>
                </a:lnTo>
                <a:lnTo>
                  <a:pt x="32793" y="26995"/>
                </a:lnTo>
                <a:lnTo>
                  <a:pt x="33792" y="29495"/>
                </a:lnTo>
                <a:lnTo>
                  <a:pt x="41099" y="32633"/>
                </a:lnTo>
                <a:lnTo>
                  <a:pt x="43628" y="31625"/>
                </a:lnTo>
                <a:lnTo>
                  <a:pt x="43512" y="22989"/>
                </a:lnTo>
                <a:lnTo>
                  <a:pt x="43464" y="20478"/>
                </a:lnTo>
                <a:lnTo>
                  <a:pt x="48668" y="20478"/>
                </a:lnTo>
                <a:lnTo>
                  <a:pt x="49115" y="20279"/>
                </a:lnTo>
                <a:lnTo>
                  <a:pt x="49442" y="19814"/>
                </a:lnTo>
                <a:lnTo>
                  <a:pt x="49587" y="19480"/>
                </a:lnTo>
                <a:lnTo>
                  <a:pt x="57868" y="19480"/>
                </a:lnTo>
                <a:lnTo>
                  <a:pt x="49297" y="7296"/>
                </a:lnTo>
                <a:lnTo>
                  <a:pt x="46009" y="5899"/>
                </a:lnTo>
                <a:close/>
              </a:path>
              <a:path w="58420" h="74930">
                <a:moveTo>
                  <a:pt x="43464" y="20478"/>
                </a:moveTo>
                <a:lnTo>
                  <a:pt x="43512" y="22989"/>
                </a:lnTo>
                <a:lnTo>
                  <a:pt x="43628" y="31625"/>
                </a:lnTo>
                <a:lnTo>
                  <a:pt x="45333" y="30944"/>
                </a:lnTo>
                <a:lnTo>
                  <a:pt x="47321" y="26314"/>
                </a:lnTo>
                <a:lnTo>
                  <a:pt x="47700" y="25261"/>
                </a:lnTo>
                <a:lnTo>
                  <a:pt x="48592" y="22396"/>
                </a:lnTo>
                <a:lnTo>
                  <a:pt x="48673" y="22133"/>
                </a:lnTo>
                <a:lnTo>
                  <a:pt x="45255" y="22133"/>
                </a:lnTo>
                <a:lnTo>
                  <a:pt x="44804" y="21940"/>
                </a:lnTo>
                <a:lnTo>
                  <a:pt x="43811" y="21192"/>
                </a:lnTo>
                <a:lnTo>
                  <a:pt x="43699" y="21026"/>
                </a:lnTo>
                <a:lnTo>
                  <a:pt x="43464" y="20478"/>
                </a:lnTo>
                <a:close/>
              </a:path>
              <a:path w="58420" h="74930">
                <a:moveTo>
                  <a:pt x="36083" y="14428"/>
                </a:moveTo>
                <a:lnTo>
                  <a:pt x="25068" y="14428"/>
                </a:lnTo>
                <a:lnTo>
                  <a:pt x="24136" y="15848"/>
                </a:lnTo>
                <a:lnTo>
                  <a:pt x="23192" y="17790"/>
                </a:lnTo>
                <a:lnTo>
                  <a:pt x="23101" y="17978"/>
                </a:lnTo>
                <a:lnTo>
                  <a:pt x="23018" y="18818"/>
                </a:lnTo>
                <a:lnTo>
                  <a:pt x="23692" y="21739"/>
                </a:lnTo>
                <a:lnTo>
                  <a:pt x="24739" y="25760"/>
                </a:lnTo>
                <a:lnTo>
                  <a:pt x="28671" y="28068"/>
                </a:lnTo>
                <a:lnTo>
                  <a:pt x="32793" y="26995"/>
                </a:lnTo>
                <a:lnTo>
                  <a:pt x="32101" y="25261"/>
                </a:lnTo>
                <a:lnTo>
                  <a:pt x="33850" y="21192"/>
                </a:lnTo>
                <a:lnTo>
                  <a:pt x="34106" y="20478"/>
                </a:lnTo>
                <a:lnTo>
                  <a:pt x="35412" y="16276"/>
                </a:lnTo>
                <a:lnTo>
                  <a:pt x="35750" y="15247"/>
                </a:lnTo>
                <a:lnTo>
                  <a:pt x="36083" y="14428"/>
                </a:lnTo>
                <a:close/>
              </a:path>
              <a:path w="58420" h="74930">
                <a:moveTo>
                  <a:pt x="36553" y="13335"/>
                </a:moveTo>
                <a:lnTo>
                  <a:pt x="35803" y="15090"/>
                </a:lnTo>
                <a:lnTo>
                  <a:pt x="33921" y="21026"/>
                </a:lnTo>
                <a:lnTo>
                  <a:pt x="32202" y="25026"/>
                </a:lnTo>
                <a:lnTo>
                  <a:pt x="32101" y="25261"/>
                </a:lnTo>
                <a:lnTo>
                  <a:pt x="32793" y="26995"/>
                </a:lnTo>
                <a:lnTo>
                  <a:pt x="36045" y="26149"/>
                </a:lnTo>
                <a:lnTo>
                  <a:pt x="36318" y="26149"/>
                </a:lnTo>
                <a:lnTo>
                  <a:pt x="38675" y="22133"/>
                </a:lnTo>
                <a:lnTo>
                  <a:pt x="37368" y="17044"/>
                </a:lnTo>
                <a:lnTo>
                  <a:pt x="36793" y="14428"/>
                </a:lnTo>
                <a:lnTo>
                  <a:pt x="36719" y="14090"/>
                </a:lnTo>
                <a:lnTo>
                  <a:pt x="36626" y="13669"/>
                </a:lnTo>
                <a:lnTo>
                  <a:pt x="36553" y="13335"/>
                </a:lnTo>
                <a:close/>
              </a:path>
              <a:path w="58420" h="74930">
                <a:moveTo>
                  <a:pt x="48668" y="20478"/>
                </a:moveTo>
                <a:lnTo>
                  <a:pt x="43464" y="20478"/>
                </a:lnTo>
                <a:lnTo>
                  <a:pt x="43699" y="21026"/>
                </a:lnTo>
                <a:lnTo>
                  <a:pt x="43811" y="21192"/>
                </a:lnTo>
                <a:lnTo>
                  <a:pt x="44804" y="21940"/>
                </a:lnTo>
                <a:lnTo>
                  <a:pt x="45255" y="22133"/>
                </a:lnTo>
                <a:lnTo>
                  <a:pt x="44958" y="22133"/>
                </a:lnTo>
                <a:lnTo>
                  <a:pt x="48668" y="20478"/>
                </a:lnTo>
                <a:close/>
              </a:path>
              <a:path w="58420" h="74930">
                <a:moveTo>
                  <a:pt x="49326" y="20086"/>
                </a:moveTo>
                <a:lnTo>
                  <a:pt x="49115" y="20279"/>
                </a:lnTo>
                <a:lnTo>
                  <a:pt x="44958" y="22133"/>
                </a:lnTo>
                <a:lnTo>
                  <a:pt x="48673" y="22133"/>
                </a:lnTo>
                <a:lnTo>
                  <a:pt x="49195" y="20478"/>
                </a:lnTo>
                <a:lnTo>
                  <a:pt x="49262" y="20279"/>
                </a:lnTo>
                <a:lnTo>
                  <a:pt x="49326" y="20086"/>
                </a:lnTo>
                <a:close/>
              </a:path>
              <a:path w="58420" h="74930">
                <a:moveTo>
                  <a:pt x="21696" y="14090"/>
                </a:moveTo>
                <a:lnTo>
                  <a:pt x="22121" y="15090"/>
                </a:lnTo>
                <a:lnTo>
                  <a:pt x="22188" y="15247"/>
                </a:lnTo>
                <a:lnTo>
                  <a:pt x="22344" y="15848"/>
                </a:lnTo>
                <a:lnTo>
                  <a:pt x="22456" y="16276"/>
                </a:lnTo>
                <a:lnTo>
                  <a:pt x="22790" y="17790"/>
                </a:lnTo>
                <a:lnTo>
                  <a:pt x="22832" y="17978"/>
                </a:lnTo>
                <a:lnTo>
                  <a:pt x="22918" y="18368"/>
                </a:lnTo>
                <a:lnTo>
                  <a:pt x="23928" y="16276"/>
                </a:lnTo>
                <a:lnTo>
                  <a:pt x="24017" y="16092"/>
                </a:lnTo>
                <a:lnTo>
                  <a:pt x="24136" y="15848"/>
                </a:lnTo>
                <a:lnTo>
                  <a:pt x="24530" y="15247"/>
                </a:lnTo>
                <a:lnTo>
                  <a:pt x="24634" y="15090"/>
                </a:lnTo>
                <a:lnTo>
                  <a:pt x="23640" y="15090"/>
                </a:lnTo>
                <a:lnTo>
                  <a:pt x="21696" y="14090"/>
                </a:lnTo>
                <a:close/>
              </a:path>
              <a:path w="58420" h="74930">
                <a:moveTo>
                  <a:pt x="36410" y="13669"/>
                </a:moveTo>
                <a:lnTo>
                  <a:pt x="21517" y="13669"/>
                </a:lnTo>
                <a:lnTo>
                  <a:pt x="21696" y="14090"/>
                </a:lnTo>
                <a:lnTo>
                  <a:pt x="23640" y="15090"/>
                </a:lnTo>
                <a:lnTo>
                  <a:pt x="23895" y="15090"/>
                </a:lnTo>
                <a:lnTo>
                  <a:pt x="25068" y="14428"/>
                </a:lnTo>
                <a:lnTo>
                  <a:pt x="36083" y="14428"/>
                </a:lnTo>
                <a:lnTo>
                  <a:pt x="36410" y="13669"/>
                </a:lnTo>
                <a:close/>
              </a:path>
              <a:path w="58420" h="74930">
                <a:moveTo>
                  <a:pt x="25068" y="14428"/>
                </a:moveTo>
                <a:lnTo>
                  <a:pt x="23895" y="15090"/>
                </a:lnTo>
                <a:lnTo>
                  <a:pt x="24634" y="15090"/>
                </a:lnTo>
                <a:lnTo>
                  <a:pt x="25068" y="14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55466" y="1006769"/>
            <a:ext cx="52694" cy="657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70881" y="1002107"/>
            <a:ext cx="253067" cy="8819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666081" y="1009599"/>
            <a:ext cx="72330" cy="6074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811301" y="1001874"/>
            <a:ext cx="174504" cy="90254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7076401" y="1019512"/>
            <a:ext cx="56607" cy="35838"/>
          </a:xfrm>
          <a:custGeom>
            <a:avLst/>
            <a:gdLst/>
            <a:ahLst/>
            <a:cxnLst/>
            <a:rect l="l" t="t" r="r" b="b"/>
            <a:pathLst>
              <a:path w="88264" h="55880">
                <a:moveTo>
                  <a:pt x="74244" y="3784"/>
                </a:moveTo>
                <a:lnTo>
                  <a:pt x="73571" y="3060"/>
                </a:lnTo>
                <a:lnTo>
                  <a:pt x="73164" y="2641"/>
                </a:lnTo>
                <a:lnTo>
                  <a:pt x="73164" y="3060"/>
                </a:lnTo>
                <a:lnTo>
                  <a:pt x="73037" y="2641"/>
                </a:lnTo>
                <a:lnTo>
                  <a:pt x="72542" y="2235"/>
                </a:lnTo>
                <a:lnTo>
                  <a:pt x="73164" y="2641"/>
                </a:lnTo>
                <a:lnTo>
                  <a:pt x="71170" y="647"/>
                </a:lnTo>
                <a:lnTo>
                  <a:pt x="69354" y="647"/>
                </a:lnTo>
                <a:lnTo>
                  <a:pt x="67957" y="165"/>
                </a:lnTo>
                <a:lnTo>
                  <a:pt x="67068" y="0"/>
                </a:lnTo>
                <a:lnTo>
                  <a:pt x="60045" y="0"/>
                </a:lnTo>
                <a:lnTo>
                  <a:pt x="60045" y="5308"/>
                </a:lnTo>
                <a:lnTo>
                  <a:pt x="59969" y="9169"/>
                </a:lnTo>
                <a:lnTo>
                  <a:pt x="59842" y="11684"/>
                </a:lnTo>
                <a:lnTo>
                  <a:pt x="59740" y="8420"/>
                </a:lnTo>
                <a:lnTo>
                  <a:pt x="59842" y="6108"/>
                </a:lnTo>
                <a:lnTo>
                  <a:pt x="59537" y="6654"/>
                </a:lnTo>
                <a:lnTo>
                  <a:pt x="59740" y="6108"/>
                </a:lnTo>
                <a:lnTo>
                  <a:pt x="59842" y="4838"/>
                </a:lnTo>
                <a:lnTo>
                  <a:pt x="59842" y="5842"/>
                </a:lnTo>
                <a:lnTo>
                  <a:pt x="60045" y="5308"/>
                </a:lnTo>
                <a:lnTo>
                  <a:pt x="60045" y="0"/>
                </a:lnTo>
                <a:lnTo>
                  <a:pt x="21310" y="0"/>
                </a:lnTo>
                <a:lnTo>
                  <a:pt x="18059" y="165"/>
                </a:lnTo>
                <a:lnTo>
                  <a:pt x="18402" y="165"/>
                </a:lnTo>
                <a:lnTo>
                  <a:pt x="16078" y="419"/>
                </a:lnTo>
                <a:lnTo>
                  <a:pt x="16078" y="8750"/>
                </a:lnTo>
                <a:lnTo>
                  <a:pt x="14732" y="8750"/>
                </a:lnTo>
                <a:lnTo>
                  <a:pt x="14439" y="8420"/>
                </a:lnTo>
                <a:lnTo>
                  <a:pt x="14579" y="8648"/>
                </a:lnTo>
                <a:lnTo>
                  <a:pt x="14351" y="8750"/>
                </a:lnTo>
                <a:lnTo>
                  <a:pt x="14363" y="11176"/>
                </a:lnTo>
                <a:lnTo>
                  <a:pt x="14325" y="8458"/>
                </a:lnTo>
                <a:lnTo>
                  <a:pt x="14744" y="8420"/>
                </a:lnTo>
                <a:lnTo>
                  <a:pt x="16078" y="8750"/>
                </a:lnTo>
                <a:lnTo>
                  <a:pt x="16078" y="419"/>
                </a:lnTo>
                <a:lnTo>
                  <a:pt x="13817" y="647"/>
                </a:lnTo>
                <a:lnTo>
                  <a:pt x="9347" y="1003"/>
                </a:lnTo>
                <a:lnTo>
                  <a:pt x="9537" y="1003"/>
                </a:lnTo>
                <a:lnTo>
                  <a:pt x="5511" y="1651"/>
                </a:lnTo>
                <a:lnTo>
                  <a:pt x="3733" y="2235"/>
                </a:lnTo>
                <a:lnTo>
                  <a:pt x="444" y="6108"/>
                </a:lnTo>
                <a:lnTo>
                  <a:pt x="0" y="7696"/>
                </a:lnTo>
                <a:lnTo>
                  <a:pt x="114" y="11176"/>
                </a:lnTo>
                <a:lnTo>
                  <a:pt x="1447" y="15519"/>
                </a:lnTo>
                <a:lnTo>
                  <a:pt x="1600" y="15519"/>
                </a:lnTo>
                <a:lnTo>
                  <a:pt x="3314" y="18173"/>
                </a:lnTo>
                <a:lnTo>
                  <a:pt x="7505" y="21348"/>
                </a:lnTo>
                <a:lnTo>
                  <a:pt x="8813" y="21793"/>
                </a:lnTo>
                <a:lnTo>
                  <a:pt x="12661" y="22733"/>
                </a:lnTo>
                <a:lnTo>
                  <a:pt x="16624" y="24079"/>
                </a:lnTo>
                <a:lnTo>
                  <a:pt x="20713" y="22072"/>
                </a:lnTo>
                <a:lnTo>
                  <a:pt x="23279" y="14541"/>
                </a:lnTo>
                <a:lnTo>
                  <a:pt x="23164" y="14325"/>
                </a:lnTo>
                <a:lnTo>
                  <a:pt x="52044" y="14325"/>
                </a:lnTo>
                <a:lnTo>
                  <a:pt x="52031" y="14541"/>
                </a:lnTo>
                <a:lnTo>
                  <a:pt x="51739" y="14541"/>
                </a:lnTo>
                <a:lnTo>
                  <a:pt x="57048" y="21031"/>
                </a:lnTo>
                <a:lnTo>
                  <a:pt x="61582" y="21475"/>
                </a:lnTo>
                <a:lnTo>
                  <a:pt x="65062" y="18630"/>
                </a:lnTo>
                <a:lnTo>
                  <a:pt x="69583" y="15519"/>
                </a:lnTo>
                <a:lnTo>
                  <a:pt x="70777" y="14541"/>
                </a:lnTo>
                <a:lnTo>
                  <a:pt x="71374" y="14541"/>
                </a:lnTo>
                <a:lnTo>
                  <a:pt x="74244" y="11684"/>
                </a:lnTo>
                <a:lnTo>
                  <a:pt x="74244" y="10452"/>
                </a:lnTo>
                <a:lnTo>
                  <a:pt x="74079" y="10617"/>
                </a:lnTo>
                <a:lnTo>
                  <a:pt x="74142" y="10452"/>
                </a:lnTo>
                <a:lnTo>
                  <a:pt x="74244" y="6654"/>
                </a:lnTo>
                <a:lnTo>
                  <a:pt x="74244" y="3784"/>
                </a:lnTo>
                <a:close/>
              </a:path>
              <a:path w="88264" h="55880">
                <a:moveTo>
                  <a:pt x="74764" y="8420"/>
                </a:moveTo>
                <a:lnTo>
                  <a:pt x="74244" y="6654"/>
                </a:lnTo>
                <a:lnTo>
                  <a:pt x="74244" y="10452"/>
                </a:lnTo>
                <a:lnTo>
                  <a:pt x="74625" y="9169"/>
                </a:lnTo>
                <a:lnTo>
                  <a:pt x="74714" y="8915"/>
                </a:lnTo>
                <a:lnTo>
                  <a:pt x="74764" y="8420"/>
                </a:lnTo>
                <a:close/>
              </a:path>
              <a:path w="88264" h="55880">
                <a:moveTo>
                  <a:pt x="87718" y="38061"/>
                </a:moveTo>
                <a:lnTo>
                  <a:pt x="82715" y="31877"/>
                </a:lnTo>
                <a:lnTo>
                  <a:pt x="78193" y="31394"/>
                </a:lnTo>
                <a:lnTo>
                  <a:pt x="74498" y="34366"/>
                </a:lnTo>
                <a:lnTo>
                  <a:pt x="72656" y="36144"/>
                </a:lnTo>
                <a:lnTo>
                  <a:pt x="70688" y="36144"/>
                </a:lnTo>
                <a:lnTo>
                  <a:pt x="70688" y="49834"/>
                </a:lnTo>
                <a:lnTo>
                  <a:pt x="70548" y="49847"/>
                </a:lnTo>
                <a:lnTo>
                  <a:pt x="70370" y="49834"/>
                </a:lnTo>
                <a:lnTo>
                  <a:pt x="70688" y="49834"/>
                </a:lnTo>
                <a:lnTo>
                  <a:pt x="70688" y="36144"/>
                </a:lnTo>
                <a:lnTo>
                  <a:pt x="37985" y="36144"/>
                </a:lnTo>
                <a:lnTo>
                  <a:pt x="29502" y="36537"/>
                </a:lnTo>
                <a:lnTo>
                  <a:pt x="6985" y="45796"/>
                </a:lnTo>
                <a:lnTo>
                  <a:pt x="7010" y="47345"/>
                </a:lnTo>
                <a:lnTo>
                  <a:pt x="7137" y="52793"/>
                </a:lnTo>
                <a:lnTo>
                  <a:pt x="7353" y="52793"/>
                </a:lnTo>
                <a:lnTo>
                  <a:pt x="10363" y="55816"/>
                </a:lnTo>
                <a:lnTo>
                  <a:pt x="18313" y="55816"/>
                </a:lnTo>
                <a:lnTo>
                  <a:pt x="21336" y="52793"/>
                </a:lnTo>
                <a:lnTo>
                  <a:pt x="21539" y="52793"/>
                </a:lnTo>
                <a:lnTo>
                  <a:pt x="21539" y="52133"/>
                </a:lnTo>
                <a:lnTo>
                  <a:pt x="26060" y="51282"/>
                </a:lnTo>
                <a:lnTo>
                  <a:pt x="30835" y="50888"/>
                </a:lnTo>
                <a:lnTo>
                  <a:pt x="36830" y="50622"/>
                </a:lnTo>
                <a:lnTo>
                  <a:pt x="46951" y="50622"/>
                </a:lnTo>
                <a:lnTo>
                  <a:pt x="53276" y="50279"/>
                </a:lnTo>
                <a:lnTo>
                  <a:pt x="63766" y="50279"/>
                </a:lnTo>
                <a:lnTo>
                  <a:pt x="73723" y="50279"/>
                </a:lnTo>
                <a:lnTo>
                  <a:pt x="79654" y="50279"/>
                </a:lnTo>
                <a:lnTo>
                  <a:pt x="75031" y="50063"/>
                </a:lnTo>
                <a:lnTo>
                  <a:pt x="76365" y="49834"/>
                </a:lnTo>
                <a:lnTo>
                  <a:pt x="76593" y="49834"/>
                </a:lnTo>
                <a:lnTo>
                  <a:pt x="77609" y="49580"/>
                </a:lnTo>
                <a:lnTo>
                  <a:pt x="80022" y="48729"/>
                </a:lnTo>
                <a:lnTo>
                  <a:pt x="80187" y="48729"/>
                </a:lnTo>
                <a:lnTo>
                  <a:pt x="81343" y="47802"/>
                </a:lnTo>
                <a:lnTo>
                  <a:pt x="82613" y="46558"/>
                </a:lnTo>
                <a:lnTo>
                  <a:pt x="84023" y="45186"/>
                </a:lnTo>
                <a:lnTo>
                  <a:pt x="87236" y="42595"/>
                </a:lnTo>
                <a:lnTo>
                  <a:pt x="87452" y="40589"/>
                </a:lnTo>
                <a:lnTo>
                  <a:pt x="87541" y="39725"/>
                </a:lnTo>
                <a:lnTo>
                  <a:pt x="87655" y="38646"/>
                </a:lnTo>
                <a:lnTo>
                  <a:pt x="87718" y="38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40303" y="999712"/>
            <a:ext cx="242740" cy="8612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13864" y="1335527"/>
            <a:ext cx="568692" cy="13660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094784" y="1359396"/>
            <a:ext cx="303736" cy="7084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33262" y="1347587"/>
            <a:ext cx="235675" cy="8142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816987" y="1340318"/>
            <a:ext cx="224794" cy="9381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431106" y="1674800"/>
            <a:ext cx="260470" cy="10028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773979" y="1684504"/>
            <a:ext cx="287719" cy="9802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209742" y="1676776"/>
            <a:ext cx="536877" cy="11909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181042" y="1693647"/>
            <a:ext cx="176382" cy="8394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439888" y="1693975"/>
            <a:ext cx="482917" cy="803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046587" y="1678719"/>
            <a:ext cx="118558" cy="15415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571612" y="1689114"/>
            <a:ext cx="539150" cy="26066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019077" y="1691190"/>
            <a:ext cx="145405" cy="8245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433826" y="1874253"/>
            <a:ext cx="262467" cy="12494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849113" y="1867258"/>
            <a:ext cx="237817" cy="7753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239759" y="1856138"/>
            <a:ext cx="168415" cy="8977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278941" y="1691861"/>
            <a:ext cx="872639" cy="25913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228728" y="1850890"/>
            <a:ext cx="295709" cy="97981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677582" y="1852263"/>
            <a:ext cx="521344" cy="10375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327489" y="1876784"/>
            <a:ext cx="113984" cy="6282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436981" y="2051221"/>
            <a:ext cx="367605" cy="11502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001152" y="2058131"/>
            <a:ext cx="99766" cy="71474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275593" y="2038543"/>
            <a:ext cx="178665" cy="8791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620315" y="2031143"/>
            <a:ext cx="416790" cy="9752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415964" y="2391695"/>
            <a:ext cx="162105" cy="9143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705616" y="2378007"/>
            <a:ext cx="421017" cy="9545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241598" y="2391242"/>
            <a:ext cx="132007" cy="8236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548168" y="2406837"/>
            <a:ext cx="175798" cy="5945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867853" y="2379232"/>
            <a:ext cx="280265" cy="8710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295648" y="2370708"/>
            <a:ext cx="580050" cy="10853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013701" y="2371534"/>
            <a:ext cx="556191" cy="96266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692983" y="2384874"/>
            <a:ext cx="265033" cy="7826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066161" y="2389676"/>
            <a:ext cx="134148" cy="77673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475782" y="2555406"/>
            <a:ext cx="128568" cy="9100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764588" y="2552945"/>
            <a:ext cx="276617" cy="8448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190151" y="2544088"/>
            <a:ext cx="111445" cy="114300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436225" y="2735302"/>
            <a:ext cx="173035" cy="8765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719066" y="2729828"/>
            <a:ext cx="432026" cy="96123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273041" y="2731575"/>
            <a:ext cx="140059" cy="7788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555563" y="2759472"/>
            <a:ext cx="143902" cy="5631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869535" y="2717605"/>
            <a:ext cx="256310" cy="95207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272443" y="2719587"/>
            <a:ext cx="559189" cy="9596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956984" y="2716939"/>
            <a:ext cx="188549" cy="105782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196609" y="2735174"/>
            <a:ext cx="310504" cy="7958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648675" y="2731536"/>
            <a:ext cx="258265" cy="83064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998721" y="2730551"/>
            <a:ext cx="121321" cy="106187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495829" y="2899211"/>
            <a:ext cx="107924" cy="9127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788816" y="2901465"/>
            <a:ext cx="250511" cy="8948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232153" y="2894049"/>
            <a:ext cx="119489" cy="128471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492299" y="3238522"/>
            <a:ext cx="132421" cy="92473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807521" y="3274751"/>
            <a:ext cx="241860" cy="61089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225300" y="3284817"/>
            <a:ext cx="258960" cy="50583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641440" y="3244862"/>
            <a:ext cx="548476" cy="88706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6330931" y="3267904"/>
            <a:ext cx="222016" cy="73304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6723707" y="3245804"/>
            <a:ext cx="100315" cy="117170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6873771" y="3323717"/>
            <a:ext cx="34209" cy="46426"/>
          </a:xfrm>
          <a:custGeom>
            <a:avLst/>
            <a:gdLst/>
            <a:ahLst/>
            <a:cxnLst/>
            <a:rect l="l" t="t" r="r" b="b"/>
            <a:pathLst>
              <a:path w="53339" h="72389">
                <a:moveTo>
                  <a:pt x="44144" y="7567"/>
                </a:moveTo>
                <a:lnTo>
                  <a:pt x="37172" y="7567"/>
                </a:lnTo>
                <a:lnTo>
                  <a:pt x="40313" y="10708"/>
                </a:lnTo>
                <a:lnTo>
                  <a:pt x="40313" y="18661"/>
                </a:lnTo>
                <a:lnTo>
                  <a:pt x="38204" y="20770"/>
                </a:lnTo>
                <a:lnTo>
                  <a:pt x="37119" y="21888"/>
                </a:lnTo>
                <a:lnTo>
                  <a:pt x="37854" y="23285"/>
                </a:lnTo>
                <a:lnTo>
                  <a:pt x="38314" y="25119"/>
                </a:lnTo>
                <a:lnTo>
                  <a:pt x="38794" y="30628"/>
                </a:lnTo>
                <a:lnTo>
                  <a:pt x="38672" y="32986"/>
                </a:lnTo>
                <a:lnTo>
                  <a:pt x="38013" y="34535"/>
                </a:lnTo>
                <a:lnTo>
                  <a:pt x="7146" y="55953"/>
                </a:lnTo>
                <a:lnTo>
                  <a:pt x="923" y="60044"/>
                </a:lnTo>
                <a:lnTo>
                  <a:pt x="0" y="64508"/>
                </a:lnTo>
                <a:lnTo>
                  <a:pt x="4368" y="71154"/>
                </a:lnTo>
                <a:lnTo>
                  <a:pt x="8834" y="72077"/>
                </a:lnTo>
                <a:lnTo>
                  <a:pt x="14912" y="68080"/>
                </a:lnTo>
                <a:lnTo>
                  <a:pt x="35062" y="55563"/>
                </a:lnTo>
                <a:lnTo>
                  <a:pt x="53249" y="30628"/>
                </a:lnTo>
                <a:lnTo>
                  <a:pt x="52609" y="23285"/>
                </a:lnTo>
                <a:lnTo>
                  <a:pt x="52506" y="22109"/>
                </a:lnTo>
                <a:lnTo>
                  <a:pt x="51690" y="18850"/>
                </a:lnTo>
                <a:lnTo>
                  <a:pt x="51596" y="18475"/>
                </a:lnTo>
                <a:lnTo>
                  <a:pt x="47934" y="11518"/>
                </a:lnTo>
                <a:lnTo>
                  <a:pt x="45213" y="8268"/>
                </a:lnTo>
                <a:lnTo>
                  <a:pt x="44144" y="7567"/>
                </a:lnTo>
                <a:close/>
              </a:path>
              <a:path w="53339" h="72389">
                <a:moveTo>
                  <a:pt x="27904" y="0"/>
                </a:moveTo>
                <a:lnTo>
                  <a:pt x="21346" y="4845"/>
                </a:lnTo>
                <a:lnTo>
                  <a:pt x="20481" y="7125"/>
                </a:lnTo>
                <a:lnTo>
                  <a:pt x="20574" y="10708"/>
                </a:lnTo>
                <a:lnTo>
                  <a:pt x="20666" y="11334"/>
                </a:lnTo>
                <a:lnTo>
                  <a:pt x="21445" y="14215"/>
                </a:lnTo>
                <a:lnTo>
                  <a:pt x="22612" y="16131"/>
                </a:lnTo>
                <a:lnTo>
                  <a:pt x="22710" y="16292"/>
                </a:lnTo>
                <a:lnTo>
                  <a:pt x="22837" y="16501"/>
                </a:lnTo>
                <a:lnTo>
                  <a:pt x="25607" y="19676"/>
                </a:lnTo>
                <a:lnTo>
                  <a:pt x="26911" y="20770"/>
                </a:lnTo>
                <a:lnTo>
                  <a:pt x="30733" y="22109"/>
                </a:lnTo>
                <a:lnTo>
                  <a:pt x="31179" y="22109"/>
                </a:lnTo>
                <a:lnTo>
                  <a:pt x="33265" y="21888"/>
                </a:lnTo>
                <a:lnTo>
                  <a:pt x="37119" y="21888"/>
                </a:lnTo>
                <a:lnTo>
                  <a:pt x="28674" y="16131"/>
                </a:lnTo>
                <a:lnTo>
                  <a:pt x="29263" y="16131"/>
                </a:lnTo>
                <a:lnTo>
                  <a:pt x="30727" y="15816"/>
                </a:lnTo>
                <a:lnTo>
                  <a:pt x="34102" y="13324"/>
                </a:lnTo>
                <a:lnTo>
                  <a:pt x="34785" y="11518"/>
                </a:lnTo>
                <a:lnTo>
                  <a:pt x="34743" y="8268"/>
                </a:lnTo>
                <a:lnTo>
                  <a:pt x="32780" y="7567"/>
                </a:lnTo>
                <a:lnTo>
                  <a:pt x="44144" y="7567"/>
                </a:lnTo>
                <a:lnTo>
                  <a:pt x="36700" y="2703"/>
                </a:lnTo>
                <a:lnTo>
                  <a:pt x="27904" y="0"/>
                </a:lnTo>
                <a:close/>
              </a:path>
              <a:path w="53339" h="72389">
                <a:moveTo>
                  <a:pt x="34702" y="8268"/>
                </a:moveTo>
                <a:lnTo>
                  <a:pt x="34785" y="11518"/>
                </a:lnTo>
                <a:lnTo>
                  <a:pt x="34102" y="13324"/>
                </a:lnTo>
                <a:lnTo>
                  <a:pt x="30727" y="15816"/>
                </a:lnTo>
                <a:lnTo>
                  <a:pt x="29263" y="16131"/>
                </a:lnTo>
                <a:lnTo>
                  <a:pt x="28674" y="16131"/>
                </a:lnTo>
                <a:lnTo>
                  <a:pt x="29330" y="16292"/>
                </a:lnTo>
                <a:lnTo>
                  <a:pt x="37119" y="21888"/>
                </a:lnTo>
                <a:lnTo>
                  <a:pt x="38204" y="20770"/>
                </a:lnTo>
                <a:lnTo>
                  <a:pt x="40313" y="18661"/>
                </a:lnTo>
                <a:lnTo>
                  <a:pt x="40313" y="10708"/>
                </a:lnTo>
                <a:lnTo>
                  <a:pt x="38218" y="8613"/>
                </a:lnTo>
                <a:lnTo>
                  <a:pt x="35065" y="8613"/>
                </a:lnTo>
                <a:lnTo>
                  <a:pt x="34938" y="8467"/>
                </a:lnTo>
                <a:lnTo>
                  <a:pt x="34702" y="8268"/>
                </a:lnTo>
                <a:close/>
              </a:path>
              <a:path w="53339" h="72389">
                <a:moveTo>
                  <a:pt x="37604" y="7999"/>
                </a:moveTo>
                <a:lnTo>
                  <a:pt x="34668" y="7999"/>
                </a:lnTo>
                <a:lnTo>
                  <a:pt x="34971" y="8467"/>
                </a:lnTo>
                <a:lnTo>
                  <a:pt x="35065" y="8613"/>
                </a:lnTo>
                <a:lnTo>
                  <a:pt x="38218" y="8613"/>
                </a:lnTo>
                <a:lnTo>
                  <a:pt x="37604" y="7999"/>
                </a:lnTo>
                <a:close/>
              </a:path>
              <a:path w="53339" h="72389">
                <a:moveTo>
                  <a:pt x="37172" y="7567"/>
                </a:moveTo>
                <a:lnTo>
                  <a:pt x="32780" y="7567"/>
                </a:lnTo>
                <a:lnTo>
                  <a:pt x="34012" y="7999"/>
                </a:lnTo>
                <a:lnTo>
                  <a:pt x="34702" y="8268"/>
                </a:lnTo>
                <a:lnTo>
                  <a:pt x="34938" y="8467"/>
                </a:lnTo>
                <a:lnTo>
                  <a:pt x="34842" y="8268"/>
                </a:lnTo>
                <a:lnTo>
                  <a:pt x="34668" y="7999"/>
                </a:lnTo>
                <a:lnTo>
                  <a:pt x="37604" y="7999"/>
                </a:lnTo>
                <a:lnTo>
                  <a:pt x="37172" y="75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7" name="object 87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7013263" y="3244407"/>
            <a:ext cx="110098" cy="115842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335789" y="3905797"/>
            <a:ext cx="106623" cy="11830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348927" y="4072001"/>
            <a:ext cx="96131" cy="115659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348004" y="4236389"/>
            <a:ext cx="87323" cy="127623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340276" y="4421794"/>
            <a:ext cx="99284" cy="115468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360679" y="4604635"/>
            <a:ext cx="131328" cy="113499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370205" y="4777594"/>
            <a:ext cx="110553" cy="115388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4765825" y="3843787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19265"/>
                </a:lnTo>
                <a:lnTo>
                  <a:pt x="0" y="1617827"/>
                </a:lnTo>
                <a:lnTo>
                  <a:pt x="3225" y="1621040"/>
                </a:lnTo>
                <a:lnTo>
                  <a:pt x="11176" y="1621040"/>
                </a:lnTo>
                <a:lnTo>
                  <a:pt x="14401" y="1617827"/>
                </a:lnTo>
                <a:lnTo>
                  <a:pt x="14401" y="22491"/>
                </a:lnTo>
                <a:lnTo>
                  <a:pt x="14401" y="19265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5" name="object 95"/>
          <p:cNvSpPr/>
          <p:nvPr/>
        </p:nvSpPr>
        <p:spPr>
          <a:xfrm>
            <a:off x="5332888" y="3663247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4447"/>
                </a:lnTo>
                <a:lnTo>
                  <a:pt x="0" y="1892528"/>
                </a:lnTo>
                <a:lnTo>
                  <a:pt x="3225" y="1895754"/>
                </a:lnTo>
                <a:lnTo>
                  <a:pt x="11176" y="1895754"/>
                </a:lnTo>
                <a:lnTo>
                  <a:pt x="14401" y="1892528"/>
                </a:lnTo>
                <a:lnTo>
                  <a:pt x="14401" y="27673"/>
                </a:lnTo>
                <a:lnTo>
                  <a:pt x="14401" y="24447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6" name="object 96"/>
          <p:cNvSpPr/>
          <p:nvPr/>
        </p:nvSpPr>
        <p:spPr>
          <a:xfrm>
            <a:off x="5819847" y="3650370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2275"/>
                </a:lnTo>
                <a:lnTo>
                  <a:pt x="0" y="1896173"/>
                </a:lnTo>
                <a:lnTo>
                  <a:pt x="3225" y="1899399"/>
                </a:lnTo>
                <a:lnTo>
                  <a:pt x="11176" y="1899399"/>
                </a:lnTo>
                <a:lnTo>
                  <a:pt x="14401" y="1896173"/>
                </a:lnTo>
                <a:lnTo>
                  <a:pt x="14401" y="25501"/>
                </a:lnTo>
                <a:lnTo>
                  <a:pt x="14401" y="22275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7" name="object 97"/>
          <p:cNvSpPr/>
          <p:nvPr/>
        </p:nvSpPr>
        <p:spPr>
          <a:xfrm>
            <a:off x="4765829" y="3843786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5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7" y="1621040"/>
                </a:lnTo>
                <a:lnTo>
                  <a:pt x="14400" y="1617817"/>
                </a:lnTo>
                <a:lnTo>
                  <a:pt x="14400" y="22489"/>
                </a:lnTo>
                <a:lnTo>
                  <a:pt x="3223" y="22489"/>
                </a:lnTo>
                <a:lnTo>
                  <a:pt x="0" y="19265"/>
                </a:lnTo>
                <a:close/>
              </a:path>
              <a:path w="14605" h="1621154">
                <a:moveTo>
                  <a:pt x="0" y="13577"/>
                </a:moveTo>
                <a:lnTo>
                  <a:pt x="0" y="19265"/>
                </a:lnTo>
                <a:lnTo>
                  <a:pt x="3223" y="22489"/>
                </a:lnTo>
                <a:lnTo>
                  <a:pt x="11177" y="22489"/>
                </a:lnTo>
                <a:lnTo>
                  <a:pt x="14400" y="19265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1621154">
                <a:moveTo>
                  <a:pt x="14400" y="19265"/>
                </a:moveTo>
                <a:lnTo>
                  <a:pt x="11177" y="22489"/>
                </a:lnTo>
                <a:lnTo>
                  <a:pt x="14400" y="22489"/>
                </a:lnTo>
                <a:lnTo>
                  <a:pt x="14400" y="19265"/>
                </a:lnTo>
                <a:close/>
              </a:path>
              <a:path w="14605" h="1621154">
                <a:moveTo>
                  <a:pt x="11177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7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1621154">
                <a:moveTo>
                  <a:pt x="14400" y="13577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8" name="object 98"/>
          <p:cNvSpPr/>
          <p:nvPr/>
        </p:nvSpPr>
        <p:spPr>
          <a:xfrm>
            <a:off x="5819849" y="3650367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7"/>
                </a:moveTo>
                <a:lnTo>
                  <a:pt x="0" y="1896174"/>
                </a:lnTo>
                <a:lnTo>
                  <a:pt x="3223" y="1899399"/>
                </a:lnTo>
                <a:lnTo>
                  <a:pt x="11175" y="1899399"/>
                </a:lnTo>
                <a:lnTo>
                  <a:pt x="14400" y="1896174"/>
                </a:lnTo>
                <a:lnTo>
                  <a:pt x="14400" y="25500"/>
                </a:lnTo>
                <a:lnTo>
                  <a:pt x="3223" y="25500"/>
                </a:lnTo>
                <a:lnTo>
                  <a:pt x="0" y="22277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7"/>
                </a:lnTo>
                <a:lnTo>
                  <a:pt x="3223" y="25500"/>
                </a:lnTo>
                <a:lnTo>
                  <a:pt x="11175" y="25500"/>
                </a:lnTo>
                <a:lnTo>
                  <a:pt x="14400" y="22277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6"/>
                </a:lnTo>
                <a:close/>
              </a:path>
              <a:path w="14604" h="1899920">
                <a:moveTo>
                  <a:pt x="14400" y="22277"/>
                </a:moveTo>
                <a:lnTo>
                  <a:pt x="11175" y="25500"/>
                </a:lnTo>
                <a:lnTo>
                  <a:pt x="14400" y="25500"/>
                </a:lnTo>
                <a:lnTo>
                  <a:pt x="14400" y="22277"/>
                </a:lnTo>
                <a:close/>
              </a:path>
              <a:path w="14604" h="189992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800"/>
                </a:lnTo>
                <a:lnTo>
                  <a:pt x="11175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4" h="1899920">
                <a:moveTo>
                  <a:pt x="14400" y="13576"/>
                </a:moveTo>
                <a:lnTo>
                  <a:pt x="11175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4" h="189992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4" h="1899920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9" name="object 99"/>
          <p:cNvSpPr/>
          <p:nvPr/>
        </p:nvSpPr>
        <p:spPr>
          <a:xfrm>
            <a:off x="4765829" y="3843786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5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7" y="1621040"/>
                </a:lnTo>
                <a:lnTo>
                  <a:pt x="14400" y="1617817"/>
                </a:lnTo>
                <a:lnTo>
                  <a:pt x="14400" y="22489"/>
                </a:lnTo>
                <a:lnTo>
                  <a:pt x="3223" y="22489"/>
                </a:lnTo>
                <a:lnTo>
                  <a:pt x="0" y="19265"/>
                </a:lnTo>
                <a:close/>
              </a:path>
              <a:path w="14605" h="1621154">
                <a:moveTo>
                  <a:pt x="0" y="13577"/>
                </a:moveTo>
                <a:lnTo>
                  <a:pt x="0" y="19265"/>
                </a:lnTo>
                <a:lnTo>
                  <a:pt x="3223" y="22489"/>
                </a:lnTo>
                <a:lnTo>
                  <a:pt x="11177" y="22489"/>
                </a:lnTo>
                <a:lnTo>
                  <a:pt x="14400" y="19265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1621154">
                <a:moveTo>
                  <a:pt x="14400" y="19265"/>
                </a:moveTo>
                <a:lnTo>
                  <a:pt x="11177" y="22489"/>
                </a:lnTo>
                <a:lnTo>
                  <a:pt x="14400" y="22489"/>
                </a:lnTo>
                <a:lnTo>
                  <a:pt x="14400" y="19265"/>
                </a:lnTo>
                <a:close/>
              </a:path>
              <a:path w="14605" h="1621154">
                <a:moveTo>
                  <a:pt x="11177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7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1621154">
                <a:moveTo>
                  <a:pt x="14400" y="13577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0" name="object 100"/>
          <p:cNvSpPr/>
          <p:nvPr/>
        </p:nvSpPr>
        <p:spPr>
          <a:xfrm>
            <a:off x="5332891" y="3663242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0" y="24452"/>
                </a:moveTo>
                <a:lnTo>
                  <a:pt x="0" y="1892532"/>
                </a:lnTo>
                <a:lnTo>
                  <a:pt x="3223" y="1895755"/>
                </a:lnTo>
                <a:lnTo>
                  <a:pt x="11175" y="1895755"/>
                </a:lnTo>
                <a:lnTo>
                  <a:pt x="14399" y="1892532"/>
                </a:lnTo>
                <a:lnTo>
                  <a:pt x="14399" y="27675"/>
                </a:lnTo>
                <a:lnTo>
                  <a:pt x="3223" y="27675"/>
                </a:lnTo>
                <a:lnTo>
                  <a:pt x="0" y="24452"/>
                </a:lnTo>
                <a:close/>
              </a:path>
              <a:path w="14605" h="1896109">
                <a:moveTo>
                  <a:pt x="0" y="13577"/>
                </a:moveTo>
                <a:lnTo>
                  <a:pt x="0" y="24452"/>
                </a:lnTo>
                <a:lnTo>
                  <a:pt x="3223" y="27675"/>
                </a:lnTo>
                <a:lnTo>
                  <a:pt x="11175" y="27675"/>
                </a:lnTo>
                <a:lnTo>
                  <a:pt x="14399" y="24452"/>
                </a:lnTo>
                <a:lnTo>
                  <a:pt x="14399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1896109">
                <a:moveTo>
                  <a:pt x="14399" y="24452"/>
                </a:moveTo>
                <a:lnTo>
                  <a:pt x="11175" y="27675"/>
                </a:lnTo>
                <a:lnTo>
                  <a:pt x="14399" y="27675"/>
                </a:lnTo>
                <a:lnTo>
                  <a:pt x="14399" y="24452"/>
                </a:lnTo>
                <a:close/>
              </a:path>
              <a:path w="14605" h="1896109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5" y="16800"/>
                </a:lnTo>
                <a:lnTo>
                  <a:pt x="14399" y="13577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1896109">
                <a:moveTo>
                  <a:pt x="14399" y="13577"/>
                </a:moveTo>
                <a:lnTo>
                  <a:pt x="11175" y="16800"/>
                </a:lnTo>
                <a:lnTo>
                  <a:pt x="14399" y="16800"/>
                </a:lnTo>
                <a:lnTo>
                  <a:pt x="14399" y="13577"/>
                </a:lnTo>
                <a:close/>
              </a:path>
              <a:path w="14605" h="1896109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1896109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1" name="object 101"/>
          <p:cNvSpPr/>
          <p:nvPr/>
        </p:nvSpPr>
        <p:spPr>
          <a:xfrm>
            <a:off x="5819849" y="3650367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7"/>
                </a:moveTo>
                <a:lnTo>
                  <a:pt x="0" y="1896174"/>
                </a:lnTo>
                <a:lnTo>
                  <a:pt x="3223" y="1899399"/>
                </a:lnTo>
                <a:lnTo>
                  <a:pt x="11175" y="1899399"/>
                </a:lnTo>
                <a:lnTo>
                  <a:pt x="14400" y="1896174"/>
                </a:lnTo>
                <a:lnTo>
                  <a:pt x="14400" y="25500"/>
                </a:lnTo>
                <a:lnTo>
                  <a:pt x="3223" y="25500"/>
                </a:lnTo>
                <a:lnTo>
                  <a:pt x="0" y="22277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7"/>
                </a:lnTo>
                <a:lnTo>
                  <a:pt x="3223" y="25500"/>
                </a:lnTo>
                <a:lnTo>
                  <a:pt x="11175" y="25500"/>
                </a:lnTo>
                <a:lnTo>
                  <a:pt x="14400" y="22277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6"/>
                </a:lnTo>
                <a:close/>
              </a:path>
              <a:path w="14604" h="1899920">
                <a:moveTo>
                  <a:pt x="14400" y="22277"/>
                </a:moveTo>
                <a:lnTo>
                  <a:pt x="11175" y="25500"/>
                </a:lnTo>
                <a:lnTo>
                  <a:pt x="14400" y="25500"/>
                </a:lnTo>
                <a:lnTo>
                  <a:pt x="14400" y="22277"/>
                </a:lnTo>
                <a:close/>
              </a:path>
              <a:path w="14604" h="189992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800"/>
                </a:lnTo>
                <a:lnTo>
                  <a:pt x="11175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4" h="1899920">
                <a:moveTo>
                  <a:pt x="14400" y="13576"/>
                </a:moveTo>
                <a:lnTo>
                  <a:pt x="11175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4" h="189992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4" h="1899920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02" name="object 102"/>
          <p:cNvSpPr/>
          <p:nvPr/>
        </p:nvSpPr>
        <p:spPr>
          <a:xfrm>
            <a:off x="5332891" y="3663242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09">
                <a:moveTo>
                  <a:pt x="0" y="24452"/>
                </a:moveTo>
                <a:lnTo>
                  <a:pt x="0" y="1892532"/>
                </a:lnTo>
                <a:lnTo>
                  <a:pt x="3223" y="1895755"/>
                </a:lnTo>
                <a:lnTo>
                  <a:pt x="11175" y="1895755"/>
                </a:lnTo>
                <a:lnTo>
                  <a:pt x="14399" y="1892532"/>
                </a:lnTo>
                <a:lnTo>
                  <a:pt x="14399" y="27675"/>
                </a:lnTo>
                <a:lnTo>
                  <a:pt x="3223" y="27675"/>
                </a:lnTo>
                <a:lnTo>
                  <a:pt x="0" y="24452"/>
                </a:lnTo>
                <a:close/>
              </a:path>
              <a:path w="14605" h="1896109">
                <a:moveTo>
                  <a:pt x="0" y="13577"/>
                </a:moveTo>
                <a:lnTo>
                  <a:pt x="0" y="24452"/>
                </a:lnTo>
                <a:lnTo>
                  <a:pt x="3223" y="27675"/>
                </a:lnTo>
                <a:lnTo>
                  <a:pt x="11175" y="27675"/>
                </a:lnTo>
                <a:lnTo>
                  <a:pt x="14399" y="24452"/>
                </a:lnTo>
                <a:lnTo>
                  <a:pt x="14399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1896109">
                <a:moveTo>
                  <a:pt x="14399" y="24452"/>
                </a:moveTo>
                <a:lnTo>
                  <a:pt x="11175" y="27675"/>
                </a:lnTo>
                <a:lnTo>
                  <a:pt x="14399" y="27675"/>
                </a:lnTo>
                <a:lnTo>
                  <a:pt x="14399" y="24452"/>
                </a:lnTo>
                <a:close/>
              </a:path>
              <a:path w="14605" h="1896109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5" y="16800"/>
                </a:lnTo>
                <a:lnTo>
                  <a:pt x="14399" y="13577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1896109">
                <a:moveTo>
                  <a:pt x="14399" y="13577"/>
                </a:moveTo>
                <a:lnTo>
                  <a:pt x="11175" y="16800"/>
                </a:lnTo>
                <a:lnTo>
                  <a:pt x="14399" y="16800"/>
                </a:lnTo>
                <a:lnTo>
                  <a:pt x="14399" y="13577"/>
                </a:lnTo>
                <a:close/>
              </a:path>
              <a:path w="14605" h="1896109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1896109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3" name="object 10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979658" y="3716750"/>
            <a:ext cx="99270" cy="114286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5542235" y="3717202"/>
            <a:ext cx="106202" cy="121922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983666" y="4107626"/>
            <a:ext cx="197307" cy="79164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011399" y="4623715"/>
            <a:ext cx="223696" cy="86952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044030" y="4792504"/>
            <a:ext cx="194066" cy="84660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508917" y="3935106"/>
            <a:ext cx="185588" cy="82398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511804" y="4282422"/>
            <a:ext cx="228028" cy="84421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532112" y="4452475"/>
            <a:ext cx="174348" cy="7883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989728" y="3928518"/>
            <a:ext cx="148283" cy="83644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531336" y="4111521"/>
            <a:ext cx="137451" cy="76853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5004716" y="4281568"/>
            <a:ext cx="150811" cy="85875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5002930" y="4469363"/>
            <a:ext cx="195677" cy="55115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5555053" y="4628991"/>
            <a:ext cx="161581" cy="83407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5553898" y="4811665"/>
            <a:ext cx="163008" cy="55106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269144" y="5145928"/>
            <a:ext cx="133104" cy="80870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4463031" y="5162819"/>
            <a:ext cx="59050" cy="49684"/>
          </a:xfrm>
          <a:custGeom>
            <a:avLst/>
            <a:gdLst/>
            <a:ahLst/>
            <a:cxnLst/>
            <a:rect l="l" t="t" r="r" b="b"/>
            <a:pathLst>
              <a:path w="92075" h="77470">
                <a:moveTo>
                  <a:pt x="36842" y="14846"/>
                </a:moveTo>
                <a:lnTo>
                  <a:pt x="36461" y="12179"/>
                </a:lnTo>
                <a:lnTo>
                  <a:pt x="36360" y="11493"/>
                </a:lnTo>
                <a:lnTo>
                  <a:pt x="36258" y="10756"/>
                </a:lnTo>
                <a:lnTo>
                  <a:pt x="36169" y="10172"/>
                </a:lnTo>
                <a:lnTo>
                  <a:pt x="36131" y="9906"/>
                </a:lnTo>
                <a:lnTo>
                  <a:pt x="32943" y="7531"/>
                </a:lnTo>
                <a:lnTo>
                  <a:pt x="32016" y="6819"/>
                </a:lnTo>
                <a:lnTo>
                  <a:pt x="27546" y="3162"/>
                </a:lnTo>
                <a:lnTo>
                  <a:pt x="26428" y="2336"/>
                </a:lnTo>
                <a:lnTo>
                  <a:pt x="23355" y="965"/>
                </a:lnTo>
                <a:lnTo>
                  <a:pt x="23520" y="965"/>
                </a:lnTo>
                <a:lnTo>
                  <a:pt x="19837" y="0"/>
                </a:lnTo>
                <a:lnTo>
                  <a:pt x="17297" y="203"/>
                </a:lnTo>
                <a:lnTo>
                  <a:pt x="12052" y="4533"/>
                </a:lnTo>
                <a:lnTo>
                  <a:pt x="11709" y="6819"/>
                </a:lnTo>
                <a:lnTo>
                  <a:pt x="11836" y="9906"/>
                </a:lnTo>
                <a:lnTo>
                  <a:pt x="11925" y="12179"/>
                </a:lnTo>
                <a:lnTo>
                  <a:pt x="12065" y="13474"/>
                </a:lnTo>
                <a:lnTo>
                  <a:pt x="12890" y="19748"/>
                </a:lnTo>
                <a:lnTo>
                  <a:pt x="13868" y="23444"/>
                </a:lnTo>
                <a:lnTo>
                  <a:pt x="18465" y="39077"/>
                </a:lnTo>
                <a:lnTo>
                  <a:pt x="20066" y="45085"/>
                </a:lnTo>
                <a:lnTo>
                  <a:pt x="24003" y="47371"/>
                </a:lnTo>
                <a:lnTo>
                  <a:pt x="31699" y="45339"/>
                </a:lnTo>
                <a:lnTo>
                  <a:pt x="33985" y="41389"/>
                </a:lnTo>
                <a:lnTo>
                  <a:pt x="32334" y="35204"/>
                </a:lnTo>
                <a:lnTo>
                  <a:pt x="28295" y="21437"/>
                </a:lnTo>
                <a:lnTo>
                  <a:pt x="27520" y="21437"/>
                </a:lnTo>
                <a:lnTo>
                  <a:pt x="28257" y="21336"/>
                </a:lnTo>
                <a:lnTo>
                  <a:pt x="32029" y="20789"/>
                </a:lnTo>
                <a:lnTo>
                  <a:pt x="36360" y="14986"/>
                </a:lnTo>
                <a:lnTo>
                  <a:pt x="36474" y="14846"/>
                </a:lnTo>
                <a:lnTo>
                  <a:pt x="36842" y="14846"/>
                </a:lnTo>
                <a:close/>
              </a:path>
              <a:path w="92075" h="77470">
                <a:moveTo>
                  <a:pt x="41935" y="61264"/>
                </a:moveTo>
                <a:lnTo>
                  <a:pt x="39763" y="53860"/>
                </a:lnTo>
                <a:lnTo>
                  <a:pt x="39700" y="53632"/>
                </a:lnTo>
                <a:lnTo>
                  <a:pt x="35699" y="51447"/>
                </a:lnTo>
                <a:lnTo>
                  <a:pt x="29552" y="53251"/>
                </a:lnTo>
                <a:lnTo>
                  <a:pt x="13411" y="57340"/>
                </a:lnTo>
                <a:lnTo>
                  <a:pt x="5359" y="59690"/>
                </a:lnTo>
                <a:lnTo>
                  <a:pt x="3403" y="60464"/>
                </a:lnTo>
                <a:lnTo>
                  <a:pt x="381" y="64516"/>
                </a:lnTo>
                <a:lnTo>
                  <a:pt x="0" y="65887"/>
                </a:lnTo>
                <a:lnTo>
                  <a:pt x="88" y="69392"/>
                </a:lnTo>
                <a:lnTo>
                  <a:pt x="254" y="69900"/>
                </a:lnTo>
                <a:lnTo>
                  <a:pt x="1511" y="72961"/>
                </a:lnTo>
                <a:lnTo>
                  <a:pt x="3060" y="74612"/>
                </a:lnTo>
                <a:lnTo>
                  <a:pt x="7518" y="76619"/>
                </a:lnTo>
                <a:lnTo>
                  <a:pt x="14795" y="76619"/>
                </a:lnTo>
                <a:lnTo>
                  <a:pt x="18770" y="76847"/>
                </a:lnTo>
                <a:lnTo>
                  <a:pt x="22174" y="73825"/>
                </a:lnTo>
                <a:lnTo>
                  <a:pt x="22225" y="72961"/>
                </a:lnTo>
                <a:lnTo>
                  <a:pt x="22326" y="71234"/>
                </a:lnTo>
                <a:lnTo>
                  <a:pt x="22402" y="69900"/>
                </a:lnTo>
                <a:lnTo>
                  <a:pt x="33337" y="67144"/>
                </a:lnTo>
                <a:lnTo>
                  <a:pt x="39751" y="65265"/>
                </a:lnTo>
                <a:lnTo>
                  <a:pt x="41402" y="62242"/>
                </a:lnTo>
                <a:lnTo>
                  <a:pt x="41935" y="61264"/>
                </a:lnTo>
                <a:close/>
              </a:path>
              <a:path w="92075" h="77470">
                <a:moveTo>
                  <a:pt x="92011" y="51142"/>
                </a:moveTo>
                <a:lnTo>
                  <a:pt x="88849" y="47980"/>
                </a:lnTo>
                <a:lnTo>
                  <a:pt x="85813" y="47980"/>
                </a:lnTo>
                <a:lnTo>
                  <a:pt x="84836" y="47002"/>
                </a:lnTo>
                <a:lnTo>
                  <a:pt x="76885" y="47002"/>
                </a:lnTo>
                <a:lnTo>
                  <a:pt x="73660" y="50228"/>
                </a:lnTo>
                <a:lnTo>
                  <a:pt x="73660" y="53213"/>
                </a:lnTo>
                <a:lnTo>
                  <a:pt x="87985" y="53213"/>
                </a:lnTo>
                <a:lnTo>
                  <a:pt x="87998" y="52527"/>
                </a:lnTo>
                <a:lnTo>
                  <a:pt x="88201" y="52857"/>
                </a:lnTo>
                <a:lnTo>
                  <a:pt x="88201" y="54902"/>
                </a:lnTo>
                <a:lnTo>
                  <a:pt x="87934" y="55600"/>
                </a:lnTo>
                <a:lnTo>
                  <a:pt x="87960" y="54203"/>
                </a:lnTo>
                <a:lnTo>
                  <a:pt x="73660" y="54203"/>
                </a:lnTo>
                <a:lnTo>
                  <a:pt x="73418" y="54203"/>
                </a:lnTo>
                <a:lnTo>
                  <a:pt x="73418" y="56248"/>
                </a:lnTo>
                <a:lnTo>
                  <a:pt x="76085" y="60642"/>
                </a:lnTo>
                <a:lnTo>
                  <a:pt x="77927" y="61582"/>
                </a:lnTo>
                <a:lnTo>
                  <a:pt x="81483" y="62458"/>
                </a:lnTo>
                <a:lnTo>
                  <a:pt x="88658" y="62458"/>
                </a:lnTo>
                <a:lnTo>
                  <a:pt x="92011" y="59105"/>
                </a:lnTo>
                <a:lnTo>
                  <a:pt x="92011" y="55600"/>
                </a:lnTo>
                <a:lnTo>
                  <a:pt x="92011" y="51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9" name="object 119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4742742" y="5218249"/>
            <a:ext cx="41151" cy="51027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4843948" y="5132170"/>
            <a:ext cx="162216" cy="129859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4563674" y="5124767"/>
            <a:ext cx="136982" cy="13419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080376" y="5132392"/>
            <a:ext cx="101301" cy="113973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5235663" y="5137023"/>
            <a:ext cx="51691" cy="80618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4269393" y="5318675"/>
            <a:ext cx="142294" cy="86185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4882376" y="5311047"/>
            <a:ext cx="131216" cy="113565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4457691" y="5300590"/>
            <a:ext cx="354448" cy="142829"/>
          </a:xfrm>
          <a:prstGeom prst="rect">
            <a:avLst/>
          </a:prstGeom>
        </p:spPr>
      </p:pic>
      <p:sp>
        <p:nvSpPr>
          <p:cNvPr id="127" name="object 127"/>
          <p:cNvSpPr/>
          <p:nvPr/>
        </p:nvSpPr>
        <p:spPr>
          <a:xfrm>
            <a:off x="5066893" y="5384227"/>
            <a:ext cx="34209" cy="50091"/>
          </a:xfrm>
          <a:custGeom>
            <a:avLst/>
            <a:gdLst/>
            <a:ahLst/>
            <a:cxnLst/>
            <a:rect l="l" t="t" r="r" b="b"/>
            <a:pathLst>
              <a:path w="53339" h="78104">
                <a:moveTo>
                  <a:pt x="42585" y="8610"/>
                </a:moveTo>
                <a:lnTo>
                  <a:pt x="33583" y="8610"/>
                </a:lnTo>
                <a:lnTo>
                  <a:pt x="36741" y="11769"/>
                </a:lnTo>
                <a:lnTo>
                  <a:pt x="36656" y="19806"/>
                </a:lnTo>
                <a:lnTo>
                  <a:pt x="34282" y="22180"/>
                </a:lnTo>
                <a:lnTo>
                  <a:pt x="35464" y="24376"/>
                </a:lnTo>
                <a:lnTo>
                  <a:pt x="37511" y="29517"/>
                </a:lnTo>
                <a:lnTo>
                  <a:pt x="38185" y="31885"/>
                </a:lnTo>
                <a:lnTo>
                  <a:pt x="38837" y="37482"/>
                </a:lnTo>
                <a:lnTo>
                  <a:pt x="38816" y="40116"/>
                </a:lnTo>
                <a:lnTo>
                  <a:pt x="38422" y="41262"/>
                </a:lnTo>
                <a:lnTo>
                  <a:pt x="38312" y="41584"/>
                </a:lnTo>
                <a:lnTo>
                  <a:pt x="37895" y="42153"/>
                </a:lnTo>
                <a:lnTo>
                  <a:pt x="35006" y="45410"/>
                </a:lnTo>
                <a:lnTo>
                  <a:pt x="33166" y="47589"/>
                </a:lnTo>
                <a:lnTo>
                  <a:pt x="9568" y="61046"/>
                </a:lnTo>
                <a:lnTo>
                  <a:pt x="7419" y="62094"/>
                </a:lnTo>
                <a:lnTo>
                  <a:pt x="1375" y="65231"/>
                </a:lnTo>
                <a:lnTo>
                  <a:pt x="0" y="69576"/>
                </a:lnTo>
                <a:lnTo>
                  <a:pt x="3663" y="76635"/>
                </a:lnTo>
                <a:lnTo>
                  <a:pt x="8009" y="78012"/>
                </a:lnTo>
                <a:lnTo>
                  <a:pt x="13860" y="74974"/>
                </a:lnTo>
                <a:lnTo>
                  <a:pt x="30977" y="66780"/>
                </a:lnTo>
                <a:lnTo>
                  <a:pt x="46365" y="54282"/>
                </a:lnTo>
                <a:lnTo>
                  <a:pt x="49897" y="50338"/>
                </a:lnTo>
                <a:lnTo>
                  <a:pt x="51036" y="48703"/>
                </a:lnTo>
                <a:lnTo>
                  <a:pt x="51145" y="48547"/>
                </a:lnTo>
                <a:lnTo>
                  <a:pt x="53343" y="42153"/>
                </a:lnTo>
                <a:lnTo>
                  <a:pt x="53335" y="37482"/>
                </a:lnTo>
                <a:lnTo>
                  <a:pt x="44097" y="10943"/>
                </a:lnTo>
                <a:lnTo>
                  <a:pt x="42694" y="8778"/>
                </a:lnTo>
                <a:lnTo>
                  <a:pt x="42585" y="8610"/>
                </a:lnTo>
                <a:close/>
              </a:path>
              <a:path w="53339" h="78104">
                <a:moveTo>
                  <a:pt x="22749" y="0"/>
                </a:moveTo>
                <a:lnTo>
                  <a:pt x="15327" y="9672"/>
                </a:lnTo>
                <a:lnTo>
                  <a:pt x="18516" y="18564"/>
                </a:lnTo>
                <a:lnTo>
                  <a:pt x="24262" y="22717"/>
                </a:lnTo>
                <a:lnTo>
                  <a:pt x="25982" y="23173"/>
                </a:lnTo>
                <a:lnTo>
                  <a:pt x="28656" y="23173"/>
                </a:lnTo>
                <a:lnTo>
                  <a:pt x="29907" y="22945"/>
                </a:lnTo>
                <a:lnTo>
                  <a:pt x="33517" y="22945"/>
                </a:lnTo>
                <a:lnTo>
                  <a:pt x="34282" y="22180"/>
                </a:lnTo>
                <a:lnTo>
                  <a:pt x="34142" y="21920"/>
                </a:lnTo>
                <a:lnTo>
                  <a:pt x="32698" y="19806"/>
                </a:lnTo>
                <a:lnTo>
                  <a:pt x="30622" y="16629"/>
                </a:lnTo>
                <a:lnTo>
                  <a:pt x="30294" y="16172"/>
                </a:lnTo>
                <a:lnTo>
                  <a:pt x="30523" y="16172"/>
                </a:lnTo>
                <a:lnTo>
                  <a:pt x="29037" y="15829"/>
                </a:lnTo>
                <a:lnTo>
                  <a:pt x="26644" y="15829"/>
                </a:lnTo>
                <a:lnTo>
                  <a:pt x="28213" y="15595"/>
                </a:lnTo>
                <a:lnTo>
                  <a:pt x="29262" y="15167"/>
                </a:lnTo>
                <a:lnTo>
                  <a:pt x="32197" y="11343"/>
                </a:lnTo>
                <a:lnTo>
                  <a:pt x="32147" y="10943"/>
                </a:lnTo>
                <a:lnTo>
                  <a:pt x="32026" y="10605"/>
                </a:lnTo>
                <a:lnTo>
                  <a:pt x="31687" y="10317"/>
                </a:lnTo>
                <a:lnTo>
                  <a:pt x="29558" y="8778"/>
                </a:lnTo>
                <a:lnTo>
                  <a:pt x="27324" y="8778"/>
                </a:lnTo>
                <a:lnTo>
                  <a:pt x="28233" y="8610"/>
                </a:lnTo>
                <a:lnTo>
                  <a:pt x="42585" y="8610"/>
                </a:lnTo>
                <a:lnTo>
                  <a:pt x="41262" y="6569"/>
                </a:lnTo>
                <a:lnTo>
                  <a:pt x="39768" y="4796"/>
                </a:lnTo>
                <a:lnTo>
                  <a:pt x="31403" y="648"/>
                </a:lnTo>
                <a:lnTo>
                  <a:pt x="22749" y="0"/>
                </a:lnTo>
                <a:close/>
              </a:path>
              <a:path w="53339" h="78104">
                <a:moveTo>
                  <a:pt x="35119" y="10147"/>
                </a:moveTo>
                <a:lnTo>
                  <a:pt x="31863" y="10147"/>
                </a:lnTo>
                <a:lnTo>
                  <a:pt x="31923" y="10317"/>
                </a:lnTo>
                <a:lnTo>
                  <a:pt x="32026" y="10605"/>
                </a:lnTo>
                <a:lnTo>
                  <a:pt x="32147" y="10943"/>
                </a:lnTo>
                <a:lnTo>
                  <a:pt x="32197" y="11343"/>
                </a:lnTo>
                <a:lnTo>
                  <a:pt x="29262" y="15167"/>
                </a:lnTo>
                <a:lnTo>
                  <a:pt x="28213" y="15595"/>
                </a:lnTo>
                <a:lnTo>
                  <a:pt x="26644" y="15829"/>
                </a:lnTo>
                <a:lnTo>
                  <a:pt x="29037" y="15829"/>
                </a:lnTo>
                <a:lnTo>
                  <a:pt x="30523" y="16172"/>
                </a:lnTo>
                <a:lnTo>
                  <a:pt x="30294" y="16172"/>
                </a:lnTo>
                <a:lnTo>
                  <a:pt x="30622" y="16629"/>
                </a:lnTo>
                <a:lnTo>
                  <a:pt x="32698" y="19806"/>
                </a:lnTo>
                <a:lnTo>
                  <a:pt x="34142" y="21920"/>
                </a:lnTo>
                <a:lnTo>
                  <a:pt x="34282" y="22180"/>
                </a:lnTo>
                <a:lnTo>
                  <a:pt x="36656" y="19806"/>
                </a:lnTo>
                <a:lnTo>
                  <a:pt x="36741" y="11769"/>
                </a:lnTo>
                <a:lnTo>
                  <a:pt x="35119" y="10147"/>
                </a:lnTo>
                <a:close/>
              </a:path>
              <a:path w="53339" h="78104">
                <a:moveTo>
                  <a:pt x="33583" y="8610"/>
                </a:moveTo>
                <a:lnTo>
                  <a:pt x="29326" y="8610"/>
                </a:lnTo>
                <a:lnTo>
                  <a:pt x="32086" y="10605"/>
                </a:lnTo>
                <a:lnTo>
                  <a:pt x="31923" y="10317"/>
                </a:lnTo>
                <a:lnTo>
                  <a:pt x="31863" y="10147"/>
                </a:lnTo>
                <a:lnTo>
                  <a:pt x="35119" y="10147"/>
                </a:lnTo>
                <a:lnTo>
                  <a:pt x="33583" y="8610"/>
                </a:lnTo>
                <a:close/>
              </a:path>
              <a:path w="53339" h="78104">
                <a:moveTo>
                  <a:pt x="29326" y="8610"/>
                </a:moveTo>
                <a:lnTo>
                  <a:pt x="28235" y="8610"/>
                </a:lnTo>
                <a:lnTo>
                  <a:pt x="27324" y="8778"/>
                </a:lnTo>
                <a:lnTo>
                  <a:pt x="29558" y="8778"/>
                </a:lnTo>
                <a:lnTo>
                  <a:pt x="29326" y="8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28" name="object 128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5174155" y="5308708"/>
            <a:ext cx="105703" cy="109907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5333845" y="5304284"/>
            <a:ext cx="45893" cy="85817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4290608" y="5657441"/>
            <a:ext cx="337251" cy="102491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4726505" y="5671414"/>
            <a:ext cx="232938" cy="92357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5025590" y="5685755"/>
            <a:ext cx="30951" cy="60679"/>
          </a:xfrm>
          <a:custGeom>
            <a:avLst/>
            <a:gdLst/>
            <a:ahLst/>
            <a:cxnLst/>
            <a:rect l="l" t="t" r="r" b="b"/>
            <a:pathLst>
              <a:path w="48260" h="94615">
                <a:moveTo>
                  <a:pt x="26644" y="14452"/>
                </a:moveTo>
                <a:lnTo>
                  <a:pt x="26530" y="14084"/>
                </a:lnTo>
                <a:lnTo>
                  <a:pt x="26314" y="10807"/>
                </a:lnTo>
                <a:lnTo>
                  <a:pt x="26289" y="14084"/>
                </a:lnTo>
                <a:lnTo>
                  <a:pt x="26644" y="14452"/>
                </a:lnTo>
                <a:close/>
              </a:path>
              <a:path w="48260" h="94615">
                <a:moveTo>
                  <a:pt x="40982" y="14452"/>
                </a:moveTo>
                <a:lnTo>
                  <a:pt x="40741" y="10807"/>
                </a:lnTo>
                <a:lnTo>
                  <a:pt x="40690" y="14084"/>
                </a:lnTo>
                <a:lnTo>
                  <a:pt x="40665" y="9639"/>
                </a:lnTo>
                <a:lnTo>
                  <a:pt x="40690" y="6134"/>
                </a:lnTo>
                <a:lnTo>
                  <a:pt x="40297" y="5753"/>
                </a:lnTo>
                <a:lnTo>
                  <a:pt x="40030" y="2908"/>
                </a:lnTo>
                <a:lnTo>
                  <a:pt x="39852" y="1155"/>
                </a:lnTo>
                <a:lnTo>
                  <a:pt x="39751" y="0"/>
                </a:lnTo>
                <a:lnTo>
                  <a:pt x="25679" y="1155"/>
                </a:lnTo>
                <a:lnTo>
                  <a:pt x="26238" y="9639"/>
                </a:lnTo>
                <a:lnTo>
                  <a:pt x="26289" y="6134"/>
                </a:lnTo>
                <a:lnTo>
                  <a:pt x="26314" y="10807"/>
                </a:lnTo>
                <a:lnTo>
                  <a:pt x="26619" y="14084"/>
                </a:lnTo>
                <a:lnTo>
                  <a:pt x="26644" y="14452"/>
                </a:lnTo>
                <a:lnTo>
                  <a:pt x="40322" y="14452"/>
                </a:lnTo>
                <a:lnTo>
                  <a:pt x="40982" y="14452"/>
                </a:lnTo>
                <a:close/>
              </a:path>
              <a:path w="48260" h="94615">
                <a:moveTo>
                  <a:pt x="41871" y="22072"/>
                </a:moveTo>
                <a:lnTo>
                  <a:pt x="40792" y="10807"/>
                </a:lnTo>
                <a:lnTo>
                  <a:pt x="40970" y="14084"/>
                </a:lnTo>
                <a:lnTo>
                  <a:pt x="40982" y="14452"/>
                </a:lnTo>
                <a:lnTo>
                  <a:pt x="41173" y="17310"/>
                </a:lnTo>
                <a:lnTo>
                  <a:pt x="37465" y="17310"/>
                </a:lnTo>
                <a:lnTo>
                  <a:pt x="29514" y="17310"/>
                </a:lnTo>
                <a:lnTo>
                  <a:pt x="27533" y="17310"/>
                </a:lnTo>
                <a:lnTo>
                  <a:pt x="27533" y="23456"/>
                </a:lnTo>
                <a:lnTo>
                  <a:pt x="27025" y="18364"/>
                </a:lnTo>
                <a:lnTo>
                  <a:pt x="27406" y="22072"/>
                </a:lnTo>
                <a:lnTo>
                  <a:pt x="27444" y="22504"/>
                </a:lnTo>
                <a:lnTo>
                  <a:pt x="27533" y="23456"/>
                </a:lnTo>
                <a:lnTo>
                  <a:pt x="27533" y="17310"/>
                </a:lnTo>
                <a:lnTo>
                  <a:pt x="26924" y="17310"/>
                </a:lnTo>
                <a:lnTo>
                  <a:pt x="26644" y="14452"/>
                </a:lnTo>
                <a:lnTo>
                  <a:pt x="26746" y="17310"/>
                </a:lnTo>
                <a:lnTo>
                  <a:pt x="27063" y="22072"/>
                </a:lnTo>
                <a:lnTo>
                  <a:pt x="27000" y="40919"/>
                </a:lnTo>
                <a:lnTo>
                  <a:pt x="26555" y="42303"/>
                </a:lnTo>
                <a:lnTo>
                  <a:pt x="25082" y="44919"/>
                </a:lnTo>
                <a:lnTo>
                  <a:pt x="18592" y="55714"/>
                </a:lnTo>
                <a:lnTo>
                  <a:pt x="15684" y="60934"/>
                </a:lnTo>
                <a:lnTo>
                  <a:pt x="16929" y="65328"/>
                </a:lnTo>
                <a:lnTo>
                  <a:pt x="23863" y="69202"/>
                </a:lnTo>
                <a:lnTo>
                  <a:pt x="28257" y="67957"/>
                </a:lnTo>
                <a:lnTo>
                  <a:pt x="31064" y="62928"/>
                </a:lnTo>
                <a:lnTo>
                  <a:pt x="38252" y="50977"/>
                </a:lnTo>
                <a:lnTo>
                  <a:pt x="39738" y="48323"/>
                </a:lnTo>
                <a:lnTo>
                  <a:pt x="41160" y="43942"/>
                </a:lnTo>
                <a:lnTo>
                  <a:pt x="41389" y="42710"/>
                </a:lnTo>
                <a:lnTo>
                  <a:pt x="41516" y="39662"/>
                </a:lnTo>
                <a:lnTo>
                  <a:pt x="41516" y="26352"/>
                </a:lnTo>
                <a:lnTo>
                  <a:pt x="41516" y="22504"/>
                </a:lnTo>
                <a:lnTo>
                  <a:pt x="41389" y="20574"/>
                </a:lnTo>
                <a:lnTo>
                  <a:pt x="41490" y="22072"/>
                </a:lnTo>
                <a:lnTo>
                  <a:pt x="41516" y="22504"/>
                </a:lnTo>
                <a:lnTo>
                  <a:pt x="41871" y="22072"/>
                </a:lnTo>
                <a:close/>
              </a:path>
              <a:path w="48260" h="94615">
                <a:moveTo>
                  <a:pt x="47853" y="79756"/>
                </a:moveTo>
                <a:lnTo>
                  <a:pt x="47828" y="79425"/>
                </a:lnTo>
                <a:lnTo>
                  <a:pt x="47447" y="72834"/>
                </a:lnTo>
                <a:lnTo>
                  <a:pt x="47396" y="71818"/>
                </a:lnTo>
                <a:lnTo>
                  <a:pt x="43992" y="68783"/>
                </a:lnTo>
                <a:lnTo>
                  <a:pt x="37934" y="69138"/>
                </a:lnTo>
                <a:lnTo>
                  <a:pt x="23431" y="69735"/>
                </a:lnTo>
                <a:lnTo>
                  <a:pt x="19926" y="69938"/>
                </a:lnTo>
                <a:lnTo>
                  <a:pt x="15455" y="70523"/>
                </a:lnTo>
                <a:lnTo>
                  <a:pt x="15316" y="70523"/>
                </a:lnTo>
                <a:lnTo>
                  <a:pt x="15316" y="79756"/>
                </a:lnTo>
                <a:lnTo>
                  <a:pt x="15125" y="79425"/>
                </a:lnTo>
                <a:lnTo>
                  <a:pt x="15316" y="79756"/>
                </a:lnTo>
                <a:lnTo>
                  <a:pt x="15316" y="70523"/>
                </a:lnTo>
                <a:lnTo>
                  <a:pt x="10185" y="70929"/>
                </a:lnTo>
                <a:lnTo>
                  <a:pt x="10528" y="70929"/>
                </a:lnTo>
                <a:lnTo>
                  <a:pt x="6489" y="71818"/>
                </a:lnTo>
                <a:lnTo>
                  <a:pt x="4381" y="72834"/>
                </a:lnTo>
                <a:lnTo>
                  <a:pt x="0" y="79425"/>
                </a:lnTo>
                <a:lnTo>
                  <a:pt x="1104" y="84150"/>
                </a:lnTo>
                <a:lnTo>
                  <a:pt x="4660" y="89865"/>
                </a:lnTo>
                <a:lnTo>
                  <a:pt x="5753" y="90652"/>
                </a:lnTo>
                <a:lnTo>
                  <a:pt x="8242" y="92036"/>
                </a:lnTo>
                <a:lnTo>
                  <a:pt x="11506" y="94399"/>
                </a:lnTo>
                <a:lnTo>
                  <a:pt x="16014" y="93687"/>
                </a:lnTo>
                <a:lnTo>
                  <a:pt x="20688" y="87249"/>
                </a:lnTo>
                <a:lnTo>
                  <a:pt x="20370" y="85280"/>
                </a:lnTo>
                <a:lnTo>
                  <a:pt x="12611" y="85280"/>
                </a:lnTo>
                <a:lnTo>
                  <a:pt x="12052" y="85280"/>
                </a:lnTo>
                <a:lnTo>
                  <a:pt x="12738" y="85217"/>
                </a:lnTo>
                <a:lnTo>
                  <a:pt x="20243" y="84531"/>
                </a:lnTo>
                <a:lnTo>
                  <a:pt x="20370" y="85280"/>
                </a:lnTo>
                <a:lnTo>
                  <a:pt x="20256" y="84531"/>
                </a:lnTo>
                <a:lnTo>
                  <a:pt x="21361" y="84416"/>
                </a:lnTo>
                <a:lnTo>
                  <a:pt x="20243" y="84416"/>
                </a:lnTo>
                <a:lnTo>
                  <a:pt x="19100" y="84416"/>
                </a:lnTo>
                <a:lnTo>
                  <a:pt x="20218" y="84353"/>
                </a:lnTo>
                <a:lnTo>
                  <a:pt x="23672" y="84150"/>
                </a:lnTo>
                <a:lnTo>
                  <a:pt x="23317" y="84150"/>
                </a:lnTo>
                <a:lnTo>
                  <a:pt x="36817" y="83604"/>
                </a:lnTo>
                <a:lnTo>
                  <a:pt x="37211" y="83604"/>
                </a:lnTo>
                <a:lnTo>
                  <a:pt x="44818" y="83159"/>
                </a:lnTo>
                <a:lnTo>
                  <a:pt x="47853" y="79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33" name="object 133"/>
          <p:cNvSpPr/>
          <p:nvPr/>
        </p:nvSpPr>
        <p:spPr>
          <a:xfrm>
            <a:off x="5089160" y="5717394"/>
            <a:ext cx="23620" cy="17512"/>
          </a:xfrm>
          <a:custGeom>
            <a:avLst/>
            <a:gdLst/>
            <a:ahLst/>
            <a:cxnLst/>
            <a:rect l="l" t="t" r="r" b="b"/>
            <a:pathLst>
              <a:path w="36830" h="27304">
                <a:moveTo>
                  <a:pt x="13044" y="0"/>
                </a:moveTo>
                <a:lnTo>
                  <a:pt x="6122" y="1069"/>
                </a:lnTo>
                <a:lnTo>
                  <a:pt x="689" y="7278"/>
                </a:lnTo>
                <a:lnTo>
                  <a:pt x="0" y="9636"/>
                </a:lnTo>
                <a:lnTo>
                  <a:pt x="46" y="23543"/>
                </a:lnTo>
                <a:lnTo>
                  <a:pt x="3111" y="26917"/>
                </a:lnTo>
                <a:lnTo>
                  <a:pt x="11055" y="27299"/>
                </a:lnTo>
                <a:lnTo>
                  <a:pt x="14431" y="24235"/>
                </a:lnTo>
                <a:lnTo>
                  <a:pt x="14520" y="22371"/>
                </a:lnTo>
                <a:lnTo>
                  <a:pt x="14626" y="17866"/>
                </a:lnTo>
                <a:lnTo>
                  <a:pt x="14457" y="16069"/>
                </a:lnTo>
                <a:lnTo>
                  <a:pt x="14390" y="15360"/>
                </a:lnTo>
                <a:lnTo>
                  <a:pt x="12752" y="15360"/>
                </a:lnTo>
                <a:lnTo>
                  <a:pt x="14072" y="13850"/>
                </a:lnTo>
                <a:lnTo>
                  <a:pt x="14243" y="13271"/>
                </a:lnTo>
                <a:lnTo>
                  <a:pt x="14254" y="13017"/>
                </a:lnTo>
                <a:lnTo>
                  <a:pt x="36012" y="13017"/>
                </a:lnTo>
                <a:lnTo>
                  <a:pt x="35612" y="11212"/>
                </a:lnTo>
                <a:lnTo>
                  <a:pt x="31520" y="8605"/>
                </a:lnTo>
                <a:lnTo>
                  <a:pt x="30831" y="8089"/>
                </a:lnTo>
                <a:lnTo>
                  <a:pt x="24596" y="3191"/>
                </a:lnTo>
                <a:lnTo>
                  <a:pt x="22480" y="1844"/>
                </a:lnTo>
                <a:lnTo>
                  <a:pt x="13044" y="0"/>
                </a:lnTo>
                <a:close/>
              </a:path>
              <a:path w="36830" h="27304">
                <a:moveTo>
                  <a:pt x="36012" y="13017"/>
                </a:moveTo>
                <a:lnTo>
                  <a:pt x="14254" y="13017"/>
                </a:lnTo>
                <a:lnTo>
                  <a:pt x="14367" y="15116"/>
                </a:lnTo>
                <a:lnTo>
                  <a:pt x="15320" y="15116"/>
                </a:lnTo>
                <a:lnTo>
                  <a:pt x="16565" y="15360"/>
                </a:lnTo>
                <a:lnTo>
                  <a:pt x="17678" y="16069"/>
                </a:lnTo>
                <a:lnTo>
                  <a:pt x="22317" y="19714"/>
                </a:lnTo>
                <a:lnTo>
                  <a:pt x="23242" y="20406"/>
                </a:lnTo>
                <a:lnTo>
                  <a:pt x="27875" y="23357"/>
                </a:lnTo>
                <a:lnTo>
                  <a:pt x="32325" y="22371"/>
                </a:lnTo>
                <a:lnTo>
                  <a:pt x="36598" y="15662"/>
                </a:lnTo>
                <a:lnTo>
                  <a:pt x="36068" y="13271"/>
                </a:lnTo>
                <a:lnTo>
                  <a:pt x="36012" y="13017"/>
                </a:lnTo>
                <a:close/>
              </a:path>
              <a:path w="36830" h="27304">
                <a:moveTo>
                  <a:pt x="14258" y="13271"/>
                </a:moveTo>
                <a:lnTo>
                  <a:pt x="14072" y="13850"/>
                </a:lnTo>
                <a:lnTo>
                  <a:pt x="12752" y="15360"/>
                </a:lnTo>
                <a:lnTo>
                  <a:pt x="12586" y="15360"/>
                </a:lnTo>
                <a:lnTo>
                  <a:pt x="14074" y="15116"/>
                </a:lnTo>
                <a:lnTo>
                  <a:pt x="14367" y="15116"/>
                </a:lnTo>
                <a:lnTo>
                  <a:pt x="14258" y="13271"/>
                </a:lnTo>
                <a:close/>
              </a:path>
              <a:path w="36830" h="27304">
                <a:moveTo>
                  <a:pt x="14367" y="15116"/>
                </a:moveTo>
                <a:lnTo>
                  <a:pt x="14074" y="15116"/>
                </a:lnTo>
                <a:lnTo>
                  <a:pt x="12586" y="15360"/>
                </a:lnTo>
                <a:lnTo>
                  <a:pt x="14390" y="15360"/>
                </a:lnTo>
                <a:lnTo>
                  <a:pt x="14367" y="15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34" name="object 134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5230566" y="5678940"/>
            <a:ext cx="182509" cy="77523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5480567" y="5675219"/>
            <a:ext cx="67830" cy="77693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5590677" y="5670583"/>
            <a:ext cx="173199" cy="78675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5816038" y="5672509"/>
            <a:ext cx="53746" cy="76937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5913779" y="5702560"/>
            <a:ext cx="58965" cy="40991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6048906" y="5673641"/>
            <a:ext cx="273426" cy="90666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6389866" y="5673941"/>
            <a:ext cx="308739" cy="89336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6740297" y="5683263"/>
            <a:ext cx="142353" cy="72223"/>
          </a:xfrm>
          <a:prstGeom prst="rect">
            <a:avLst/>
          </a:prstGeom>
        </p:spPr>
      </p:pic>
      <p:sp>
        <p:nvSpPr>
          <p:cNvPr id="142" name="object 142"/>
          <p:cNvSpPr/>
          <p:nvPr/>
        </p:nvSpPr>
        <p:spPr>
          <a:xfrm>
            <a:off x="6961134" y="5690934"/>
            <a:ext cx="68010" cy="39502"/>
          </a:xfrm>
          <a:custGeom>
            <a:avLst/>
            <a:gdLst/>
            <a:ahLst/>
            <a:cxnLst/>
            <a:rect l="l" t="t" r="r" b="b"/>
            <a:pathLst>
              <a:path w="106045" h="61595">
                <a:moveTo>
                  <a:pt x="92367" y="16586"/>
                </a:moveTo>
                <a:lnTo>
                  <a:pt x="89712" y="13627"/>
                </a:lnTo>
                <a:lnTo>
                  <a:pt x="89204" y="12966"/>
                </a:lnTo>
                <a:lnTo>
                  <a:pt x="87833" y="11036"/>
                </a:lnTo>
                <a:lnTo>
                  <a:pt x="87731" y="10883"/>
                </a:lnTo>
                <a:lnTo>
                  <a:pt x="86702" y="9740"/>
                </a:lnTo>
                <a:lnTo>
                  <a:pt x="82296" y="6997"/>
                </a:lnTo>
                <a:lnTo>
                  <a:pt x="79438" y="6108"/>
                </a:lnTo>
                <a:lnTo>
                  <a:pt x="69723" y="3937"/>
                </a:lnTo>
                <a:lnTo>
                  <a:pt x="65747" y="2933"/>
                </a:lnTo>
                <a:lnTo>
                  <a:pt x="51117" y="381"/>
                </a:lnTo>
                <a:lnTo>
                  <a:pt x="34607" y="381"/>
                </a:lnTo>
                <a:lnTo>
                  <a:pt x="33337" y="279"/>
                </a:lnTo>
                <a:lnTo>
                  <a:pt x="33337" y="6997"/>
                </a:lnTo>
                <a:lnTo>
                  <a:pt x="33235" y="9017"/>
                </a:lnTo>
                <a:lnTo>
                  <a:pt x="33147" y="6350"/>
                </a:lnTo>
                <a:lnTo>
                  <a:pt x="32639" y="5041"/>
                </a:lnTo>
                <a:lnTo>
                  <a:pt x="32334" y="4533"/>
                </a:lnTo>
                <a:lnTo>
                  <a:pt x="32537" y="4762"/>
                </a:lnTo>
                <a:lnTo>
                  <a:pt x="32639" y="5041"/>
                </a:lnTo>
                <a:lnTo>
                  <a:pt x="33058" y="6108"/>
                </a:lnTo>
                <a:lnTo>
                  <a:pt x="33147" y="6350"/>
                </a:lnTo>
                <a:lnTo>
                  <a:pt x="33235" y="5422"/>
                </a:lnTo>
                <a:lnTo>
                  <a:pt x="33324" y="6794"/>
                </a:lnTo>
                <a:lnTo>
                  <a:pt x="33337" y="6997"/>
                </a:lnTo>
                <a:lnTo>
                  <a:pt x="33337" y="279"/>
                </a:lnTo>
                <a:lnTo>
                  <a:pt x="30200" y="0"/>
                </a:lnTo>
                <a:lnTo>
                  <a:pt x="25971" y="0"/>
                </a:lnTo>
                <a:lnTo>
                  <a:pt x="24269" y="381"/>
                </a:lnTo>
                <a:lnTo>
                  <a:pt x="22059" y="381"/>
                </a:lnTo>
                <a:lnTo>
                  <a:pt x="20535" y="1905"/>
                </a:lnTo>
                <a:lnTo>
                  <a:pt x="20320" y="2019"/>
                </a:lnTo>
                <a:lnTo>
                  <a:pt x="20497" y="2019"/>
                </a:lnTo>
                <a:lnTo>
                  <a:pt x="20027" y="2413"/>
                </a:lnTo>
                <a:lnTo>
                  <a:pt x="18834" y="3606"/>
                </a:lnTo>
                <a:lnTo>
                  <a:pt x="18834" y="6108"/>
                </a:lnTo>
                <a:lnTo>
                  <a:pt x="18834" y="6350"/>
                </a:lnTo>
                <a:lnTo>
                  <a:pt x="18630" y="6565"/>
                </a:lnTo>
                <a:lnTo>
                  <a:pt x="16865" y="10883"/>
                </a:lnTo>
                <a:lnTo>
                  <a:pt x="16814" y="11036"/>
                </a:lnTo>
                <a:lnTo>
                  <a:pt x="22771" y="16751"/>
                </a:lnTo>
                <a:lnTo>
                  <a:pt x="30467" y="20434"/>
                </a:lnTo>
                <a:lnTo>
                  <a:pt x="34417" y="20434"/>
                </a:lnTo>
                <a:lnTo>
                  <a:pt x="38455" y="20853"/>
                </a:lnTo>
                <a:lnTo>
                  <a:pt x="41998" y="17983"/>
                </a:lnTo>
                <a:lnTo>
                  <a:pt x="42100" y="16967"/>
                </a:lnTo>
                <a:lnTo>
                  <a:pt x="42151" y="16586"/>
                </a:lnTo>
                <a:lnTo>
                  <a:pt x="42265" y="15481"/>
                </a:lnTo>
                <a:lnTo>
                  <a:pt x="42329" y="14833"/>
                </a:lnTo>
                <a:lnTo>
                  <a:pt x="51219" y="14833"/>
                </a:lnTo>
                <a:lnTo>
                  <a:pt x="66535" y="17983"/>
                </a:lnTo>
                <a:lnTo>
                  <a:pt x="71374" y="19037"/>
                </a:lnTo>
                <a:lnTo>
                  <a:pt x="74574" y="19761"/>
                </a:lnTo>
                <a:lnTo>
                  <a:pt x="76619" y="20434"/>
                </a:lnTo>
                <a:lnTo>
                  <a:pt x="77165" y="20853"/>
                </a:lnTo>
                <a:lnTo>
                  <a:pt x="78447" y="22644"/>
                </a:lnTo>
                <a:lnTo>
                  <a:pt x="81686" y="26225"/>
                </a:lnTo>
                <a:lnTo>
                  <a:pt x="86233" y="26466"/>
                </a:lnTo>
                <a:lnTo>
                  <a:pt x="92138" y="21132"/>
                </a:lnTo>
                <a:lnTo>
                  <a:pt x="92240" y="19037"/>
                </a:lnTo>
                <a:lnTo>
                  <a:pt x="92367" y="16586"/>
                </a:lnTo>
                <a:close/>
              </a:path>
              <a:path w="106045" h="61595">
                <a:moveTo>
                  <a:pt x="105511" y="42659"/>
                </a:moveTo>
                <a:lnTo>
                  <a:pt x="100469" y="36499"/>
                </a:lnTo>
                <a:lnTo>
                  <a:pt x="95935" y="36042"/>
                </a:lnTo>
                <a:lnTo>
                  <a:pt x="91846" y="39395"/>
                </a:lnTo>
                <a:lnTo>
                  <a:pt x="87096" y="43840"/>
                </a:lnTo>
                <a:lnTo>
                  <a:pt x="86245" y="44488"/>
                </a:lnTo>
                <a:lnTo>
                  <a:pt x="81521" y="44488"/>
                </a:lnTo>
                <a:lnTo>
                  <a:pt x="75514" y="44792"/>
                </a:lnTo>
                <a:lnTo>
                  <a:pt x="76301" y="44792"/>
                </a:lnTo>
                <a:lnTo>
                  <a:pt x="54978" y="45758"/>
                </a:lnTo>
                <a:lnTo>
                  <a:pt x="0" y="46558"/>
                </a:lnTo>
                <a:lnTo>
                  <a:pt x="36220" y="46558"/>
                </a:lnTo>
                <a:lnTo>
                  <a:pt x="33997" y="47193"/>
                </a:lnTo>
                <a:lnTo>
                  <a:pt x="34175" y="47193"/>
                </a:lnTo>
                <a:lnTo>
                  <a:pt x="33362" y="47586"/>
                </a:lnTo>
                <a:lnTo>
                  <a:pt x="29324" y="51765"/>
                </a:lnTo>
                <a:lnTo>
                  <a:pt x="36525" y="61379"/>
                </a:lnTo>
                <a:lnTo>
                  <a:pt x="43065" y="61379"/>
                </a:lnTo>
                <a:lnTo>
                  <a:pt x="43789" y="60655"/>
                </a:lnTo>
                <a:lnTo>
                  <a:pt x="47777" y="60655"/>
                </a:lnTo>
                <a:lnTo>
                  <a:pt x="55295" y="60299"/>
                </a:lnTo>
                <a:lnTo>
                  <a:pt x="52603" y="60299"/>
                </a:lnTo>
                <a:lnTo>
                  <a:pt x="80137" y="58978"/>
                </a:lnTo>
                <a:lnTo>
                  <a:pt x="86067" y="58978"/>
                </a:lnTo>
                <a:lnTo>
                  <a:pt x="87452" y="59118"/>
                </a:lnTo>
                <a:lnTo>
                  <a:pt x="89027" y="58978"/>
                </a:lnTo>
                <a:lnTo>
                  <a:pt x="93535" y="57365"/>
                </a:lnTo>
                <a:lnTo>
                  <a:pt x="95072" y="56108"/>
                </a:lnTo>
                <a:lnTo>
                  <a:pt x="100685" y="50825"/>
                </a:lnTo>
                <a:lnTo>
                  <a:pt x="101307" y="50253"/>
                </a:lnTo>
                <a:lnTo>
                  <a:pt x="105054" y="47193"/>
                </a:lnTo>
                <a:lnTo>
                  <a:pt x="105117" y="46558"/>
                </a:lnTo>
                <a:lnTo>
                  <a:pt x="105194" y="45758"/>
                </a:lnTo>
                <a:lnTo>
                  <a:pt x="105308" y="44627"/>
                </a:lnTo>
                <a:lnTo>
                  <a:pt x="105384" y="43840"/>
                </a:lnTo>
                <a:lnTo>
                  <a:pt x="105511" y="42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3" name="object 143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7135570" y="5674506"/>
            <a:ext cx="56180" cy="88657"/>
          </a:xfrm>
          <a:prstGeom prst="rect">
            <a:avLst/>
          </a:prstGeom>
        </p:spPr>
      </p:pic>
      <p:sp>
        <p:nvSpPr>
          <p:cNvPr id="144" name="object 144"/>
          <p:cNvSpPr/>
          <p:nvPr/>
        </p:nvSpPr>
        <p:spPr>
          <a:xfrm>
            <a:off x="7226591" y="5715084"/>
            <a:ext cx="17104" cy="18733"/>
          </a:xfrm>
          <a:custGeom>
            <a:avLst/>
            <a:gdLst/>
            <a:ahLst/>
            <a:cxnLst/>
            <a:rect l="l" t="t" r="r" b="b"/>
            <a:pathLst>
              <a:path w="26670" h="29209">
                <a:moveTo>
                  <a:pt x="4525" y="199"/>
                </a:moveTo>
                <a:lnTo>
                  <a:pt x="3390" y="199"/>
                </a:lnTo>
                <a:lnTo>
                  <a:pt x="2347" y="1242"/>
                </a:lnTo>
                <a:lnTo>
                  <a:pt x="998" y="4032"/>
                </a:lnTo>
                <a:lnTo>
                  <a:pt x="886" y="4264"/>
                </a:lnTo>
                <a:lnTo>
                  <a:pt x="577" y="5718"/>
                </a:lnTo>
                <a:lnTo>
                  <a:pt x="498" y="6089"/>
                </a:lnTo>
                <a:lnTo>
                  <a:pt x="422" y="6450"/>
                </a:lnTo>
                <a:lnTo>
                  <a:pt x="319" y="6932"/>
                </a:lnTo>
                <a:lnTo>
                  <a:pt x="235" y="9032"/>
                </a:lnTo>
                <a:lnTo>
                  <a:pt x="655" y="10092"/>
                </a:lnTo>
                <a:lnTo>
                  <a:pt x="1137" y="11153"/>
                </a:lnTo>
                <a:lnTo>
                  <a:pt x="1769" y="12110"/>
                </a:lnTo>
                <a:lnTo>
                  <a:pt x="2663" y="13182"/>
                </a:lnTo>
                <a:lnTo>
                  <a:pt x="4123" y="14837"/>
                </a:lnTo>
                <a:lnTo>
                  <a:pt x="4248" y="14996"/>
                </a:lnTo>
                <a:lnTo>
                  <a:pt x="4354" y="15129"/>
                </a:lnTo>
                <a:lnTo>
                  <a:pt x="5156" y="16334"/>
                </a:lnTo>
                <a:lnTo>
                  <a:pt x="5756" y="17447"/>
                </a:lnTo>
                <a:lnTo>
                  <a:pt x="8785" y="23343"/>
                </a:lnTo>
                <a:lnTo>
                  <a:pt x="11186" y="27788"/>
                </a:lnTo>
                <a:lnTo>
                  <a:pt x="15554" y="29093"/>
                </a:lnTo>
                <a:lnTo>
                  <a:pt x="17575" y="28002"/>
                </a:lnTo>
                <a:lnTo>
                  <a:pt x="14263" y="27405"/>
                </a:lnTo>
                <a:lnTo>
                  <a:pt x="11193" y="22986"/>
                </a:lnTo>
                <a:lnTo>
                  <a:pt x="6713" y="16023"/>
                </a:lnTo>
                <a:lnTo>
                  <a:pt x="5724" y="14599"/>
                </a:lnTo>
                <a:lnTo>
                  <a:pt x="6889" y="14599"/>
                </a:lnTo>
                <a:lnTo>
                  <a:pt x="5044" y="14099"/>
                </a:lnTo>
                <a:lnTo>
                  <a:pt x="5286" y="14099"/>
                </a:lnTo>
                <a:lnTo>
                  <a:pt x="5119" y="13945"/>
                </a:lnTo>
                <a:lnTo>
                  <a:pt x="10309" y="13945"/>
                </a:lnTo>
                <a:lnTo>
                  <a:pt x="11603" y="13472"/>
                </a:lnTo>
                <a:lnTo>
                  <a:pt x="13838" y="10548"/>
                </a:lnTo>
                <a:lnTo>
                  <a:pt x="14460" y="7649"/>
                </a:lnTo>
                <a:lnTo>
                  <a:pt x="14568" y="6089"/>
                </a:lnTo>
                <a:lnTo>
                  <a:pt x="13796" y="4264"/>
                </a:lnTo>
                <a:lnTo>
                  <a:pt x="13690" y="4032"/>
                </a:lnTo>
                <a:lnTo>
                  <a:pt x="13440" y="3657"/>
                </a:lnTo>
                <a:lnTo>
                  <a:pt x="13355" y="3529"/>
                </a:lnTo>
                <a:lnTo>
                  <a:pt x="14674" y="3529"/>
                </a:lnTo>
                <a:lnTo>
                  <a:pt x="12749" y="1603"/>
                </a:lnTo>
                <a:lnTo>
                  <a:pt x="11475" y="920"/>
                </a:lnTo>
                <a:lnTo>
                  <a:pt x="10864" y="755"/>
                </a:lnTo>
                <a:lnTo>
                  <a:pt x="2583" y="755"/>
                </a:lnTo>
                <a:lnTo>
                  <a:pt x="4525" y="199"/>
                </a:lnTo>
                <a:close/>
              </a:path>
              <a:path w="26670" h="29209">
                <a:moveTo>
                  <a:pt x="12749" y="1603"/>
                </a:moveTo>
                <a:lnTo>
                  <a:pt x="14568" y="3529"/>
                </a:lnTo>
                <a:lnTo>
                  <a:pt x="14656" y="5002"/>
                </a:lnTo>
                <a:lnTo>
                  <a:pt x="15270" y="5718"/>
                </a:lnTo>
                <a:lnTo>
                  <a:pt x="16206" y="6932"/>
                </a:lnTo>
                <a:lnTo>
                  <a:pt x="17477" y="8862"/>
                </a:lnTo>
                <a:lnTo>
                  <a:pt x="17589" y="9032"/>
                </a:lnTo>
                <a:lnTo>
                  <a:pt x="18719" y="11153"/>
                </a:lnTo>
                <a:lnTo>
                  <a:pt x="21967" y="17447"/>
                </a:lnTo>
                <a:lnTo>
                  <a:pt x="23856" y="20946"/>
                </a:lnTo>
                <a:lnTo>
                  <a:pt x="22552" y="25314"/>
                </a:lnTo>
                <a:lnTo>
                  <a:pt x="17575" y="28002"/>
                </a:lnTo>
                <a:lnTo>
                  <a:pt x="18750" y="28214"/>
                </a:lnTo>
                <a:lnTo>
                  <a:pt x="25281" y="23676"/>
                </a:lnTo>
                <a:lnTo>
                  <a:pt x="26089" y="19189"/>
                </a:lnTo>
                <a:lnTo>
                  <a:pt x="23268" y="15129"/>
                </a:lnTo>
                <a:lnTo>
                  <a:pt x="17828" y="6681"/>
                </a:lnTo>
                <a:lnTo>
                  <a:pt x="16662" y="5002"/>
                </a:lnTo>
                <a:lnTo>
                  <a:pt x="13299" y="1898"/>
                </a:lnTo>
                <a:lnTo>
                  <a:pt x="12749" y="1603"/>
                </a:lnTo>
                <a:close/>
              </a:path>
              <a:path w="26670" h="29209">
                <a:moveTo>
                  <a:pt x="10309" y="13945"/>
                </a:moveTo>
                <a:lnTo>
                  <a:pt x="5119" y="13945"/>
                </a:lnTo>
                <a:lnTo>
                  <a:pt x="5376" y="14099"/>
                </a:lnTo>
                <a:lnTo>
                  <a:pt x="6713" y="16023"/>
                </a:lnTo>
                <a:lnTo>
                  <a:pt x="11193" y="22986"/>
                </a:lnTo>
                <a:lnTo>
                  <a:pt x="14263" y="27405"/>
                </a:lnTo>
                <a:lnTo>
                  <a:pt x="17575" y="28002"/>
                </a:lnTo>
                <a:lnTo>
                  <a:pt x="22552" y="25314"/>
                </a:lnTo>
                <a:lnTo>
                  <a:pt x="23856" y="20946"/>
                </a:lnTo>
                <a:lnTo>
                  <a:pt x="22074" y="17645"/>
                </a:lnTo>
                <a:lnTo>
                  <a:pt x="20771" y="15129"/>
                </a:lnTo>
                <a:lnTo>
                  <a:pt x="20702" y="14996"/>
                </a:lnTo>
                <a:lnTo>
                  <a:pt x="20620" y="14837"/>
                </a:lnTo>
                <a:lnTo>
                  <a:pt x="20497" y="14599"/>
                </a:lnTo>
                <a:lnTo>
                  <a:pt x="7722" y="14599"/>
                </a:lnTo>
                <a:lnTo>
                  <a:pt x="10316" y="14099"/>
                </a:lnTo>
                <a:lnTo>
                  <a:pt x="9889" y="14099"/>
                </a:lnTo>
                <a:lnTo>
                  <a:pt x="10309" y="13945"/>
                </a:lnTo>
                <a:close/>
              </a:path>
              <a:path w="26670" h="29209">
                <a:moveTo>
                  <a:pt x="235" y="9032"/>
                </a:moveTo>
                <a:lnTo>
                  <a:pt x="167" y="11375"/>
                </a:lnTo>
                <a:lnTo>
                  <a:pt x="3390" y="14599"/>
                </a:lnTo>
                <a:lnTo>
                  <a:pt x="3914" y="14599"/>
                </a:lnTo>
                <a:lnTo>
                  <a:pt x="2663" y="13182"/>
                </a:lnTo>
                <a:lnTo>
                  <a:pt x="1769" y="12110"/>
                </a:lnTo>
                <a:lnTo>
                  <a:pt x="1137" y="11153"/>
                </a:lnTo>
                <a:lnTo>
                  <a:pt x="655" y="10092"/>
                </a:lnTo>
                <a:lnTo>
                  <a:pt x="235" y="9032"/>
                </a:lnTo>
                <a:close/>
              </a:path>
              <a:path w="26670" h="29209">
                <a:moveTo>
                  <a:pt x="5376" y="14099"/>
                </a:moveTo>
                <a:lnTo>
                  <a:pt x="5044" y="14099"/>
                </a:lnTo>
                <a:lnTo>
                  <a:pt x="6889" y="14599"/>
                </a:lnTo>
                <a:lnTo>
                  <a:pt x="5724" y="14599"/>
                </a:lnTo>
                <a:lnTo>
                  <a:pt x="5376" y="14099"/>
                </a:lnTo>
                <a:close/>
              </a:path>
              <a:path w="26670" h="29209">
                <a:moveTo>
                  <a:pt x="14568" y="7649"/>
                </a:moveTo>
                <a:lnTo>
                  <a:pt x="14293" y="8439"/>
                </a:lnTo>
                <a:lnTo>
                  <a:pt x="13942" y="10092"/>
                </a:lnTo>
                <a:lnTo>
                  <a:pt x="13838" y="10548"/>
                </a:lnTo>
                <a:lnTo>
                  <a:pt x="11603" y="13472"/>
                </a:lnTo>
                <a:lnTo>
                  <a:pt x="9889" y="14099"/>
                </a:lnTo>
                <a:lnTo>
                  <a:pt x="10316" y="14099"/>
                </a:lnTo>
                <a:lnTo>
                  <a:pt x="7722" y="14599"/>
                </a:lnTo>
                <a:lnTo>
                  <a:pt x="11344" y="14599"/>
                </a:lnTo>
                <a:lnTo>
                  <a:pt x="14568" y="11375"/>
                </a:lnTo>
                <a:lnTo>
                  <a:pt x="14568" y="7649"/>
                </a:lnTo>
                <a:close/>
              </a:path>
              <a:path w="26670" h="29209">
                <a:moveTo>
                  <a:pt x="14656" y="5002"/>
                </a:moveTo>
                <a:lnTo>
                  <a:pt x="14568" y="11375"/>
                </a:lnTo>
                <a:lnTo>
                  <a:pt x="11344" y="14599"/>
                </a:lnTo>
                <a:lnTo>
                  <a:pt x="20497" y="14599"/>
                </a:lnTo>
                <a:lnTo>
                  <a:pt x="18407" y="10548"/>
                </a:lnTo>
                <a:lnTo>
                  <a:pt x="17589" y="9032"/>
                </a:lnTo>
                <a:lnTo>
                  <a:pt x="16206" y="6932"/>
                </a:lnTo>
                <a:lnTo>
                  <a:pt x="15270" y="5718"/>
                </a:lnTo>
                <a:lnTo>
                  <a:pt x="14656" y="5002"/>
                </a:lnTo>
                <a:close/>
              </a:path>
              <a:path w="26670" h="29209">
                <a:moveTo>
                  <a:pt x="167" y="7649"/>
                </a:moveTo>
                <a:lnTo>
                  <a:pt x="0" y="8439"/>
                </a:lnTo>
                <a:lnTo>
                  <a:pt x="167" y="8862"/>
                </a:lnTo>
                <a:lnTo>
                  <a:pt x="167" y="7649"/>
                </a:lnTo>
                <a:close/>
              </a:path>
              <a:path w="26670" h="29209">
                <a:moveTo>
                  <a:pt x="2347" y="1242"/>
                </a:moveTo>
                <a:lnTo>
                  <a:pt x="1691" y="1898"/>
                </a:lnTo>
                <a:lnTo>
                  <a:pt x="167" y="3529"/>
                </a:lnTo>
                <a:lnTo>
                  <a:pt x="167" y="7140"/>
                </a:lnTo>
                <a:lnTo>
                  <a:pt x="319" y="6932"/>
                </a:lnTo>
                <a:lnTo>
                  <a:pt x="729" y="5002"/>
                </a:lnTo>
                <a:lnTo>
                  <a:pt x="803" y="4653"/>
                </a:lnTo>
                <a:lnTo>
                  <a:pt x="886" y="4264"/>
                </a:lnTo>
                <a:lnTo>
                  <a:pt x="2347" y="1242"/>
                </a:lnTo>
                <a:close/>
              </a:path>
              <a:path w="26670" h="29209">
                <a:moveTo>
                  <a:pt x="14568" y="6089"/>
                </a:moveTo>
                <a:lnTo>
                  <a:pt x="14568" y="6681"/>
                </a:lnTo>
                <a:lnTo>
                  <a:pt x="14714" y="6450"/>
                </a:lnTo>
                <a:lnTo>
                  <a:pt x="14568" y="6089"/>
                </a:lnTo>
                <a:close/>
              </a:path>
              <a:path w="26670" h="29209">
                <a:moveTo>
                  <a:pt x="13801" y="4032"/>
                </a:moveTo>
                <a:lnTo>
                  <a:pt x="13796" y="4264"/>
                </a:lnTo>
                <a:lnTo>
                  <a:pt x="14128" y="5002"/>
                </a:lnTo>
                <a:lnTo>
                  <a:pt x="14568" y="6089"/>
                </a:lnTo>
                <a:lnTo>
                  <a:pt x="14568" y="5002"/>
                </a:lnTo>
                <a:lnTo>
                  <a:pt x="14357" y="4653"/>
                </a:lnTo>
                <a:lnTo>
                  <a:pt x="13801" y="4032"/>
                </a:lnTo>
                <a:close/>
              </a:path>
              <a:path w="26670" h="29209">
                <a:moveTo>
                  <a:pt x="14568" y="3529"/>
                </a:moveTo>
                <a:lnTo>
                  <a:pt x="13355" y="3529"/>
                </a:lnTo>
                <a:lnTo>
                  <a:pt x="14656" y="5002"/>
                </a:lnTo>
                <a:lnTo>
                  <a:pt x="14568" y="3529"/>
                </a:lnTo>
                <a:close/>
              </a:path>
              <a:path w="26670" h="29209">
                <a:moveTo>
                  <a:pt x="11344" y="199"/>
                </a:moveTo>
                <a:lnTo>
                  <a:pt x="8805" y="199"/>
                </a:lnTo>
                <a:lnTo>
                  <a:pt x="11475" y="920"/>
                </a:lnTo>
                <a:lnTo>
                  <a:pt x="12749" y="1603"/>
                </a:lnTo>
                <a:lnTo>
                  <a:pt x="11344" y="199"/>
                </a:lnTo>
                <a:close/>
              </a:path>
              <a:path w="26670" h="29209">
                <a:moveTo>
                  <a:pt x="5222" y="0"/>
                </a:moveTo>
                <a:lnTo>
                  <a:pt x="2583" y="755"/>
                </a:lnTo>
                <a:lnTo>
                  <a:pt x="2347" y="1242"/>
                </a:lnTo>
                <a:lnTo>
                  <a:pt x="2834" y="755"/>
                </a:lnTo>
                <a:lnTo>
                  <a:pt x="10864" y="755"/>
                </a:lnTo>
                <a:lnTo>
                  <a:pt x="8805" y="199"/>
                </a:lnTo>
                <a:lnTo>
                  <a:pt x="5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5" name="object 145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289416" y="5672909"/>
            <a:ext cx="151446" cy="87577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4634700" y="6042378"/>
            <a:ext cx="43982" cy="40724"/>
          </a:xfrm>
          <a:custGeom>
            <a:avLst/>
            <a:gdLst/>
            <a:ahLst/>
            <a:cxnLst/>
            <a:rect l="l" t="t" r="r" b="b"/>
            <a:pathLst>
              <a:path w="68580" h="63500">
                <a:moveTo>
                  <a:pt x="749" y="14363"/>
                </a:moveTo>
                <a:lnTo>
                  <a:pt x="635" y="10795"/>
                </a:lnTo>
                <a:lnTo>
                  <a:pt x="381" y="11442"/>
                </a:lnTo>
                <a:lnTo>
                  <a:pt x="279" y="11861"/>
                </a:lnTo>
                <a:lnTo>
                  <a:pt x="203" y="12153"/>
                </a:lnTo>
                <a:lnTo>
                  <a:pt x="76" y="12598"/>
                </a:lnTo>
                <a:lnTo>
                  <a:pt x="0" y="12903"/>
                </a:lnTo>
                <a:lnTo>
                  <a:pt x="749" y="14363"/>
                </a:lnTo>
                <a:close/>
              </a:path>
              <a:path w="68580" h="63500">
                <a:moveTo>
                  <a:pt x="63385" y="54419"/>
                </a:moveTo>
                <a:lnTo>
                  <a:pt x="63271" y="48755"/>
                </a:lnTo>
                <a:lnTo>
                  <a:pt x="63220" y="46469"/>
                </a:lnTo>
                <a:lnTo>
                  <a:pt x="59931" y="43319"/>
                </a:lnTo>
                <a:lnTo>
                  <a:pt x="36880" y="43840"/>
                </a:lnTo>
                <a:lnTo>
                  <a:pt x="21678" y="43840"/>
                </a:lnTo>
                <a:lnTo>
                  <a:pt x="10198" y="44462"/>
                </a:lnTo>
                <a:lnTo>
                  <a:pt x="7772" y="44881"/>
                </a:lnTo>
                <a:lnTo>
                  <a:pt x="1943" y="51650"/>
                </a:lnTo>
                <a:lnTo>
                  <a:pt x="2273" y="57950"/>
                </a:lnTo>
                <a:lnTo>
                  <a:pt x="2463" y="57950"/>
                </a:lnTo>
                <a:lnTo>
                  <a:pt x="7035" y="62534"/>
                </a:lnTo>
                <a:lnTo>
                  <a:pt x="8940" y="63106"/>
                </a:lnTo>
                <a:lnTo>
                  <a:pt x="15646" y="63106"/>
                </a:lnTo>
                <a:lnTo>
                  <a:pt x="18986" y="59766"/>
                </a:lnTo>
                <a:lnTo>
                  <a:pt x="18986" y="58762"/>
                </a:lnTo>
                <a:lnTo>
                  <a:pt x="14808" y="58762"/>
                </a:lnTo>
                <a:lnTo>
                  <a:pt x="11950" y="58762"/>
                </a:lnTo>
                <a:lnTo>
                  <a:pt x="14935" y="58623"/>
                </a:lnTo>
                <a:lnTo>
                  <a:pt x="18986" y="58407"/>
                </a:lnTo>
                <a:lnTo>
                  <a:pt x="27901" y="57950"/>
                </a:lnTo>
                <a:lnTo>
                  <a:pt x="60007" y="57950"/>
                </a:lnTo>
                <a:lnTo>
                  <a:pt x="63385" y="54419"/>
                </a:lnTo>
                <a:close/>
              </a:path>
              <a:path w="68580" h="63500">
                <a:moveTo>
                  <a:pt x="68376" y="7658"/>
                </a:moveTo>
                <a:lnTo>
                  <a:pt x="68110" y="6400"/>
                </a:lnTo>
                <a:lnTo>
                  <a:pt x="67691" y="4902"/>
                </a:lnTo>
                <a:lnTo>
                  <a:pt x="67030" y="4241"/>
                </a:lnTo>
                <a:lnTo>
                  <a:pt x="63525" y="736"/>
                </a:lnTo>
                <a:lnTo>
                  <a:pt x="64046" y="736"/>
                </a:lnTo>
                <a:lnTo>
                  <a:pt x="61074" y="0"/>
                </a:lnTo>
                <a:lnTo>
                  <a:pt x="54381" y="0"/>
                </a:lnTo>
                <a:lnTo>
                  <a:pt x="53987" y="50"/>
                </a:lnTo>
                <a:lnTo>
                  <a:pt x="53987" y="10033"/>
                </a:lnTo>
                <a:lnTo>
                  <a:pt x="53987" y="10795"/>
                </a:lnTo>
                <a:lnTo>
                  <a:pt x="53809" y="11442"/>
                </a:lnTo>
                <a:lnTo>
                  <a:pt x="53924" y="10668"/>
                </a:lnTo>
                <a:lnTo>
                  <a:pt x="53987" y="10033"/>
                </a:lnTo>
                <a:lnTo>
                  <a:pt x="53987" y="50"/>
                </a:lnTo>
                <a:lnTo>
                  <a:pt x="48552" y="736"/>
                </a:lnTo>
                <a:lnTo>
                  <a:pt x="47980" y="736"/>
                </a:lnTo>
                <a:lnTo>
                  <a:pt x="45148" y="876"/>
                </a:lnTo>
                <a:lnTo>
                  <a:pt x="42430" y="1130"/>
                </a:lnTo>
                <a:lnTo>
                  <a:pt x="32169" y="2273"/>
                </a:lnTo>
                <a:lnTo>
                  <a:pt x="23660" y="3390"/>
                </a:lnTo>
                <a:lnTo>
                  <a:pt x="21920" y="3606"/>
                </a:lnTo>
                <a:lnTo>
                  <a:pt x="18135" y="3898"/>
                </a:lnTo>
                <a:lnTo>
                  <a:pt x="15036" y="3898"/>
                </a:lnTo>
                <a:lnTo>
                  <a:pt x="15036" y="9067"/>
                </a:lnTo>
                <a:lnTo>
                  <a:pt x="15036" y="12153"/>
                </a:lnTo>
                <a:lnTo>
                  <a:pt x="15024" y="12636"/>
                </a:lnTo>
                <a:lnTo>
                  <a:pt x="14897" y="12903"/>
                </a:lnTo>
                <a:lnTo>
                  <a:pt x="14986" y="12598"/>
                </a:lnTo>
                <a:lnTo>
                  <a:pt x="15036" y="9067"/>
                </a:lnTo>
                <a:lnTo>
                  <a:pt x="15036" y="3898"/>
                </a:lnTo>
                <a:lnTo>
                  <a:pt x="14579" y="3898"/>
                </a:lnTo>
                <a:lnTo>
                  <a:pt x="14579" y="8178"/>
                </a:lnTo>
                <a:lnTo>
                  <a:pt x="12763" y="6400"/>
                </a:lnTo>
                <a:lnTo>
                  <a:pt x="12484" y="6210"/>
                </a:lnTo>
                <a:lnTo>
                  <a:pt x="12801" y="6400"/>
                </a:lnTo>
                <a:lnTo>
                  <a:pt x="14579" y="8178"/>
                </a:lnTo>
                <a:lnTo>
                  <a:pt x="14579" y="3898"/>
                </a:lnTo>
                <a:lnTo>
                  <a:pt x="7785" y="3898"/>
                </a:lnTo>
                <a:lnTo>
                  <a:pt x="6172" y="4241"/>
                </a:lnTo>
                <a:lnTo>
                  <a:pt x="3860" y="4241"/>
                </a:lnTo>
                <a:lnTo>
                  <a:pt x="444" y="7658"/>
                </a:lnTo>
                <a:lnTo>
                  <a:pt x="635" y="7658"/>
                </a:lnTo>
                <a:lnTo>
                  <a:pt x="635" y="10033"/>
                </a:lnTo>
                <a:lnTo>
                  <a:pt x="1016" y="9067"/>
                </a:lnTo>
                <a:lnTo>
                  <a:pt x="762" y="10033"/>
                </a:lnTo>
                <a:lnTo>
                  <a:pt x="749" y="14363"/>
                </a:lnTo>
                <a:lnTo>
                  <a:pt x="723" y="15506"/>
                </a:lnTo>
                <a:lnTo>
                  <a:pt x="3860" y="18643"/>
                </a:lnTo>
                <a:lnTo>
                  <a:pt x="5219" y="18643"/>
                </a:lnTo>
                <a:lnTo>
                  <a:pt x="5613" y="18884"/>
                </a:lnTo>
                <a:lnTo>
                  <a:pt x="8686" y="20485"/>
                </a:lnTo>
                <a:lnTo>
                  <a:pt x="11290" y="22047"/>
                </a:lnTo>
                <a:lnTo>
                  <a:pt x="19850" y="27025"/>
                </a:lnTo>
                <a:lnTo>
                  <a:pt x="24257" y="25882"/>
                </a:lnTo>
                <a:lnTo>
                  <a:pt x="28282" y="19011"/>
                </a:lnTo>
                <a:lnTo>
                  <a:pt x="28181" y="18643"/>
                </a:lnTo>
                <a:lnTo>
                  <a:pt x="28067" y="18199"/>
                </a:lnTo>
                <a:lnTo>
                  <a:pt x="27940" y="17703"/>
                </a:lnTo>
                <a:lnTo>
                  <a:pt x="27851" y="17360"/>
                </a:lnTo>
                <a:lnTo>
                  <a:pt x="33858" y="16573"/>
                </a:lnTo>
                <a:lnTo>
                  <a:pt x="43434" y="15506"/>
                </a:lnTo>
                <a:lnTo>
                  <a:pt x="46228" y="15240"/>
                </a:lnTo>
                <a:lnTo>
                  <a:pt x="48501" y="15240"/>
                </a:lnTo>
                <a:lnTo>
                  <a:pt x="53428" y="14630"/>
                </a:lnTo>
                <a:lnTo>
                  <a:pt x="53340" y="19773"/>
                </a:lnTo>
                <a:lnTo>
                  <a:pt x="56565" y="22999"/>
                </a:lnTo>
                <a:lnTo>
                  <a:pt x="64516" y="22999"/>
                </a:lnTo>
                <a:lnTo>
                  <a:pt x="67741" y="19773"/>
                </a:lnTo>
                <a:lnTo>
                  <a:pt x="67792" y="15240"/>
                </a:lnTo>
                <a:lnTo>
                  <a:pt x="67881" y="14630"/>
                </a:lnTo>
                <a:lnTo>
                  <a:pt x="67919" y="14363"/>
                </a:lnTo>
                <a:lnTo>
                  <a:pt x="68033" y="13677"/>
                </a:lnTo>
                <a:lnTo>
                  <a:pt x="68160" y="12903"/>
                </a:lnTo>
                <a:lnTo>
                  <a:pt x="68287" y="11861"/>
                </a:lnTo>
                <a:lnTo>
                  <a:pt x="68326" y="10033"/>
                </a:lnTo>
                <a:lnTo>
                  <a:pt x="68376" y="7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7" name="object 147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4816877" y="6006843"/>
            <a:ext cx="319945" cy="99688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5189565" y="6012232"/>
            <a:ext cx="299001" cy="95063"/>
          </a:xfrm>
          <a:prstGeom prst="rect">
            <a:avLst/>
          </a:prstGeom>
        </p:spPr>
      </p:pic>
      <p:sp>
        <p:nvSpPr>
          <p:cNvPr id="149" name="object 149"/>
          <p:cNvSpPr/>
          <p:nvPr/>
        </p:nvSpPr>
        <p:spPr>
          <a:xfrm>
            <a:off x="5606533" y="6046230"/>
            <a:ext cx="53349" cy="34209"/>
          </a:xfrm>
          <a:custGeom>
            <a:avLst/>
            <a:gdLst/>
            <a:ahLst/>
            <a:cxnLst/>
            <a:rect l="l" t="t" r="r" b="b"/>
            <a:pathLst>
              <a:path w="83185" h="53340">
                <a:moveTo>
                  <a:pt x="78155" y="6718"/>
                </a:moveTo>
                <a:lnTo>
                  <a:pt x="77609" y="4483"/>
                </a:lnTo>
                <a:lnTo>
                  <a:pt x="74155" y="1041"/>
                </a:lnTo>
                <a:lnTo>
                  <a:pt x="75361" y="1041"/>
                </a:lnTo>
                <a:lnTo>
                  <a:pt x="71729" y="0"/>
                </a:lnTo>
                <a:lnTo>
                  <a:pt x="48031" y="0"/>
                </a:lnTo>
                <a:lnTo>
                  <a:pt x="26289" y="1041"/>
                </a:lnTo>
                <a:lnTo>
                  <a:pt x="24041" y="1041"/>
                </a:lnTo>
                <a:lnTo>
                  <a:pt x="11366" y="1981"/>
                </a:lnTo>
                <a:lnTo>
                  <a:pt x="11366" y="16446"/>
                </a:lnTo>
                <a:lnTo>
                  <a:pt x="11163" y="16598"/>
                </a:lnTo>
                <a:lnTo>
                  <a:pt x="11010" y="16700"/>
                </a:lnTo>
                <a:lnTo>
                  <a:pt x="10845" y="16700"/>
                </a:lnTo>
                <a:lnTo>
                  <a:pt x="11023" y="16624"/>
                </a:lnTo>
                <a:lnTo>
                  <a:pt x="11366" y="16446"/>
                </a:lnTo>
                <a:lnTo>
                  <a:pt x="11366" y="1981"/>
                </a:lnTo>
                <a:lnTo>
                  <a:pt x="8610" y="2184"/>
                </a:lnTo>
                <a:lnTo>
                  <a:pt x="6210" y="2514"/>
                </a:lnTo>
                <a:lnTo>
                  <a:pt x="1346" y="5867"/>
                </a:lnTo>
                <a:lnTo>
                  <a:pt x="444" y="7962"/>
                </a:lnTo>
                <a:lnTo>
                  <a:pt x="368" y="8724"/>
                </a:lnTo>
                <a:lnTo>
                  <a:pt x="241" y="9931"/>
                </a:lnTo>
                <a:lnTo>
                  <a:pt x="114" y="11125"/>
                </a:lnTo>
                <a:lnTo>
                  <a:pt x="0" y="12661"/>
                </a:lnTo>
                <a:lnTo>
                  <a:pt x="508" y="14541"/>
                </a:lnTo>
                <a:lnTo>
                  <a:pt x="368" y="14541"/>
                </a:lnTo>
                <a:lnTo>
                  <a:pt x="3340" y="18910"/>
                </a:lnTo>
                <a:lnTo>
                  <a:pt x="6108" y="21082"/>
                </a:lnTo>
                <a:lnTo>
                  <a:pt x="10845" y="22974"/>
                </a:lnTo>
                <a:lnTo>
                  <a:pt x="14427" y="22974"/>
                </a:lnTo>
                <a:lnTo>
                  <a:pt x="18465" y="23406"/>
                </a:lnTo>
                <a:lnTo>
                  <a:pt x="22009" y="20535"/>
                </a:lnTo>
                <a:lnTo>
                  <a:pt x="22415" y="16700"/>
                </a:lnTo>
                <a:lnTo>
                  <a:pt x="22529" y="15633"/>
                </a:lnTo>
                <a:lnTo>
                  <a:pt x="22161" y="15633"/>
                </a:lnTo>
                <a:lnTo>
                  <a:pt x="22529" y="15608"/>
                </a:lnTo>
                <a:lnTo>
                  <a:pt x="24892" y="15417"/>
                </a:lnTo>
                <a:lnTo>
                  <a:pt x="27178" y="15417"/>
                </a:lnTo>
                <a:lnTo>
                  <a:pt x="45415" y="14541"/>
                </a:lnTo>
                <a:lnTo>
                  <a:pt x="63334" y="14541"/>
                </a:lnTo>
                <a:lnTo>
                  <a:pt x="63284" y="18465"/>
                </a:lnTo>
                <a:lnTo>
                  <a:pt x="66509" y="21691"/>
                </a:lnTo>
                <a:lnTo>
                  <a:pt x="74460" y="21691"/>
                </a:lnTo>
                <a:lnTo>
                  <a:pt x="77685" y="18465"/>
                </a:lnTo>
                <a:lnTo>
                  <a:pt x="77724" y="14541"/>
                </a:lnTo>
                <a:lnTo>
                  <a:pt x="77812" y="13195"/>
                </a:lnTo>
                <a:lnTo>
                  <a:pt x="78066" y="11264"/>
                </a:lnTo>
                <a:lnTo>
                  <a:pt x="78117" y="9309"/>
                </a:lnTo>
                <a:lnTo>
                  <a:pt x="78130" y="8382"/>
                </a:lnTo>
                <a:lnTo>
                  <a:pt x="64020" y="8470"/>
                </a:lnTo>
                <a:lnTo>
                  <a:pt x="64020" y="11264"/>
                </a:lnTo>
                <a:lnTo>
                  <a:pt x="63842" y="10566"/>
                </a:lnTo>
                <a:lnTo>
                  <a:pt x="63754" y="10198"/>
                </a:lnTo>
                <a:lnTo>
                  <a:pt x="63639" y="10566"/>
                </a:lnTo>
                <a:lnTo>
                  <a:pt x="63754" y="9309"/>
                </a:lnTo>
                <a:lnTo>
                  <a:pt x="63842" y="10566"/>
                </a:lnTo>
                <a:lnTo>
                  <a:pt x="63995" y="11125"/>
                </a:lnTo>
                <a:lnTo>
                  <a:pt x="64020" y="11264"/>
                </a:lnTo>
                <a:lnTo>
                  <a:pt x="64020" y="8470"/>
                </a:lnTo>
                <a:lnTo>
                  <a:pt x="21742" y="8699"/>
                </a:lnTo>
                <a:lnTo>
                  <a:pt x="21742" y="11264"/>
                </a:lnTo>
                <a:lnTo>
                  <a:pt x="19977" y="9080"/>
                </a:lnTo>
                <a:lnTo>
                  <a:pt x="21640" y="11125"/>
                </a:lnTo>
                <a:lnTo>
                  <a:pt x="21742" y="11264"/>
                </a:lnTo>
                <a:lnTo>
                  <a:pt x="21742" y="8699"/>
                </a:lnTo>
                <a:lnTo>
                  <a:pt x="16573" y="8724"/>
                </a:lnTo>
                <a:lnTo>
                  <a:pt x="14579" y="8496"/>
                </a:lnTo>
                <a:lnTo>
                  <a:pt x="14579" y="11264"/>
                </a:lnTo>
                <a:lnTo>
                  <a:pt x="14439" y="12661"/>
                </a:lnTo>
                <a:lnTo>
                  <a:pt x="14389" y="13195"/>
                </a:lnTo>
                <a:lnTo>
                  <a:pt x="14376" y="9525"/>
                </a:lnTo>
                <a:lnTo>
                  <a:pt x="14478" y="9931"/>
                </a:lnTo>
                <a:lnTo>
                  <a:pt x="14579" y="11264"/>
                </a:lnTo>
                <a:lnTo>
                  <a:pt x="14579" y="8496"/>
                </a:lnTo>
                <a:lnTo>
                  <a:pt x="13601" y="8382"/>
                </a:lnTo>
                <a:lnTo>
                  <a:pt x="78130" y="8382"/>
                </a:lnTo>
                <a:lnTo>
                  <a:pt x="78155" y="6718"/>
                </a:lnTo>
                <a:close/>
              </a:path>
              <a:path w="83185" h="53340">
                <a:moveTo>
                  <a:pt x="82867" y="46418"/>
                </a:moveTo>
                <a:lnTo>
                  <a:pt x="81991" y="38519"/>
                </a:lnTo>
                <a:lnTo>
                  <a:pt x="78422" y="35661"/>
                </a:lnTo>
                <a:lnTo>
                  <a:pt x="65379" y="37236"/>
                </a:lnTo>
                <a:lnTo>
                  <a:pt x="60629" y="37414"/>
                </a:lnTo>
                <a:lnTo>
                  <a:pt x="34620" y="37249"/>
                </a:lnTo>
                <a:lnTo>
                  <a:pt x="28778" y="37566"/>
                </a:lnTo>
                <a:lnTo>
                  <a:pt x="17653" y="38595"/>
                </a:lnTo>
                <a:lnTo>
                  <a:pt x="14706" y="42087"/>
                </a:lnTo>
                <a:lnTo>
                  <a:pt x="15379" y="50012"/>
                </a:lnTo>
                <a:lnTo>
                  <a:pt x="18859" y="52946"/>
                </a:lnTo>
                <a:lnTo>
                  <a:pt x="22821" y="52616"/>
                </a:lnTo>
                <a:lnTo>
                  <a:pt x="31457" y="51790"/>
                </a:lnTo>
                <a:lnTo>
                  <a:pt x="62331" y="51828"/>
                </a:lnTo>
                <a:lnTo>
                  <a:pt x="66649" y="51587"/>
                </a:lnTo>
                <a:lnTo>
                  <a:pt x="80022" y="49974"/>
                </a:lnTo>
                <a:lnTo>
                  <a:pt x="82867" y="46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0" name="object 150"/>
          <p:cNvSpPr/>
          <p:nvPr/>
        </p:nvSpPr>
        <p:spPr>
          <a:xfrm>
            <a:off x="5773730" y="6046659"/>
            <a:ext cx="54164" cy="17919"/>
          </a:xfrm>
          <a:custGeom>
            <a:avLst/>
            <a:gdLst/>
            <a:ahLst/>
            <a:cxnLst/>
            <a:rect l="l" t="t" r="r" b="b"/>
            <a:pathLst>
              <a:path w="84454" h="27940">
                <a:moveTo>
                  <a:pt x="62078" y="9092"/>
                </a:moveTo>
                <a:lnTo>
                  <a:pt x="7222" y="9092"/>
                </a:lnTo>
                <a:lnTo>
                  <a:pt x="4900" y="9531"/>
                </a:lnTo>
                <a:lnTo>
                  <a:pt x="3621" y="10004"/>
                </a:lnTo>
                <a:lnTo>
                  <a:pt x="702" y="13105"/>
                </a:lnTo>
                <a:lnTo>
                  <a:pt x="0" y="15194"/>
                </a:lnTo>
                <a:lnTo>
                  <a:pt x="67" y="16066"/>
                </a:lnTo>
                <a:lnTo>
                  <a:pt x="159" y="17240"/>
                </a:lnTo>
                <a:lnTo>
                  <a:pt x="323" y="18112"/>
                </a:lnTo>
                <a:lnTo>
                  <a:pt x="449" y="18777"/>
                </a:lnTo>
                <a:lnTo>
                  <a:pt x="526" y="19182"/>
                </a:lnTo>
                <a:lnTo>
                  <a:pt x="770" y="19698"/>
                </a:lnTo>
                <a:lnTo>
                  <a:pt x="1924" y="22440"/>
                </a:lnTo>
                <a:lnTo>
                  <a:pt x="2314" y="22440"/>
                </a:lnTo>
                <a:lnTo>
                  <a:pt x="3586" y="23720"/>
                </a:lnTo>
                <a:lnTo>
                  <a:pt x="7070" y="25755"/>
                </a:lnTo>
                <a:lnTo>
                  <a:pt x="8049" y="26040"/>
                </a:lnTo>
                <a:lnTo>
                  <a:pt x="11051" y="26712"/>
                </a:lnTo>
                <a:lnTo>
                  <a:pt x="15320" y="27942"/>
                </a:lnTo>
                <a:lnTo>
                  <a:pt x="19303" y="25755"/>
                </a:lnTo>
                <a:lnTo>
                  <a:pt x="19907" y="23720"/>
                </a:lnTo>
                <a:lnTo>
                  <a:pt x="20015" y="23349"/>
                </a:lnTo>
                <a:lnTo>
                  <a:pt x="10836" y="23349"/>
                </a:lnTo>
                <a:lnTo>
                  <a:pt x="15138" y="18777"/>
                </a:lnTo>
                <a:lnTo>
                  <a:pt x="15022" y="17061"/>
                </a:lnTo>
                <a:lnTo>
                  <a:pt x="14962" y="16298"/>
                </a:lnTo>
                <a:lnTo>
                  <a:pt x="13619" y="13105"/>
                </a:lnTo>
                <a:lnTo>
                  <a:pt x="13504" y="12831"/>
                </a:lnTo>
                <a:lnTo>
                  <a:pt x="12677" y="12353"/>
                </a:lnTo>
                <a:lnTo>
                  <a:pt x="63266" y="12353"/>
                </a:lnTo>
                <a:lnTo>
                  <a:pt x="62078" y="9092"/>
                </a:lnTo>
                <a:close/>
              </a:path>
              <a:path w="84454" h="27940">
                <a:moveTo>
                  <a:pt x="12826" y="12353"/>
                </a:moveTo>
                <a:lnTo>
                  <a:pt x="12677" y="12353"/>
                </a:lnTo>
                <a:lnTo>
                  <a:pt x="13504" y="12831"/>
                </a:lnTo>
                <a:lnTo>
                  <a:pt x="14864" y="16066"/>
                </a:lnTo>
                <a:lnTo>
                  <a:pt x="14962" y="16298"/>
                </a:lnTo>
                <a:lnTo>
                  <a:pt x="15022" y="17061"/>
                </a:lnTo>
                <a:lnTo>
                  <a:pt x="15138" y="18777"/>
                </a:lnTo>
                <a:lnTo>
                  <a:pt x="10836" y="23349"/>
                </a:lnTo>
                <a:lnTo>
                  <a:pt x="13158" y="23349"/>
                </a:lnTo>
                <a:lnTo>
                  <a:pt x="20137" y="22930"/>
                </a:lnTo>
                <a:lnTo>
                  <a:pt x="21488" y="18288"/>
                </a:lnTo>
                <a:lnTo>
                  <a:pt x="21539" y="18112"/>
                </a:lnTo>
                <a:lnTo>
                  <a:pt x="19345" y="14116"/>
                </a:lnTo>
                <a:lnTo>
                  <a:pt x="14931" y="12831"/>
                </a:lnTo>
                <a:lnTo>
                  <a:pt x="12826" y="12353"/>
                </a:lnTo>
                <a:close/>
              </a:path>
              <a:path w="84454" h="27940">
                <a:moveTo>
                  <a:pt x="20137" y="22930"/>
                </a:moveTo>
                <a:lnTo>
                  <a:pt x="13158" y="23349"/>
                </a:lnTo>
                <a:lnTo>
                  <a:pt x="20015" y="23349"/>
                </a:lnTo>
                <a:lnTo>
                  <a:pt x="20137" y="22930"/>
                </a:lnTo>
                <a:close/>
              </a:path>
              <a:path w="84454" h="27940">
                <a:moveTo>
                  <a:pt x="63266" y="12353"/>
                </a:moveTo>
                <a:lnTo>
                  <a:pt x="12826" y="12353"/>
                </a:lnTo>
                <a:lnTo>
                  <a:pt x="14931" y="12831"/>
                </a:lnTo>
                <a:lnTo>
                  <a:pt x="19345" y="14116"/>
                </a:lnTo>
                <a:lnTo>
                  <a:pt x="21539" y="18112"/>
                </a:lnTo>
                <a:lnTo>
                  <a:pt x="20137" y="22930"/>
                </a:lnTo>
                <a:lnTo>
                  <a:pt x="28288" y="22440"/>
                </a:lnTo>
                <a:lnTo>
                  <a:pt x="35409" y="22440"/>
                </a:lnTo>
                <a:lnTo>
                  <a:pt x="54791" y="20750"/>
                </a:lnTo>
                <a:lnTo>
                  <a:pt x="51843" y="20750"/>
                </a:lnTo>
                <a:lnTo>
                  <a:pt x="55256" y="20426"/>
                </a:lnTo>
                <a:lnTo>
                  <a:pt x="63321" y="19966"/>
                </a:lnTo>
                <a:lnTo>
                  <a:pt x="63770" y="19966"/>
                </a:lnTo>
                <a:lnTo>
                  <a:pt x="66688" y="19698"/>
                </a:lnTo>
                <a:lnTo>
                  <a:pt x="66944" y="19698"/>
                </a:lnTo>
                <a:lnTo>
                  <a:pt x="72855" y="18997"/>
                </a:lnTo>
                <a:lnTo>
                  <a:pt x="74554" y="18777"/>
                </a:lnTo>
                <a:lnTo>
                  <a:pt x="75849" y="18777"/>
                </a:lnTo>
                <a:lnTo>
                  <a:pt x="78896" y="18288"/>
                </a:lnTo>
                <a:lnTo>
                  <a:pt x="72528" y="18288"/>
                </a:lnTo>
                <a:lnTo>
                  <a:pt x="70307" y="16066"/>
                </a:lnTo>
                <a:lnTo>
                  <a:pt x="68165" y="15194"/>
                </a:lnTo>
                <a:lnTo>
                  <a:pt x="66808" y="14584"/>
                </a:lnTo>
                <a:lnTo>
                  <a:pt x="63631" y="13105"/>
                </a:lnTo>
                <a:lnTo>
                  <a:pt x="63440" y="12831"/>
                </a:lnTo>
                <a:lnTo>
                  <a:pt x="63266" y="12353"/>
                </a:lnTo>
                <a:close/>
              </a:path>
              <a:path w="84454" h="27940">
                <a:moveTo>
                  <a:pt x="70409" y="16066"/>
                </a:moveTo>
                <a:lnTo>
                  <a:pt x="70539" y="16298"/>
                </a:lnTo>
                <a:lnTo>
                  <a:pt x="72528" y="18288"/>
                </a:lnTo>
                <a:lnTo>
                  <a:pt x="78580" y="18288"/>
                </a:lnTo>
                <a:lnTo>
                  <a:pt x="81462" y="17061"/>
                </a:lnTo>
                <a:lnTo>
                  <a:pt x="72734" y="17061"/>
                </a:lnTo>
                <a:lnTo>
                  <a:pt x="70409" y="16066"/>
                </a:lnTo>
                <a:close/>
              </a:path>
              <a:path w="84454" h="27940">
                <a:moveTo>
                  <a:pt x="83811" y="12353"/>
                </a:moveTo>
                <a:lnTo>
                  <a:pt x="83673" y="12831"/>
                </a:lnTo>
                <a:lnTo>
                  <a:pt x="83481" y="14116"/>
                </a:lnTo>
                <a:lnTo>
                  <a:pt x="83410" y="14584"/>
                </a:lnTo>
                <a:lnTo>
                  <a:pt x="83293" y="15369"/>
                </a:lnTo>
                <a:lnTo>
                  <a:pt x="81462" y="17061"/>
                </a:lnTo>
                <a:lnTo>
                  <a:pt x="78580" y="18288"/>
                </a:lnTo>
                <a:lnTo>
                  <a:pt x="80740" y="18288"/>
                </a:lnTo>
                <a:lnTo>
                  <a:pt x="83834" y="15194"/>
                </a:lnTo>
                <a:lnTo>
                  <a:pt x="83811" y="12353"/>
                </a:lnTo>
                <a:close/>
              </a:path>
              <a:path w="84454" h="27940">
                <a:moveTo>
                  <a:pt x="69513" y="10152"/>
                </a:moveTo>
                <a:lnTo>
                  <a:pt x="69435" y="15194"/>
                </a:lnTo>
                <a:lnTo>
                  <a:pt x="69610" y="15369"/>
                </a:lnTo>
                <a:lnTo>
                  <a:pt x="70409" y="16066"/>
                </a:lnTo>
                <a:lnTo>
                  <a:pt x="72734" y="17061"/>
                </a:lnTo>
                <a:lnTo>
                  <a:pt x="72442" y="17061"/>
                </a:lnTo>
                <a:lnTo>
                  <a:pt x="71397" y="16066"/>
                </a:lnTo>
                <a:lnTo>
                  <a:pt x="70005" y="14584"/>
                </a:lnTo>
                <a:lnTo>
                  <a:pt x="69953" y="14116"/>
                </a:lnTo>
                <a:lnTo>
                  <a:pt x="69841" y="13105"/>
                </a:lnTo>
                <a:lnTo>
                  <a:pt x="69718" y="11998"/>
                </a:lnTo>
                <a:lnTo>
                  <a:pt x="69632" y="11217"/>
                </a:lnTo>
                <a:lnTo>
                  <a:pt x="69513" y="10152"/>
                </a:lnTo>
                <a:close/>
              </a:path>
              <a:path w="84454" h="27940">
                <a:moveTo>
                  <a:pt x="83095" y="7541"/>
                </a:moveTo>
                <a:lnTo>
                  <a:pt x="69894" y="7541"/>
                </a:lnTo>
                <a:lnTo>
                  <a:pt x="70005" y="14584"/>
                </a:lnTo>
                <a:lnTo>
                  <a:pt x="71397" y="16066"/>
                </a:lnTo>
                <a:lnTo>
                  <a:pt x="72442" y="17061"/>
                </a:lnTo>
                <a:lnTo>
                  <a:pt x="81462" y="17061"/>
                </a:lnTo>
                <a:lnTo>
                  <a:pt x="83293" y="15369"/>
                </a:lnTo>
                <a:lnTo>
                  <a:pt x="83632" y="13105"/>
                </a:lnTo>
                <a:lnTo>
                  <a:pt x="83745" y="12353"/>
                </a:lnTo>
                <a:lnTo>
                  <a:pt x="83834" y="11757"/>
                </a:lnTo>
                <a:lnTo>
                  <a:pt x="83698" y="11217"/>
                </a:lnTo>
                <a:lnTo>
                  <a:pt x="83627" y="10661"/>
                </a:lnTo>
                <a:lnTo>
                  <a:pt x="83544" y="10004"/>
                </a:lnTo>
                <a:lnTo>
                  <a:pt x="83428" y="9092"/>
                </a:lnTo>
                <a:lnTo>
                  <a:pt x="83337" y="8382"/>
                </a:lnTo>
                <a:lnTo>
                  <a:pt x="83252" y="7713"/>
                </a:lnTo>
                <a:lnTo>
                  <a:pt x="83095" y="7541"/>
                </a:lnTo>
                <a:close/>
              </a:path>
              <a:path w="84454" h="27940">
                <a:moveTo>
                  <a:pt x="69601" y="0"/>
                </a:moveTo>
                <a:lnTo>
                  <a:pt x="65319" y="1561"/>
                </a:lnTo>
                <a:lnTo>
                  <a:pt x="61811" y="9092"/>
                </a:lnTo>
                <a:lnTo>
                  <a:pt x="62078" y="9092"/>
                </a:lnTo>
                <a:lnTo>
                  <a:pt x="63440" y="12831"/>
                </a:lnTo>
                <a:lnTo>
                  <a:pt x="63631" y="13105"/>
                </a:lnTo>
                <a:lnTo>
                  <a:pt x="66808" y="14584"/>
                </a:lnTo>
                <a:lnTo>
                  <a:pt x="68165" y="15194"/>
                </a:lnTo>
                <a:lnTo>
                  <a:pt x="70429" y="16066"/>
                </a:lnTo>
                <a:lnTo>
                  <a:pt x="69610" y="15369"/>
                </a:lnTo>
                <a:lnTo>
                  <a:pt x="69435" y="15194"/>
                </a:lnTo>
                <a:lnTo>
                  <a:pt x="69435" y="7541"/>
                </a:lnTo>
                <a:lnTo>
                  <a:pt x="69135" y="7541"/>
                </a:lnTo>
                <a:lnTo>
                  <a:pt x="71107" y="5568"/>
                </a:lnTo>
                <a:lnTo>
                  <a:pt x="63087" y="5568"/>
                </a:lnTo>
                <a:lnTo>
                  <a:pt x="66233" y="5279"/>
                </a:lnTo>
                <a:lnTo>
                  <a:pt x="67607" y="5132"/>
                </a:lnTo>
                <a:lnTo>
                  <a:pt x="72105" y="4570"/>
                </a:lnTo>
                <a:lnTo>
                  <a:pt x="72658" y="4017"/>
                </a:lnTo>
                <a:lnTo>
                  <a:pt x="78765" y="4017"/>
                </a:lnTo>
                <a:lnTo>
                  <a:pt x="77746" y="3542"/>
                </a:lnTo>
                <a:lnTo>
                  <a:pt x="73638" y="1879"/>
                </a:lnTo>
                <a:lnTo>
                  <a:pt x="69601" y="0"/>
                </a:lnTo>
                <a:close/>
              </a:path>
              <a:path w="84454" h="27940">
                <a:moveTo>
                  <a:pt x="80611" y="4017"/>
                </a:moveTo>
                <a:lnTo>
                  <a:pt x="78814" y="4017"/>
                </a:lnTo>
                <a:lnTo>
                  <a:pt x="79837" y="4570"/>
                </a:lnTo>
                <a:lnTo>
                  <a:pt x="80904" y="5279"/>
                </a:lnTo>
                <a:lnTo>
                  <a:pt x="81748" y="6065"/>
                </a:lnTo>
                <a:lnTo>
                  <a:pt x="83252" y="7713"/>
                </a:lnTo>
                <a:lnTo>
                  <a:pt x="83337" y="8382"/>
                </a:lnTo>
                <a:lnTo>
                  <a:pt x="83428" y="9092"/>
                </a:lnTo>
                <a:lnTo>
                  <a:pt x="83544" y="10004"/>
                </a:lnTo>
                <a:lnTo>
                  <a:pt x="83627" y="10661"/>
                </a:lnTo>
                <a:lnTo>
                  <a:pt x="83698" y="11217"/>
                </a:lnTo>
                <a:lnTo>
                  <a:pt x="83767" y="11757"/>
                </a:lnTo>
                <a:lnTo>
                  <a:pt x="83834" y="7541"/>
                </a:lnTo>
                <a:lnTo>
                  <a:pt x="84134" y="7541"/>
                </a:lnTo>
                <a:lnTo>
                  <a:pt x="80611" y="4017"/>
                </a:lnTo>
                <a:close/>
              </a:path>
              <a:path w="84454" h="27940">
                <a:moveTo>
                  <a:pt x="79837" y="4570"/>
                </a:moveTo>
                <a:lnTo>
                  <a:pt x="74040" y="4570"/>
                </a:lnTo>
                <a:lnTo>
                  <a:pt x="71695" y="5568"/>
                </a:lnTo>
                <a:lnTo>
                  <a:pt x="70862" y="6338"/>
                </a:lnTo>
                <a:lnTo>
                  <a:pt x="69435" y="7541"/>
                </a:lnTo>
                <a:lnTo>
                  <a:pt x="69435" y="9531"/>
                </a:lnTo>
                <a:lnTo>
                  <a:pt x="69621" y="9092"/>
                </a:lnTo>
                <a:lnTo>
                  <a:pt x="69746" y="8382"/>
                </a:lnTo>
                <a:lnTo>
                  <a:pt x="69864" y="7713"/>
                </a:lnTo>
                <a:lnTo>
                  <a:pt x="69894" y="7541"/>
                </a:lnTo>
                <a:lnTo>
                  <a:pt x="83095" y="7541"/>
                </a:lnTo>
                <a:lnTo>
                  <a:pt x="81748" y="6065"/>
                </a:lnTo>
                <a:lnTo>
                  <a:pt x="80904" y="5279"/>
                </a:lnTo>
                <a:lnTo>
                  <a:pt x="79837" y="4570"/>
                </a:lnTo>
                <a:close/>
              </a:path>
              <a:path w="84454" h="27940">
                <a:moveTo>
                  <a:pt x="63452" y="5568"/>
                </a:moveTo>
                <a:lnTo>
                  <a:pt x="62716" y="5568"/>
                </a:lnTo>
                <a:lnTo>
                  <a:pt x="53965" y="6065"/>
                </a:lnTo>
                <a:lnTo>
                  <a:pt x="54154" y="6065"/>
                </a:lnTo>
                <a:lnTo>
                  <a:pt x="51289" y="6338"/>
                </a:lnTo>
                <a:lnTo>
                  <a:pt x="42563" y="7541"/>
                </a:lnTo>
                <a:lnTo>
                  <a:pt x="37094" y="7541"/>
                </a:lnTo>
                <a:lnTo>
                  <a:pt x="10381" y="9092"/>
                </a:lnTo>
                <a:lnTo>
                  <a:pt x="61811" y="9092"/>
                </a:lnTo>
                <a:lnTo>
                  <a:pt x="63452" y="5568"/>
                </a:lnTo>
                <a:close/>
              </a:path>
              <a:path w="84454" h="27940">
                <a:moveTo>
                  <a:pt x="78814" y="4017"/>
                </a:moveTo>
                <a:lnTo>
                  <a:pt x="72658" y="4017"/>
                </a:lnTo>
                <a:lnTo>
                  <a:pt x="69135" y="7541"/>
                </a:lnTo>
                <a:lnTo>
                  <a:pt x="69559" y="7541"/>
                </a:lnTo>
                <a:lnTo>
                  <a:pt x="71695" y="5568"/>
                </a:lnTo>
                <a:lnTo>
                  <a:pt x="74040" y="4570"/>
                </a:lnTo>
                <a:lnTo>
                  <a:pt x="79862" y="4570"/>
                </a:lnTo>
                <a:lnTo>
                  <a:pt x="78814" y="4017"/>
                </a:lnTo>
                <a:close/>
              </a:path>
              <a:path w="84454" h="27940">
                <a:moveTo>
                  <a:pt x="72105" y="4570"/>
                </a:moveTo>
                <a:lnTo>
                  <a:pt x="67607" y="5132"/>
                </a:lnTo>
                <a:lnTo>
                  <a:pt x="66233" y="5279"/>
                </a:lnTo>
                <a:lnTo>
                  <a:pt x="63087" y="5568"/>
                </a:lnTo>
                <a:lnTo>
                  <a:pt x="71107" y="5568"/>
                </a:lnTo>
                <a:lnTo>
                  <a:pt x="72105" y="4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51" name="object 151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5872851" y="6006590"/>
            <a:ext cx="229252" cy="81444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6177821" y="6023679"/>
            <a:ext cx="55013" cy="56213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6292135" y="6037612"/>
            <a:ext cx="66151" cy="43892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4362266" y="6380734"/>
            <a:ext cx="144422" cy="64845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4636328" y="6390220"/>
            <a:ext cx="224230" cy="67975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4972520" y="6410539"/>
            <a:ext cx="159881" cy="49706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179966" y="6408123"/>
            <a:ext cx="80550" cy="47190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399537" y="6362794"/>
            <a:ext cx="518923" cy="90616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6009423" y="6381178"/>
            <a:ext cx="259743" cy="67603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451328" y="6363295"/>
            <a:ext cx="121327" cy="108949"/>
          </a:xfrm>
          <a:prstGeom prst="rect">
            <a:avLst/>
          </a:prstGeom>
        </p:spPr>
      </p:pic>
      <p:sp>
        <p:nvSpPr>
          <p:cNvPr id="161" name="object 161"/>
          <p:cNvSpPr/>
          <p:nvPr/>
        </p:nvSpPr>
        <p:spPr>
          <a:xfrm>
            <a:off x="6614405" y="6431078"/>
            <a:ext cx="23620" cy="40724"/>
          </a:xfrm>
          <a:custGeom>
            <a:avLst/>
            <a:gdLst/>
            <a:ahLst/>
            <a:cxnLst/>
            <a:rect l="l" t="t" r="r" b="b"/>
            <a:pathLst>
              <a:path w="36829" h="63500">
                <a:moveTo>
                  <a:pt x="33991" y="9612"/>
                </a:moveTo>
                <a:lnTo>
                  <a:pt x="23319" y="9612"/>
                </a:lnTo>
                <a:lnTo>
                  <a:pt x="23389" y="9994"/>
                </a:lnTo>
                <a:lnTo>
                  <a:pt x="23507" y="10655"/>
                </a:lnTo>
                <a:lnTo>
                  <a:pt x="23548" y="10929"/>
                </a:lnTo>
                <a:lnTo>
                  <a:pt x="23651" y="11666"/>
                </a:lnTo>
                <a:lnTo>
                  <a:pt x="23865" y="12445"/>
                </a:lnTo>
                <a:lnTo>
                  <a:pt x="24580" y="14725"/>
                </a:lnTo>
                <a:lnTo>
                  <a:pt x="25191" y="16778"/>
                </a:lnTo>
                <a:lnTo>
                  <a:pt x="26247" y="20612"/>
                </a:lnTo>
                <a:lnTo>
                  <a:pt x="24075" y="24435"/>
                </a:lnTo>
                <a:lnTo>
                  <a:pt x="23995" y="24576"/>
                </a:lnTo>
                <a:lnTo>
                  <a:pt x="22096" y="25099"/>
                </a:lnTo>
                <a:lnTo>
                  <a:pt x="22080" y="32496"/>
                </a:lnTo>
                <a:lnTo>
                  <a:pt x="21882" y="33013"/>
                </a:lnTo>
                <a:lnTo>
                  <a:pt x="21249" y="34345"/>
                </a:lnTo>
                <a:lnTo>
                  <a:pt x="18948" y="38418"/>
                </a:lnTo>
                <a:lnTo>
                  <a:pt x="17345" y="41450"/>
                </a:lnTo>
                <a:lnTo>
                  <a:pt x="16945" y="42051"/>
                </a:lnTo>
                <a:lnTo>
                  <a:pt x="15417" y="43476"/>
                </a:lnTo>
                <a:lnTo>
                  <a:pt x="13766" y="44406"/>
                </a:lnTo>
                <a:lnTo>
                  <a:pt x="7152" y="47633"/>
                </a:lnTo>
                <a:lnTo>
                  <a:pt x="6030" y="48201"/>
                </a:lnTo>
                <a:lnTo>
                  <a:pt x="1188" y="50930"/>
                </a:lnTo>
                <a:lnTo>
                  <a:pt x="0" y="55385"/>
                </a:lnTo>
                <a:lnTo>
                  <a:pt x="3871" y="62249"/>
                </a:lnTo>
                <a:lnTo>
                  <a:pt x="8262" y="63474"/>
                </a:lnTo>
                <a:lnTo>
                  <a:pt x="12766" y="60934"/>
                </a:lnTo>
                <a:lnTo>
                  <a:pt x="21541" y="56636"/>
                </a:lnTo>
                <a:lnTo>
                  <a:pt x="23760" y="55385"/>
                </a:lnTo>
                <a:lnTo>
                  <a:pt x="28244" y="51205"/>
                </a:lnTo>
                <a:lnTo>
                  <a:pt x="29379" y="49500"/>
                </a:lnTo>
                <a:lnTo>
                  <a:pt x="31534" y="45421"/>
                </a:lnTo>
                <a:lnTo>
                  <a:pt x="34070" y="40918"/>
                </a:lnTo>
                <a:lnTo>
                  <a:pt x="36621" y="18494"/>
                </a:lnTo>
                <a:lnTo>
                  <a:pt x="36388" y="16778"/>
                </a:lnTo>
                <a:lnTo>
                  <a:pt x="36281" y="15986"/>
                </a:lnTo>
                <a:lnTo>
                  <a:pt x="33991" y="9612"/>
                </a:lnTo>
                <a:close/>
              </a:path>
              <a:path w="36829" h="63500">
                <a:moveTo>
                  <a:pt x="22348" y="0"/>
                </a:moveTo>
                <a:lnTo>
                  <a:pt x="14922" y="0"/>
                </a:lnTo>
                <a:lnTo>
                  <a:pt x="9499" y="5423"/>
                </a:lnTo>
                <a:lnTo>
                  <a:pt x="8874" y="7608"/>
                </a:lnTo>
                <a:lnTo>
                  <a:pt x="8940" y="9612"/>
                </a:lnTo>
                <a:lnTo>
                  <a:pt x="9055" y="11666"/>
                </a:lnTo>
                <a:lnTo>
                  <a:pt x="9198" y="12445"/>
                </a:lnTo>
                <a:lnTo>
                  <a:pt x="9302" y="13023"/>
                </a:lnTo>
                <a:lnTo>
                  <a:pt x="9533" y="14725"/>
                </a:lnTo>
                <a:lnTo>
                  <a:pt x="9884" y="15986"/>
                </a:lnTo>
                <a:lnTo>
                  <a:pt x="11172" y="20106"/>
                </a:lnTo>
                <a:lnTo>
                  <a:pt x="12363" y="24435"/>
                </a:lnTo>
                <a:lnTo>
                  <a:pt x="16327" y="26687"/>
                </a:lnTo>
                <a:lnTo>
                  <a:pt x="22096" y="25099"/>
                </a:lnTo>
                <a:lnTo>
                  <a:pt x="22109" y="19130"/>
                </a:lnTo>
                <a:lnTo>
                  <a:pt x="21264" y="16778"/>
                </a:lnTo>
                <a:lnTo>
                  <a:pt x="20259" y="15112"/>
                </a:lnTo>
                <a:lnTo>
                  <a:pt x="20529" y="14725"/>
                </a:lnTo>
                <a:lnTo>
                  <a:pt x="22840" y="12445"/>
                </a:lnTo>
                <a:lnTo>
                  <a:pt x="23111" y="11666"/>
                </a:lnTo>
                <a:lnTo>
                  <a:pt x="23203" y="11344"/>
                </a:lnTo>
                <a:lnTo>
                  <a:pt x="23319" y="9612"/>
                </a:lnTo>
                <a:lnTo>
                  <a:pt x="33991" y="9612"/>
                </a:lnTo>
                <a:lnTo>
                  <a:pt x="33684" y="8758"/>
                </a:lnTo>
                <a:lnTo>
                  <a:pt x="30713" y="4328"/>
                </a:lnTo>
                <a:lnTo>
                  <a:pt x="22348" y="0"/>
                </a:lnTo>
                <a:close/>
              </a:path>
              <a:path w="36829" h="63500">
                <a:moveTo>
                  <a:pt x="23389" y="9994"/>
                </a:moveTo>
                <a:lnTo>
                  <a:pt x="20529" y="14725"/>
                </a:lnTo>
                <a:lnTo>
                  <a:pt x="20259" y="15112"/>
                </a:lnTo>
                <a:lnTo>
                  <a:pt x="21264" y="16778"/>
                </a:lnTo>
                <a:lnTo>
                  <a:pt x="22109" y="19130"/>
                </a:lnTo>
                <a:lnTo>
                  <a:pt x="22096" y="25099"/>
                </a:lnTo>
                <a:lnTo>
                  <a:pt x="23995" y="24576"/>
                </a:lnTo>
                <a:lnTo>
                  <a:pt x="26247" y="20612"/>
                </a:lnTo>
                <a:lnTo>
                  <a:pt x="24827" y="15514"/>
                </a:lnTo>
                <a:lnTo>
                  <a:pt x="23913" y="12596"/>
                </a:lnTo>
                <a:lnTo>
                  <a:pt x="23651" y="11666"/>
                </a:lnTo>
                <a:lnTo>
                  <a:pt x="23548" y="10929"/>
                </a:lnTo>
                <a:lnTo>
                  <a:pt x="23507" y="10655"/>
                </a:lnTo>
                <a:lnTo>
                  <a:pt x="23389" y="9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62" name="object 162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6706587" y="6366482"/>
            <a:ext cx="128471" cy="1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77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6508" y="489339"/>
            <a:ext cx="162105" cy="91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6160" y="475650"/>
            <a:ext cx="421018" cy="954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2144" y="488886"/>
            <a:ext cx="132006" cy="82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8712" y="504481"/>
            <a:ext cx="175798" cy="594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28398" y="476876"/>
            <a:ext cx="280266" cy="871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56192" y="468352"/>
            <a:ext cx="580051" cy="1085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74245" y="469178"/>
            <a:ext cx="556192" cy="9626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53527" y="482519"/>
            <a:ext cx="265034" cy="782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36327" y="653050"/>
            <a:ext cx="128568" cy="9100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25133" y="650589"/>
            <a:ext cx="276618" cy="844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96770" y="832946"/>
            <a:ext cx="173035" cy="876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79610" y="827473"/>
            <a:ext cx="432026" cy="9612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33586" y="829218"/>
            <a:ext cx="140059" cy="778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15985" y="857116"/>
            <a:ext cx="144024" cy="5631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30081" y="815250"/>
            <a:ext cx="256258" cy="9520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32988" y="817232"/>
            <a:ext cx="559189" cy="9596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617528" y="814583"/>
            <a:ext cx="188549" cy="10578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857153" y="832819"/>
            <a:ext cx="310504" cy="795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309220" y="829181"/>
            <a:ext cx="258265" cy="8306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56375" y="996856"/>
            <a:ext cx="107924" cy="9127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49361" y="999109"/>
            <a:ext cx="250510" cy="8948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70840" y="482529"/>
            <a:ext cx="104246" cy="10859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79357" y="825859"/>
            <a:ext cx="118986" cy="12821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826377" y="649507"/>
            <a:ext cx="104147" cy="11750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73832" y="988178"/>
            <a:ext cx="128930" cy="13108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389773" y="1518042"/>
            <a:ext cx="106623" cy="11830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402910" y="1684245"/>
            <a:ext cx="96132" cy="11565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401988" y="1848633"/>
            <a:ext cx="87323" cy="1276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94259" y="2034039"/>
            <a:ext cx="99284" cy="11546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414662" y="2216881"/>
            <a:ext cx="131328" cy="11349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424187" y="2389839"/>
            <a:ext cx="110553" cy="115389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4819809" y="1456038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14401" y="0"/>
                </a:moveTo>
                <a:lnTo>
                  <a:pt x="0" y="0"/>
                </a:lnTo>
                <a:lnTo>
                  <a:pt x="0" y="5613"/>
                </a:lnTo>
                <a:lnTo>
                  <a:pt x="0" y="13576"/>
                </a:lnTo>
                <a:lnTo>
                  <a:pt x="0" y="19253"/>
                </a:lnTo>
                <a:lnTo>
                  <a:pt x="0" y="1617814"/>
                </a:lnTo>
                <a:lnTo>
                  <a:pt x="3225" y="1621040"/>
                </a:lnTo>
                <a:lnTo>
                  <a:pt x="11176" y="1621040"/>
                </a:lnTo>
                <a:lnTo>
                  <a:pt x="14401" y="1617814"/>
                </a:lnTo>
                <a:lnTo>
                  <a:pt x="14401" y="22479"/>
                </a:lnTo>
                <a:lnTo>
                  <a:pt x="14401" y="19253"/>
                </a:lnTo>
                <a:lnTo>
                  <a:pt x="14401" y="16789"/>
                </a:lnTo>
                <a:lnTo>
                  <a:pt x="14401" y="13576"/>
                </a:lnTo>
                <a:lnTo>
                  <a:pt x="14401" y="5613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4" name="object 34"/>
          <p:cNvSpPr/>
          <p:nvPr/>
        </p:nvSpPr>
        <p:spPr>
          <a:xfrm>
            <a:off x="5386873" y="1275489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10">
                <a:moveTo>
                  <a:pt x="14401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4460"/>
                </a:lnTo>
                <a:lnTo>
                  <a:pt x="0" y="1892528"/>
                </a:lnTo>
                <a:lnTo>
                  <a:pt x="3225" y="1895754"/>
                </a:lnTo>
                <a:lnTo>
                  <a:pt x="11176" y="1895754"/>
                </a:lnTo>
                <a:lnTo>
                  <a:pt x="14401" y="1892528"/>
                </a:lnTo>
                <a:lnTo>
                  <a:pt x="14401" y="27673"/>
                </a:lnTo>
                <a:lnTo>
                  <a:pt x="14401" y="24460"/>
                </a:lnTo>
                <a:lnTo>
                  <a:pt x="14401" y="16802"/>
                </a:lnTo>
                <a:lnTo>
                  <a:pt x="14401" y="13576"/>
                </a:lnTo>
                <a:lnTo>
                  <a:pt x="14401" y="5626"/>
                </a:lnTo>
                <a:lnTo>
                  <a:pt x="14401" y="2400"/>
                </a:lnTo>
                <a:lnTo>
                  <a:pt x="14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5" name="object 35"/>
          <p:cNvSpPr/>
          <p:nvPr/>
        </p:nvSpPr>
        <p:spPr>
          <a:xfrm>
            <a:off x="5873832" y="1262613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14389" y="0"/>
                </a:moveTo>
                <a:lnTo>
                  <a:pt x="0" y="0"/>
                </a:lnTo>
                <a:lnTo>
                  <a:pt x="0" y="5626"/>
                </a:lnTo>
                <a:lnTo>
                  <a:pt x="0" y="13576"/>
                </a:lnTo>
                <a:lnTo>
                  <a:pt x="0" y="22275"/>
                </a:lnTo>
                <a:lnTo>
                  <a:pt x="0" y="1896173"/>
                </a:lnTo>
                <a:lnTo>
                  <a:pt x="3213" y="1899399"/>
                </a:lnTo>
                <a:lnTo>
                  <a:pt x="11176" y="1899399"/>
                </a:lnTo>
                <a:lnTo>
                  <a:pt x="14389" y="1896173"/>
                </a:lnTo>
                <a:lnTo>
                  <a:pt x="14389" y="25501"/>
                </a:lnTo>
                <a:lnTo>
                  <a:pt x="14389" y="22275"/>
                </a:lnTo>
                <a:lnTo>
                  <a:pt x="14389" y="16802"/>
                </a:lnTo>
                <a:lnTo>
                  <a:pt x="14389" y="13576"/>
                </a:lnTo>
                <a:lnTo>
                  <a:pt x="14389" y="5626"/>
                </a:lnTo>
                <a:lnTo>
                  <a:pt x="14389" y="2400"/>
                </a:lnTo>
                <a:lnTo>
                  <a:pt x="14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6" name="object 36"/>
          <p:cNvSpPr/>
          <p:nvPr/>
        </p:nvSpPr>
        <p:spPr>
          <a:xfrm>
            <a:off x="4819812" y="1456031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4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5" y="1621040"/>
                </a:lnTo>
                <a:lnTo>
                  <a:pt x="14400" y="1617817"/>
                </a:lnTo>
                <a:lnTo>
                  <a:pt x="14400" y="22487"/>
                </a:lnTo>
                <a:lnTo>
                  <a:pt x="3223" y="22487"/>
                </a:lnTo>
                <a:lnTo>
                  <a:pt x="0" y="19264"/>
                </a:lnTo>
                <a:close/>
              </a:path>
              <a:path w="14605" h="1621154">
                <a:moveTo>
                  <a:pt x="0" y="13576"/>
                </a:moveTo>
                <a:lnTo>
                  <a:pt x="0" y="19264"/>
                </a:lnTo>
                <a:lnTo>
                  <a:pt x="3223" y="22487"/>
                </a:lnTo>
                <a:lnTo>
                  <a:pt x="11175" y="22487"/>
                </a:lnTo>
                <a:lnTo>
                  <a:pt x="14400" y="19264"/>
                </a:lnTo>
                <a:lnTo>
                  <a:pt x="14400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621154">
                <a:moveTo>
                  <a:pt x="14400" y="19264"/>
                </a:moveTo>
                <a:lnTo>
                  <a:pt x="11175" y="22487"/>
                </a:lnTo>
                <a:lnTo>
                  <a:pt x="14400" y="22487"/>
                </a:lnTo>
                <a:lnTo>
                  <a:pt x="14400" y="19264"/>
                </a:lnTo>
                <a:close/>
              </a:path>
              <a:path w="14605" h="1621154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1621154">
                <a:moveTo>
                  <a:pt x="14400" y="13576"/>
                </a:moveTo>
                <a:lnTo>
                  <a:pt x="11175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7" name="object 37"/>
          <p:cNvSpPr/>
          <p:nvPr/>
        </p:nvSpPr>
        <p:spPr>
          <a:xfrm>
            <a:off x="5873832" y="1262611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7"/>
                </a:moveTo>
                <a:lnTo>
                  <a:pt x="0" y="1896174"/>
                </a:lnTo>
                <a:lnTo>
                  <a:pt x="3223" y="1899398"/>
                </a:lnTo>
                <a:lnTo>
                  <a:pt x="11175" y="1899398"/>
                </a:lnTo>
                <a:lnTo>
                  <a:pt x="14399" y="1896174"/>
                </a:lnTo>
                <a:lnTo>
                  <a:pt x="14399" y="25500"/>
                </a:lnTo>
                <a:lnTo>
                  <a:pt x="3223" y="25500"/>
                </a:lnTo>
                <a:lnTo>
                  <a:pt x="0" y="22277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7"/>
                </a:lnTo>
                <a:lnTo>
                  <a:pt x="3223" y="25500"/>
                </a:lnTo>
                <a:lnTo>
                  <a:pt x="11175" y="25500"/>
                </a:lnTo>
                <a:lnTo>
                  <a:pt x="14399" y="22277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4" h="1899920">
                <a:moveTo>
                  <a:pt x="14399" y="22277"/>
                </a:moveTo>
                <a:lnTo>
                  <a:pt x="11175" y="25500"/>
                </a:lnTo>
                <a:lnTo>
                  <a:pt x="14399" y="25500"/>
                </a:lnTo>
                <a:lnTo>
                  <a:pt x="14399" y="22277"/>
                </a:lnTo>
                <a:close/>
              </a:path>
              <a:path w="14604" h="189992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4" h="1899920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4" h="1899920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4" h="1899920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8" name="object 38"/>
          <p:cNvSpPr/>
          <p:nvPr/>
        </p:nvSpPr>
        <p:spPr>
          <a:xfrm>
            <a:off x="4819812" y="1456031"/>
            <a:ext cx="9366" cy="1039696"/>
          </a:xfrm>
          <a:custGeom>
            <a:avLst/>
            <a:gdLst/>
            <a:ahLst/>
            <a:cxnLst/>
            <a:rect l="l" t="t" r="r" b="b"/>
            <a:pathLst>
              <a:path w="14605" h="1621154">
                <a:moveTo>
                  <a:pt x="0" y="19264"/>
                </a:moveTo>
                <a:lnTo>
                  <a:pt x="0" y="1617817"/>
                </a:lnTo>
                <a:lnTo>
                  <a:pt x="3223" y="1621040"/>
                </a:lnTo>
                <a:lnTo>
                  <a:pt x="11175" y="1621040"/>
                </a:lnTo>
                <a:lnTo>
                  <a:pt x="14400" y="1617817"/>
                </a:lnTo>
                <a:lnTo>
                  <a:pt x="14400" y="22487"/>
                </a:lnTo>
                <a:lnTo>
                  <a:pt x="3223" y="22487"/>
                </a:lnTo>
                <a:lnTo>
                  <a:pt x="0" y="19264"/>
                </a:lnTo>
                <a:close/>
              </a:path>
              <a:path w="14605" h="1621154">
                <a:moveTo>
                  <a:pt x="0" y="13576"/>
                </a:moveTo>
                <a:lnTo>
                  <a:pt x="0" y="19264"/>
                </a:lnTo>
                <a:lnTo>
                  <a:pt x="3223" y="22487"/>
                </a:lnTo>
                <a:lnTo>
                  <a:pt x="11175" y="22487"/>
                </a:lnTo>
                <a:lnTo>
                  <a:pt x="14400" y="19264"/>
                </a:lnTo>
                <a:lnTo>
                  <a:pt x="14400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1621154">
                <a:moveTo>
                  <a:pt x="14400" y="19264"/>
                </a:moveTo>
                <a:lnTo>
                  <a:pt x="11175" y="22487"/>
                </a:lnTo>
                <a:lnTo>
                  <a:pt x="14400" y="22487"/>
                </a:lnTo>
                <a:lnTo>
                  <a:pt x="14400" y="19264"/>
                </a:lnTo>
                <a:close/>
              </a:path>
              <a:path w="14605" h="1621154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1621154">
                <a:moveTo>
                  <a:pt x="14400" y="13576"/>
                </a:moveTo>
                <a:lnTo>
                  <a:pt x="11175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16211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621154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9" name="object 39"/>
          <p:cNvSpPr/>
          <p:nvPr/>
        </p:nvSpPr>
        <p:spPr>
          <a:xfrm>
            <a:off x="5386874" y="1275487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10">
                <a:moveTo>
                  <a:pt x="0" y="24452"/>
                </a:moveTo>
                <a:lnTo>
                  <a:pt x="0" y="1892532"/>
                </a:lnTo>
                <a:lnTo>
                  <a:pt x="3224" y="1895755"/>
                </a:lnTo>
                <a:lnTo>
                  <a:pt x="11177" y="1895755"/>
                </a:lnTo>
                <a:lnTo>
                  <a:pt x="14400" y="1892532"/>
                </a:lnTo>
                <a:lnTo>
                  <a:pt x="14400" y="27675"/>
                </a:lnTo>
                <a:lnTo>
                  <a:pt x="3224" y="27675"/>
                </a:lnTo>
                <a:lnTo>
                  <a:pt x="0" y="24452"/>
                </a:lnTo>
                <a:close/>
              </a:path>
              <a:path w="14605" h="1896110">
                <a:moveTo>
                  <a:pt x="0" y="13576"/>
                </a:moveTo>
                <a:lnTo>
                  <a:pt x="0" y="24452"/>
                </a:lnTo>
                <a:lnTo>
                  <a:pt x="3224" y="27675"/>
                </a:lnTo>
                <a:lnTo>
                  <a:pt x="11177" y="27675"/>
                </a:lnTo>
                <a:lnTo>
                  <a:pt x="14400" y="24452"/>
                </a:lnTo>
                <a:lnTo>
                  <a:pt x="14400" y="16800"/>
                </a:lnTo>
                <a:lnTo>
                  <a:pt x="3224" y="16800"/>
                </a:lnTo>
                <a:lnTo>
                  <a:pt x="0" y="13576"/>
                </a:lnTo>
                <a:close/>
              </a:path>
              <a:path w="14605" h="1896110">
                <a:moveTo>
                  <a:pt x="14400" y="24452"/>
                </a:moveTo>
                <a:lnTo>
                  <a:pt x="11177" y="27675"/>
                </a:lnTo>
                <a:lnTo>
                  <a:pt x="14400" y="27675"/>
                </a:lnTo>
                <a:lnTo>
                  <a:pt x="14400" y="24452"/>
                </a:lnTo>
                <a:close/>
              </a:path>
              <a:path w="14605" h="1896110">
                <a:moveTo>
                  <a:pt x="11177" y="2400"/>
                </a:moveTo>
                <a:lnTo>
                  <a:pt x="3224" y="2400"/>
                </a:lnTo>
                <a:lnTo>
                  <a:pt x="0" y="5623"/>
                </a:lnTo>
                <a:lnTo>
                  <a:pt x="0" y="13576"/>
                </a:lnTo>
                <a:lnTo>
                  <a:pt x="3224" y="16800"/>
                </a:lnTo>
                <a:lnTo>
                  <a:pt x="11177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1896110">
                <a:moveTo>
                  <a:pt x="14400" y="13576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189611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4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896110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0" name="object 40"/>
          <p:cNvSpPr/>
          <p:nvPr/>
        </p:nvSpPr>
        <p:spPr>
          <a:xfrm>
            <a:off x="5873832" y="1262611"/>
            <a:ext cx="9366" cy="1218476"/>
          </a:xfrm>
          <a:custGeom>
            <a:avLst/>
            <a:gdLst/>
            <a:ahLst/>
            <a:cxnLst/>
            <a:rect l="l" t="t" r="r" b="b"/>
            <a:pathLst>
              <a:path w="14604" h="1899920">
                <a:moveTo>
                  <a:pt x="0" y="22277"/>
                </a:moveTo>
                <a:lnTo>
                  <a:pt x="0" y="1896174"/>
                </a:lnTo>
                <a:lnTo>
                  <a:pt x="3223" y="1899398"/>
                </a:lnTo>
                <a:lnTo>
                  <a:pt x="11175" y="1899398"/>
                </a:lnTo>
                <a:lnTo>
                  <a:pt x="14399" y="1896174"/>
                </a:lnTo>
                <a:lnTo>
                  <a:pt x="14399" y="25500"/>
                </a:lnTo>
                <a:lnTo>
                  <a:pt x="3223" y="25500"/>
                </a:lnTo>
                <a:lnTo>
                  <a:pt x="0" y="22277"/>
                </a:lnTo>
                <a:close/>
              </a:path>
              <a:path w="14604" h="1899920">
                <a:moveTo>
                  <a:pt x="0" y="13576"/>
                </a:moveTo>
                <a:lnTo>
                  <a:pt x="0" y="22277"/>
                </a:lnTo>
                <a:lnTo>
                  <a:pt x="3223" y="25500"/>
                </a:lnTo>
                <a:lnTo>
                  <a:pt x="11175" y="25500"/>
                </a:lnTo>
                <a:lnTo>
                  <a:pt x="14399" y="22277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4" h="1899920">
                <a:moveTo>
                  <a:pt x="14399" y="22277"/>
                </a:moveTo>
                <a:lnTo>
                  <a:pt x="11175" y="25500"/>
                </a:lnTo>
                <a:lnTo>
                  <a:pt x="14399" y="25500"/>
                </a:lnTo>
                <a:lnTo>
                  <a:pt x="14399" y="22277"/>
                </a:lnTo>
                <a:close/>
              </a:path>
              <a:path w="14604" h="189992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4" h="1899920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4" h="1899920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4" h="1899920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1" name="object 41"/>
          <p:cNvSpPr/>
          <p:nvPr/>
        </p:nvSpPr>
        <p:spPr>
          <a:xfrm>
            <a:off x="5386874" y="1275487"/>
            <a:ext cx="9366" cy="1216033"/>
          </a:xfrm>
          <a:custGeom>
            <a:avLst/>
            <a:gdLst/>
            <a:ahLst/>
            <a:cxnLst/>
            <a:rect l="l" t="t" r="r" b="b"/>
            <a:pathLst>
              <a:path w="14605" h="1896110">
                <a:moveTo>
                  <a:pt x="0" y="24452"/>
                </a:moveTo>
                <a:lnTo>
                  <a:pt x="0" y="1892532"/>
                </a:lnTo>
                <a:lnTo>
                  <a:pt x="3224" y="1895755"/>
                </a:lnTo>
                <a:lnTo>
                  <a:pt x="11177" y="1895755"/>
                </a:lnTo>
                <a:lnTo>
                  <a:pt x="14400" y="1892532"/>
                </a:lnTo>
                <a:lnTo>
                  <a:pt x="14400" y="27675"/>
                </a:lnTo>
                <a:lnTo>
                  <a:pt x="3224" y="27675"/>
                </a:lnTo>
                <a:lnTo>
                  <a:pt x="0" y="24452"/>
                </a:lnTo>
                <a:close/>
              </a:path>
              <a:path w="14605" h="1896110">
                <a:moveTo>
                  <a:pt x="0" y="13576"/>
                </a:moveTo>
                <a:lnTo>
                  <a:pt x="0" y="24452"/>
                </a:lnTo>
                <a:lnTo>
                  <a:pt x="3224" y="27675"/>
                </a:lnTo>
                <a:lnTo>
                  <a:pt x="11177" y="27675"/>
                </a:lnTo>
                <a:lnTo>
                  <a:pt x="14400" y="24452"/>
                </a:lnTo>
                <a:lnTo>
                  <a:pt x="14400" y="16800"/>
                </a:lnTo>
                <a:lnTo>
                  <a:pt x="3224" y="16800"/>
                </a:lnTo>
                <a:lnTo>
                  <a:pt x="0" y="13576"/>
                </a:lnTo>
                <a:close/>
              </a:path>
              <a:path w="14605" h="1896110">
                <a:moveTo>
                  <a:pt x="14400" y="24452"/>
                </a:moveTo>
                <a:lnTo>
                  <a:pt x="11177" y="27675"/>
                </a:lnTo>
                <a:lnTo>
                  <a:pt x="14400" y="27675"/>
                </a:lnTo>
                <a:lnTo>
                  <a:pt x="14400" y="24452"/>
                </a:lnTo>
                <a:close/>
              </a:path>
              <a:path w="14605" h="1896110">
                <a:moveTo>
                  <a:pt x="11177" y="2400"/>
                </a:moveTo>
                <a:lnTo>
                  <a:pt x="3224" y="2400"/>
                </a:lnTo>
                <a:lnTo>
                  <a:pt x="0" y="5623"/>
                </a:lnTo>
                <a:lnTo>
                  <a:pt x="0" y="13576"/>
                </a:lnTo>
                <a:lnTo>
                  <a:pt x="3224" y="16800"/>
                </a:lnTo>
                <a:lnTo>
                  <a:pt x="11177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1896110">
                <a:moveTo>
                  <a:pt x="14400" y="13576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189611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4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1896110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42" name="object 4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084448" y="1317245"/>
            <a:ext cx="104918" cy="15104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578526" y="1334375"/>
            <a:ext cx="181600" cy="14322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557947" y="1527999"/>
            <a:ext cx="223484" cy="7572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032406" y="1707834"/>
            <a:ext cx="190711" cy="8509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561279" y="1872190"/>
            <a:ext cx="197289" cy="8148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555443" y="2042019"/>
            <a:ext cx="218346" cy="8192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041527" y="2216947"/>
            <a:ext cx="219169" cy="8274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050203" y="2399965"/>
            <a:ext cx="249047" cy="8430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047812" y="1528430"/>
            <a:ext cx="67524" cy="8715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035714" y="1900359"/>
            <a:ext cx="168732" cy="4235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048348" y="2049797"/>
            <a:ext cx="162978" cy="8563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577305" y="2244933"/>
            <a:ext cx="47530" cy="5003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567534" y="2387647"/>
            <a:ext cx="181665" cy="8180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601984" y="1696045"/>
            <a:ext cx="62153" cy="8735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96033" y="2739521"/>
            <a:ext cx="41862" cy="9202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486375" y="2748522"/>
            <a:ext cx="42060" cy="75662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4929276" y="2809968"/>
            <a:ext cx="29729" cy="46426"/>
          </a:xfrm>
          <a:custGeom>
            <a:avLst/>
            <a:gdLst/>
            <a:ahLst/>
            <a:cxnLst/>
            <a:rect l="l" t="t" r="r" b="b"/>
            <a:pathLst>
              <a:path w="46355" h="72389">
                <a:moveTo>
                  <a:pt x="28224" y="13433"/>
                </a:moveTo>
                <a:lnTo>
                  <a:pt x="31740" y="27368"/>
                </a:lnTo>
                <a:lnTo>
                  <a:pt x="31816" y="28303"/>
                </a:lnTo>
                <a:lnTo>
                  <a:pt x="31884" y="28956"/>
                </a:lnTo>
                <a:lnTo>
                  <a:pt x="31986" y="30377"/>
                </a:lnTo>
                <a:lnTo>
                  <a:pt x="31549" y="31981"/>
                </a:lnTo>
                <a:lnTo>
                  <a:pt x="30172" y="34300"/>
                </a:lnTo>
                <a:lnTo>
                  <a:pt x="25319" y="40166"/>
                </a:lnTo>
                <a:lnTo>
                  <a:pt x="21681" y="43370"/>
                </a:lnTo>
                <a:lnTo>
                  <a:pt x="7788" y="54778"/>
                </a:lnTo>
                <a:lnTo>
                  <a:pt x="5697" y="56526"/>
                </a:lnTo>
                <a:lnTo>
                  <a:pt x="288" y="61288"/>
                </a:lnTo>
                <a:lnTo>
                  <a:pt x="0" y="65838"/>
                </a:lnTo>
                <a:lnTo>
                  <a:pt x="5255" y="71807"/>
                </a:lnTo>
                <a:lnTo>
                  <a:pt x="9805" y="72095"/>
                </a:lnTo>
                <a:lnTo>
                  <a:pt x="15045" y="67481"/>
                </a:lnTo>
                <a:lnTo>
                  <a:pt x="17014" y="65838"/>
                </a:lnTo>
                <a:lnTo>
                  <a:pt x="44811" y="38073"/>
                </a:lnTo>
                <a:lnTo>
                  <a:pt x="46297" y="32632"/>
                </a:lnTo>
                <a:lnTo>
                  <a:pt x="46198" y="27368"/>
                </a:lnTo>
                <a:lnTo>
                  <a:pt x="46112" y="26473"/>
                </a:lnTo>
                <a:lnTo>
                  <a:pt x="45722" y="21186"/>
                </a:lnTo>
                <a:lnTo>
                  <a:pt x="45627" y="20462"/>
                </a:lnTo>
                <a:lnTo>
                  <a:pt x="38924" y="20462"/>
                </a:lnTo>
                <a:lnTo>
                  <a:pt x="35416" y="18964"/>
                </a:lnTo>
                <a:lnTo>
                  <a:pt x="33564" y="18366"/>
                </a:lnTo>
                <a:lnTo>
                  <a:pt x="32669" y="17984"/>
                </a:lnTo>
                <a:lnTo>
                  <a:pt x="29617" y="15495"/>
                </a:lnTo>
                <a:lnTo>
                  <a:pt x="28224" y="13433"/>
                </a:lnTo>
                <a:close/>
              </a:path>
              <a:path w="46355" h="72389">
                <a:moveTo>
                  <a:pt x="26998" y="9520"/>
                </a:moveTo>
                <a:lnTo>
                  <a:pt x="35416" y="18964"/>
                </a:lnTo>
                <a:lnTo>
                  <a:pt x="38924" y="20462"/>
                </a:lnTo>
                <a:lnTo>
                  <a:pt x="42651" y="18964"/>
                </a:lnTo>
                <a:lnTo>
                  <a:pt x="43068" y="18964"/>
                </a:lnTo>
                <a:lnTo>
                  <a:pt x="44418" y="15802"/>
                </a:lnTo>
                <a:lnTo>
                  <a:pt x="31833" y="15802"/>
                </a:lnTo>
                <a:lnTo>
                  <a:pt x="29049" y="13020"/>
                </a:lnTo>
                <a:lnTo>
                  <a:pt x="26998" y="9520"/>
                </a:lnTo>
                <a:close/>
              </a:path>
              <a:path w="46355" h="72389">
                <a:moveTo>
                  <a:pt x="44645" y="15271"/>
                </a:moveTo>
                <a:lnTo>
                  <a:pt x="43068" y="18964"/>
                </a:lnTo>
                <a:lnTo>
                  <a:pt x="42651" y="18964"/>
                </a:lnTo>
                <a:lnTo>
                  <a:pt x="38924" y="20462"/>
                </a:lnTo>
                <a:lnTo>
                  <a:pt x="45627" y="20462"/>
                </a:lnTo>
                <a:lnTo>
                  <a:pt x="45547" y="19855"/>
                </a:lnTo>
                <a:lnTo>
                  <a:pt x="45431" y="18964"/>
                </a:lnTo>
                <a:lnTo>
                  <a:pt x="45352" y="18366"/>
                </a:lnTo>
                <a:lnTo>
                  <a:pt x="45243" y="17532"/>
                </a:lnTo>
                <a:lnTo>
                  <a:pt x="45191" y="17134"/>
                </a:lnTo>
                <a:lnTo>
                  <a:pt x="44806" y="15802"/>
                </a:lnTo>
                <a:lnTo>
                  <a:pt x="44713" y="15495"/>
                </a:lnTo>
                <a:lnTo>
                  <a:pt x="44645" y="15271"/>
                </a:lnTo>
                <a:close/>
              </a:path>
              <a:path w="46355" h="72389">
                <a:moveTo>
                  <a:pt x="40825" y="6922"/>
                </a:moveTo>
                <a:lnTo>
                  <a:pt x="27062" y="6922"/>
                </a:lnTo>
                <a:lnTo>
                  <a:pt x="26998" y="9520"/>
                </a:lnTo>
                <a:lnTo>
                  <a:pt x="29049" y="13020"/>
                </a:lnTo>
                <a:lnTo>
                  <a:pt x="31833" y="15802"/>
                </a:lnTo>
                <a:lnTo>
                  <a:pt x="36090" y="15802"/>
                </a:lnTo>
                <a:lnTo>
                  <a:pt x="38873" y="13020"/>
                </a:lnTo>
                <a:lnTo>
                  <a:pt x="40773" y="9996"/>
                </a:lnTo>
                <a:lnTo>
                  <a:pt x="40825" y="6922"/>
                </a:lnTo>
                <a:close/>
              </a:path>
              <a:path w="46355" h="72389">
                <a:moveTo>
                  <a:pt x="40816" y="5984"/>
                </a:moveTo>
                <a:lnTo>
                  <a:pt x="40773" y="9996"/>
                </a:lnTo>
                <a:lnTo>
                  <a:pt x="38873" y="13020"/>
                </a:lnTo>
                <a:lnTo>
                  <a:pt x="36090" y="15802"/>
                </a:lnTo>
                <a:lnTo>
                  <a:pt x="44418" y="15802"/>
                </a:lnTo>
                <a:lnTo>
                  <a:pt x="44549" y="15495"/>
                </a:lnTo>
                <a:lnTo>
                  <a:pt x="44645" y="15271"/>
                </a:lnTo>
                <a:lnTo>
                  <a:pt x="44088" y="13433"/>
                </a:lnTo>
                <a:lnTo>
                  <a:pt x="43963" y="13020"/>
                </a:lnTo>
                <a:lnTo>
                  <a:pt x="43855" y="12662"/>
                </a:lnTo>
                <a:lnTo>
                  <a:pt x="43489" y="11734"/>
                </a:lnTo>
                <a:lnTo>
                  <a:pt x="42458" y="9520"/>
                </a:lnTo>
                <a:lnTo>
                  <a:pt x="41233" y="9520"/>
                </a:lnTo>
                <a:lnTo>
                  <a:pt x="41166" y="7218"/>
                </a:lnTo>
                <a:lnTo>
                  <a:pt x="40906" y="6272"/>
                </a:lnTo>
                <a:lnTo>
                  <a:pt x="40816" y="5984"/>
                </a:lnTo>
                <a:close/>
              </a:path>
              <a:path w="46355" h="72389">
                <a:moveTo>
                  <a:pt x="40920" y="5656"/>
                </a:moveTo>
                <a:lnTo>
                  <a:pt x="40968" y="5794"/>
                </a:lnTo>
                <a:lnTo>
                  <a:pt x="41498" y="6772"/>
                </a:lnTo>
                <a:lnTo>
                  <a:pt x="41551" y="7661"/>
                </a:lnTo>
                <a:lnTo>
                  <a:pt x="42607" y="9825"/>
                </a:lnTo>
                <a:lnTo>
                  <a:pt x="43362" y="11449"/>
                </a:lnTo>
                <a:lnTo>
                  <a:pt x="43855" y="12662"/>
                </a:lnTo>
                <a:lnTo>
                  <a:pt x="44645" y="15271"/>
                </a:lnTo>
                <a:lnTo>
                  <a:pt x="46155" y="11734"/>
                </a:lnTo>
                <a:lnTo>
                  <a:pt x="46277" y="11449"/>
                </a:lnTo>
                <a:lnTo>
                  <a:pt x="44578" y="7218"/>
                </a:lnTo>
                <a:lnTo>
                  <a:pt x="40920" y="5656"/>
                </a:lnTo>
                <a:close/>
              </a:path>
              <a:path w="46355" h="72389">
                <a:moveTo>
                  <a:pt x="36394" y="0"/>
                </a:moveTo>
                <a:lnTo>
                  <a:pt x="31529" y="0"/>
                </a:lnTo>
                <a:lnTo>
                  <a:pt x="28690" y="2837"/>
                </a:lnTo>
                <a:lnTo>
                  <a:pt x="26915" y="5656"/>
                </a:lnTo>
                <a:lnTo>
                  <a:pt x="26828" y="5794"/>
                </a:lnTo>
                <a:lnTo>
                  <a:pt x="26768" y="9996"/>
                </a:lnTo>
                <a:lnTo>
                  <a:pt x="26977" y="10913"/>
                </a:lnTo>
                <a:lnTo>
                  <a:pt x="27014" y="11074"/>
                </a:lnTo>
                <a:lnTo>
                  <a:pt x="27324" y="11734"/>
                </a:lnTo>
                <a:lnTo>
                  <a:pt x="27815" y="12662"/>
                </a:lnTo>
                <a:lnTo>
                  <a:pt x="27525" y="11734"/>
                </a:lnTo>
                <a:lnTo>
                  <a:pt x="27436" y="11449"/>
                </a:lnTo>
                <a:lnTo>
                  <a:pt x="27319" y="11074"/>
                </a:lnTo>
                <a:lnTo>
                  <a:pt x="27034" y="9996"/>
                </a:lnTo>
                <a:lnTo>
                  <a:pt x="27062" y="6922"/>
                </a:lnTo>
                <a:lnTo>
                  <a:pt x="40825" y="6922"/>
                </a:lnTo>
                <a:lnTo>
                  <a:pt x="40742" y="6121"/>
                </a:lnTo>
                <a:lnTo>
                  <a:pt x="40615" y="5984"/>
                </a:lnTo>
                <a:lnTo>
                  <a:pt x="40507" y="5794"/>
                </a:lnTo>
                <a:lnTo>
                  <a:pt x="39900" y="5299"/>
                </a:lnTo>
                <a:lnTo>
                  <a:pt x="39541" y="5157"/>
                </a:lnTo>
                <a:lnTo>
                  <a:pt x="40594" y="5157"/>
                </a:lnTo>
                <a:lnTo>
                  <a:pt x="39232" y="2837"/>
                </a:lnTo>
                <a:lnTo>
                  <a:pt x="36394" y="0"/>
                </a:lnTo>
                <a:close/>
              </a:path>
              <a:path w="46355" h="72389">
                <a:moveTo>
                  <a:pt x="41551" y="7661"/>
                </a:moveTo>
                <a:lnTo>
                  <a:pt x="41412" y="7840"/>
                </a:lnTo>
                <a:lnTo>
                  <a:pt x="41362" y="8458"/>
                </a:lnTo>
                <a:lnTo>
                  <a:pt x="41237" y="9254"/>
                </a:lnTo>
                <a:lnTo>
                  <a:pt x="41235" y="9520"/>
                </a:lnTo>
                <a:lnTo>
                  <a:pt x="42458" y="9520"/>
                </a:lnTo>
                <a:lnTo>
                  <a:pt x="41638" y="7840"/>
                </a:lnTo>
                <a:lnTo>
                  <a:pt x="41551" y="7661"/>
                </a:lnTo>
                <a:close/>
              </a:path>
              <a:path w="46355" h="72389">
                <a:moveTo>
                  <a:pt x="41148" y="6922"/>
                </a:moveTo>
                <a:lnTo>
                  <a:pt x="41242" y="8458"/>
                </a:lnTo>
                <a:lnTo>
                  <a:pt x="41373" y="8323"/>
                </a:lnTo>
                <a:lnTo>
                  <a:pt x="41426" y="7661"/>
                </a:lnTo>
                <a:lnTo>
                  <a:pt x="41569" y="7661"/>
                </a:lnTo>
                <a:lnTo>
                  <a:pt x="41148" y="6922"/>
                </a:lnTo>
                <a:close/>
              </a:path>
              <a:path w="46355" h="72389">
                <a:moveTo>
                  <a:pt x="39976" y="5299"/>
                </a:moveTo>
                <a:lnTo>
                  <a:pt x="40087" y="5452"/>
                </a:lnTo>
                <a:lnTo>
                  <a:pt x="40507" y="5794"/>
                </a:lnTo>
                <a:lnTo>
                  <a:pt x="40816" y="5984"/>
                </a:lnTo>
                <a:lnTo>
                  <a:pt x="40779" y="6272"/>
                </a:lnTo>
                <a:lnTo>
                  <a:pt x="41569" y="7661"/>
                </a:lnTo>
                <a:lnTo>
                  <a:pt x="41498" y="6772"/>
                </a:lnTo>
                <a:lnTo>
                  <a:pt x="41249" y="6272"/>
                </a:lnTo>
                <a:lnTo>
                  <a:pt x="41160" y="6121"/>
                </a:lnTo>
                <a:lnTo>
                  <a:pt x="41080" y="5984"/>
                </a:lnTo>
                <a:lnTo>
                  <a:pt x="40968" y="5794"/>
                </a:lnTo>
                <a:lnTo>
                  <a:pt x="40887" y="5656"/>
                </a:lnTo>
                <a:lnTo>
                  <a:pt x="40441" y="5452"/>
                </a:lnTo>
                <a:lnTo>
                  <a:pt x="39976" y="5299"/>
                </a:lnTo>
                <a:close/>
              </a:path>
              <a:path w="46355" h="72389">
                <a:moveTo>
                  <a:pt x="40594" y="5157"/>
                </a:moveTo>
                <a:lnTo>
                  <a:pt x="39541" y="5157"/>
                </a:lnTo>
                <a:lnTo>
                  <a:pt x="40441" y="5452"/>
                </a:lnTo>
                <a:lnTo>
                  <a:pt x="40920" y="5656"/>
                </a:lnTo>
                <a:lnTo>
                  <a:pt x="40767" y="5452"/>
                </a:lnTo>
                <a:lnTo>
                  <a:pt x="40678" y="5299"/>
                </a:lnTo>
                <a:lnTo>
                  <a:pt x="40594" y="51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9" name="object 5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016915" y="2732332"/>
            <a:ext cx="201618" cy="137086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575816" y="2716030"/>
            <a:ext cx="307498" cy="13469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285760" y="2735034"/>
            <a:ext cx="115928" cy="115616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472492" y="2726761"/>
            <a:ext cx="40935" cy="10818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412679" y="2910411"/>
            <a:ext cx="270770" cy="86001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075379" y="2916065"/>
            <a:ext cx="121490" cy="11895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749966" y="2899825"/>
            <a:ext cx="259461" cy="131370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5239489" y="2995586"/>
            <a:ext cx="44797" cy="39910"/>
          </a:xfrm>
          <a:custGeom>
            <a:avLst/>
            <a:gdLst/>
            <a:ahLst/>
            <a:cxnLst/>
            <a:rect l="l" t="t" r="r" b="b"/>
            <a:pathLst>
              <a:path w="69850" h="62229">
                <a:moveTo>
                  <a:pt x="69148" y="14941"/>
                </a:moveTo>
                <a:lnTo>
                  <a:pt x="66830" y="14941"/>
                </a:lnTo>
                <a:lnTo>
                  <a:pt x="37531" y="15388"/>
                </a:lnTo>
                <a:lnTo>
                  <a:pt x="54431" y="15388"/>
                </a:lnTo>
                <a:lnTo>
                  <a:pt x="55777" y="17269"/>
                </a:lnTo>
                <a:lnTo>
                  <a:pt x="55032" y="21766"/>
                </a:lnTo>
                <a:lnTo>
                  <a:pt x="54841" y="21903"/>
                </a:lnTo>
                <a:lnTo>
                  <a:pt x="54658" y="24386"/>
                </a:lnTo>
                <a:lnTo>
                  <a:pt x="54592" y="24718"/>
                </a:lnTo>
                <a:lnTo>
                  <a:pt x="54253" y="25302"/>
                </a:lnTo>
                <a:lnTo>
                  <a:pt x="53400" y="26089"/>
                </a:lnTo>
                <a:lnTo>
                  <a:pt x="49538" y="29117"/>
                </a:lnTo>
                <a:lnTo>
                  <a:pt x="47390" y="30861"/>
                </a:lnTo>
                <a:lnTo>
                  <a:pt x="44843" y="32650"/>
                </a:lnTo>
                <a:lnTo>
                  <a:pt x="39197" y="36315"/>
                </a:lnTo>
                <a:lnTo>
                  <a:pt x="36065" y="38404"/>
                </a:lnTo>
                <a:lnTo>
                  <a:pt x="34516" y="39303"/>
                </a:lnTo>
                <a:lnTo>
                  <a:pt x="28957" y="41579"/>
                </a:lnTo>
                <a:lnTo>
                  <a:pt x="25130" y="42566"/>
                </a:lnTo>
                <a:lnTo>
                  <a:pt x="8768" y="46222"/>
                </a:lnTo>
                <a:lnTo>
                  <a:pt x="2317" y="47885"/>
                </a:lnTo>
                <a:lnTo>
                  <a:pt x="0" y="51810"/>
                </a:lnTo>
                <a:lnTo>
                  <a:pt x="1983" y="59512"/>
                </a:lnTo>
                <a:lnTo>
                  <a:pt x="5910" y="61829"/>
                </a:lnTo>
                <a:lnTo>
                  <a:pt x="12151" y="60222"/>
                </a:lnTo>
                <a:lnTo>
                  <a:pt x="29184" y="56417"/>
                </a:lnTo>
                <a:lnTo>
                  <a:pt x="33342" y="55345"/>
                </a:lnTo>
                <a:lnTo>
                  <a:pt x="41071" y="52180"/>
                </a:lnTo>
                <a:lnTo>
                  <a:pt x="43320" y="50874"/>
                </a:lnTo>
                <a:lnTo>
                  <a:pt x="49342" y="46874"/>
                </a:lnTo>
                <a:lnTo>
                  <a:pt x="53033" y="44503"/>
                </a:lnTo>
                <a:lnTo>
                  <a:pt x="55989" y="42428"/>
                </a:lnTo>
                <a:lnTo>
                  <a:pt x="60211" y="39038"/>
                </a:lnTo>
                <a:lnTo>
                  <a:pt x="63704" y="36315"/>
                </a:lnTo>
                <a:lnTo>
                  <a:pt x="65416" y="34748"/>
                </a:lnTo>
                <a:lnTo>
                  <a:pt x="68477" y="29489"/>
                </a:lnTo>
                <a:lnTo>
                  <a:pt x="68865" y="27537"/>
                </a:lnTo>
                <a:lnTo>
                  <a:pt x="69263" y="22157"/>
                </a:lnTo>
                <a:lnTo>
                  <a:pt x="69180" y="15388"/>
                </a:lnTo>
                <a:lnTo>
                  <a:pt x="54775" y="15388"/>
                </a:lnTo>
                <a:lnTo>
                  <a:pt x="54213" y="14941"/>
                </a:lnTo>
                <a:lnTo>
                  <a:pt x="69148" y="14941"/>
                </a:lnTo>
                <a:close/>
              </a:path>
              <a:path w="69850" h="62229">
                <a:moveTo>
                  <a:pt x="48760" y="0"/>
                </a:moveTo>
                <a:lnTo>
                  <a:pt x="41663" y="170"/>
                </a:lnTo>
                <a:lnTo>
                  <a:pt x="36057" y="6894"/>
                </a:lnTo>
                <a:lnTo>
                  <a:pt x="36063" y="11064"/>
                </a:lnTo>
                <a:lnTo>
                  <a:pt x="41567" y="22157"/>
                </a:lnTo>
                <a:lnTo>
                  <a:pt x="44068" y="25651"/>
                </a:lnTo>
                <a:lnTo>
                  <a:pt x="48566" y="26395"/>
                </a:lnTo>
                <a:lnTo>
                  <a:pt x="54841" y="21903"/>
                </a:lnTo>
                <a:lnTo>
                  <a:pt x="54773" y="17269"/>
                </a:lnTo>
                <a:lnTo>
                  <a:pt x="54711" y="16403"/>
                </a:lnTo>
                <a:lnTo>
                  <a:pt x="54366" y="15388"/>
                </a:lnTo>
                <a:lnTo>
                  <a:pt x="46272" y="15388"/>
                </a:lnTo>
                <a:lnTo>
                  <a:pt x="48582" y="14941"/>
                </a:lnTo>
                <a:lnTo>
                  <a:pt x="48096" y="14941"/>
                </a:lnTo>
                <a:lnTo>
                  <a:pt x="50518" y="12037"/>
                </a:lnTo>
                <a:lnTo>
                  <a:pt x="50478" y="9765"/>
                </a:lnTo>
                <a:lnTo>
                  <a:pt x="67661" y="9765"/>
                </a:lnTo>
                <a:lnTo>
                  <a:pt x="67002" y="7837"/>
                </a:lnTo>
                <a:lnTo>
                  <a:pt x="65510" y="5524"/>
                </a:lnTo>
                <a:lnTo>
                  <a:pt x="61285" y="2167"/>
                </a:lnTo>
                <a:lnTo>
                  <a:pt x="59201" y="1446"/>
                </a:lnTo>
                <a:lnTo>
                  <a:pt x="48760" y="0"/>
                </a:lnTo>
                <a:close/>
              </a:path>
              <a:path w="69850" h="62229">
                <a:moveTo>
                  <a:pt x="54431" y="15388"/>
                </a:moveTo>
                <a:lnTo>
                  <a:pt x="54711" y="16403"/>
                </a:lnTo>
                <a:lnTo>
                  <a:pt x="54773" y="17269"/>
                </a:lnTo>
                <a:lnTo>
                  <a:pt x="54841" y="21903"/>
                </a:lnTo>
                <a:lnTo>
                  <a:pt x="55032" y="21766"/>
                </a:lnTo>
                <a:lnTo>
                  <a:pt x="55674" y="17889"/>
                </a:lnTo>
                <a:lnTo>
                  <a:pt x="55777" y="17269"/>
                </a:lnTo>
                <a:lnTo>
                  <a:pt x="54431" y="15388"/>
                </a:lnTo>
                <a:close/>
              </a:path>
              <a:path w="69850" h="62229">
                <a:moveTo>
                  <a:pt x="51680" y="14941"/>
                </a:moveTo>
                <a:lnTo>
                  <a:pt x="48582" y="14941"/>
                </a:lnTo>
                <a:lnTo>
                  <a:pt x="46272" y="15388"/>
                </a:lnTo>
                <a:lnTo>
                  <a:pt x="54899" y="15388"/>
                </a:lnTo>
                <a:lnTo>
                  <a:pt x="51680" y="14941"/>
                </a:lnTo>
                <a:close/>
              </a:path>
              <a:path w="69850" h="62229">
                <a:moveTo>
                  <a:pt x="50587" y="10091"/>
                </a:moveTo>
                <a:lnTo>
                  <a:pt x="50518" y="12037"/>
                </a:lnTo>
                <a:lnTo>
                  <a:pt x="48096" y="14941"/>
                </a:lnTo>
                <a:lnTo>
                  <a:pt x="51680" y="14941"/>
                </a:lnTo>
                <a:lnTo>
                  <a:pt x="54899" y="15388"/>
                </a:lnTo>
                <a:lnTo>
                  <a:pt x="54366" y="15388"/>
                </a:lnTo>
                <a:lnTo>
                  <a:pt x="54213" y="14941"/>
                </a:lnTo>
                <a:lnTo>
                  <a:pt x="53760" y="14451"/>
                </a:lnTo>
                <a:lnTo>
                  <a:pt x="53005" y="13397"/>
                </a:lnTo>
                <a:lnTo>
                  <a:pt x="51080" y="11064"/>
                </a:lnTo>
                <a:lnTo>
                  <a:pt x="50821" y="10702"/>
                </a:lnTo>
                <a:lnTo>
                  <a:pt x="50587" y="10091"/>
                </a:lnTo>
                <a:close/>
              </a:path>
              <a:path w="69850" h="62229">
                <a:moveTo>
                  <a:pt x="67661" y="9765"/>
                </a:moveTo>
                <a:lnTo>
                  <a:pt x="50478" y="9765"/>
                </a:lnTo>
                <a:lnTo>
                  <a:pt x="50821" y="10702"/>
                </a:lnTo>
                <a:lnTo>
                  <a:pt x="51080" y="11064"/>
                </a:lnTo>
                <a:lnTo>
                  <a:pt x="53005" y="13397"/>
                </a:lnTo>
                <a:lnTo>
                  <a:pt x="53760" y="14451"/>
                </a:lnTo>
                <a:lnTo>
                  <a:pt x="54213" y="14941"/>
                </a:lnTo>
                <a:lnTo>
                  <a:pt x="54775" y="15388"/>
                </a:lnTo>
                <a:lnTo>
                  <a:pt x="37531" y="15388"/>
                </a:lnTo>
                <a:lnTo>
                  <a:pt x="66830" y="14941"/>
                </a:lnTo>
                <a:lnTo>
                  <a:pt x="69148" y="14941"/>
                </a:lnTo>
                <a:lnTo>
                  <a:pt x="69074" y="13902"/>
                </a:lnTo>
                <a:lnTo>
                  <a:pt x="67772" y="10091"/>
                </a:lnTo>
                <a:lnTo>
                  <a:pt x="67661" y="9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7" name="object 6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340221" y="2914497"/>
            <a:ext cx="107330" cy="120764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502064" y="2909890"/>
            <a:ext cx="50911" cy="9166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349835" y="3253521"/>
            <a:ext cx="319060" cy="10344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780789" y="3279089"/>
            <a:ext cx="267180" cy="73074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5140970" y="3294177"/>
            <a:ext cx="54571" cy="39910"/>
          </a:xfrm>
          <a:custGeom>
            <a:avLst/>
            <a:gdLst/>
            <a:ahLst/>
            <a:cxnLst/>
            <a:rect l="l" t="t" r="r" b="b"/>
            <a:pathLst>
              <a:path w="85089" h="62229">
                <a:moveTo>
                  <a:pt x="65798" y="7124"/>
                </a:moveTo>
                <a:lnTo>
                  <a:pt x="63106" y="3441"/>
                </a:lnTo>
                <a:lnTo>
                  <a:pt x="57467" y="2552"/>
                </a:lnTo>
                <a:lnTo>
                  <a:pt x="45605" y="457"/>
                </a:lnTo>
                <a:lnTo>
                  <a:pt x="42659" y="0"/>
                </a:lnTo>
                <a:lnTo>
                  <a:pt x="22517" y="0"/>
                </a:lnTo>
                <a:lnTo>
                  <a:pt x="20764" y="190"/>
                </a:lnTo>
                <a:lnTo>
                  <a:pt x="16459" y="584"/>
                </a:lnTo>
                <a:lnTo>
                  <a:pt x="0" y="13487"/>
                </a:lnTo>
                <a:lnTo>
                  <a:pt x="241" y="14325"/>
                </a:lnTo>
                <a:lnTo>
                  <a:pt x="330" y="14605"/>
                </a:lnTo>
                <a:lnTo>
                  <a:pt x="1270" y="16560"/>
                </a:lnTo>
                <a:lnTo>
                  <a:pt x="2273" y="18186"/>
                </a:lnTo>
                <a:lnTo>
                  <a:pt x="2349" y="18313"/>
                </a:lnTo>
                <a:lnTo>
                  <a:pt x="4051" y="21894"/>
                </a:lnTo>
                <a:lnTo>
                  <a:pt x="8356" y="23418"/>
                </a:lnTo>
                <a:lnTo>
                  <a:pt x="15532" y="19989"/>
                </a:lnTo>
                <a:lnTo>
                  <a:pt x="17043" y="15709"/>
                </a:lnTo>
                <a:lnTo>
                  <a:pt x="16865" y="15303"/>
                </a:lnTo>
                <a:lnTo>
                  <a:pt x="16738" y="15036"/>
                </a:lnTo>
                <a:lnTo>
                  <a:pt x="21374" y="14605"/>
                </a:lnTo>
                <a:lnTo>
                  <a:pt x="23914" y="14325"/>
                </a:lnTo>
                <a:lnTo>
                  <a:pt x="41059" y="14325"/>
                </a:lnTo>
                <a:lnTo>
                  <a:pt x="44030" y="14808"/>
                </a:lnTo>
                <a:lnTo>
                  <a:pt x="55118" y="16764"/>
                </a:lnTo>
                <a:lnTo>
                  <a:pt x="60871" y="17665"/>
                </a:lnTo>
                <a:lnTo>
                  <a:pt x="64477" y="15036"/>
                </a:lnTo>
                <a:lnTo>
                  <a:pt x="64592" y="14808"/>
                </a:lnTo>
                <a:lnTo>
                  <a:pt x="64668" y="14325"/>
                </a:lnTo>
                <a:lnTo>
                  <a:pt x="65316" y="10198"/>
                </a:lnTo>
                <a:lnTo>
                  <a:pt x="65798" y="7124"/>
                </a:lnTo>
                <a:close/>
              </a:path>
              <a:path w="85089" h="62229">
                <a:moveTo>
                  <a:pt x="84658" y="45669"/>
                </a:moveTo>
                <a:lnTo>
                  <a:pt x="84378" y="41160"/>
                </a:lnTo>
                <a:lnTo>
                  <a:pt x="84277" y="39420"/>
                </a:lnTo>
                <a:lnTo>
                  <a:pt x="84175" y="37731"/>
                </a:lnTo>
                <a:lnTo>
                  <a:pt x="80759" y="34709"/>
                </a:lnTo>
                <a:lnTo>
                  <a:pt x="46278" y="36728"/>
                </a:lnTo>
                <a:lnTo>
                  <a:pt x="34671" y="37731"/>
                </a:lnTo>
                <a:lnTo>
                  <a:pt x="35077" y="37731"/>
                </a:lnTo>
                <a:lnTo>
                  <a:pt x="32245" y="38049"/>
                </a:lnTo>
                <a:lnTo>
                  <a:pt x="30708" y="38277"/>
                </a:lnTo>
                <a:lnTo>
                  <a:pt x="28981" y="38557"/>
                </a:lnTo>
                <a:lnTo>
                  <a:pt x="16865" y="40284"/>
                </a:lnTo>
                <a:lnTo>
                  <a:pt x="13385" y="41160"/>
                </a:lnTo>
                <a:lnTo>
                  <a:pt x="8064" y="44856"/>
                </a:lnTo>
                <a:lnTo>
                  <a:pt x="7048" y="46443"/>
                </a:lnTo>
                <a:lnTo>
                  <a:pt x="5524" y="49847"/>
                </a:lnTo>
                <a:lnTo>
                  <a:pt x="5448" y="49999"/>
                </a:lnTo>
                <a:lnTo>
                  <a:pt x="3429" y="53149"/>
                </a:lnTo>
                <a:lnTo>
                  <a:pt x="3530" y="54584"/>
                </a:lnTo>
                <a:lnTo>
                  <a:pt x="4241" y="57848"/>
                </a:lnTo>
                <a:lnTo>
                  <a:pt x="10934" y="62153"/>
                </a:lnTo>
                <a:lnTo>
                  <a:pt x="15392" y="61175"/>
                </a:lnTo>
                <a:lnTo>
                  <a:pt x="18084" y="56984"/>
                </a:lnTo>
                <a:lnTo>
                  <a:pt x="18376" y="56388"/>
                </a:lnTo>
                <a:lnTo>
                  <a:pt x="18999" y="55003"/>
                </a:lnTo>
                <a:lnTo>
                  <a:pt x="19100" y="54749"/>
                </a:lnTo>
                <a:lnTo>
                  <a:pt x="18707" y="55003"/>
                </a:lnTo>
                <a:lnTo>
                  <a:pt x="19050" y="54749"/>
                </a:lnTo>
                <a:lnTo>
                  <a:pt x="19177" y="54584"/>
                </a:lnTo>
                <a:lnTo>
                  <a:pt x="19100" y="54749"/>
                </a:lnTo>
                <a:lnTo>
                  <a:pt x="19710" y="54584"/>
                </a:lnTo>
                <a:lnTo>
                  <a:pt x="21310" y="54190"/>
                </a:lnTo>
                <a:lnTo>
                  <a:pt x="28702" y="53149"/>
                </a:lnTo>
                <a:lnTo>
                  <a:pt x="28867" y="53149"/>
                </a:lnTo>
                <a:lnTo>
                  <a:pt x="32842" y="52514"/>
                </a:lnTo>
                <a:lnTo>
                  <a:pt x="34150" y="52324"/>
                </a:lnTo>
                <a:lnTo>
                  <a:pt x="35509" y="52171"/>
                </a:lnTo>
                <a:lnTo>
                  <a:pt x="35242" y="52171"/>
                </a:lnTo>
                <a:lnTo>
                  <a:pt x="47320" y="51092"/>
                </a:lnTo>
                <a:lnTo>
                  <a:pt x="81648" y="49085"/>
                </a:lnTo>
                <a:lnTo>
                  <a:pt x="84658" y="45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2" name="object 7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334818" y="3257879"/>
            <a:ext cx="77651" cy="8488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455665" y="3276585"/>
            <a:ext cx="132196" cy="6643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54643" y="3262296"/>
            <a:ext cx="275698" cy="7885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976890" y="3266858"/>
            <a:ext cx="53236" cy="7642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114976" y="3266860"/>
            <a:ext cx="367541" cy="83824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545258" y="3271440"/>
            <a:ext cx="184005" cy="77710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6819877" y="3289111"/>
            <a:ext cx="57014" cy="30951"/>
          </a:xfrm>
          <a:custGeom>
            <a:avLst/>
            <a:gdLst/>
            <a:ahLst/>
            <a:cxnLst/>
            <a:rect l="l" t="t" r="r" b="b"/>
            <a:pathLst>
              <a:path w="88900" h="48260">
                <a:moveTo>
                  <a:pt x="77063" y="8674"/>
                </a:moveTo>
                <a:lnTo>
                  <a:pt x="67767" y="0"/>
                </a:lnTo>
                <a:lnTo>
                  <a:pt x="62230" y="0"/>
                </a:lnTo>
                <a:lnTo>
                  <a:pt x="62230" y="8915"/>
                </a:lnTo>
                <a:lnTo>
                  <a:pt x="62039" y="9550"/>
                </a:lnTo>
                <a:lnTo>
                  <a:pt x="61887" y="9906"/>
                </a:lnTo>
                <a:lnTo>
                  <a:pt x="61734" y="10325"/>
                </a:lnTo>
                <a:lnTo>
                  <a:pt x="62166" y="9067"/>
                </a:lnTo>
                <a:lnTo>
                  <a:pt x="62230" y="8915"/>
                </a:lnTo>
                <a:lnTo>
                  <a:pt x="62230" y="0"/>
                </a:lnTo>
                <a:lnTo>
                  <a:pt x="10769" y="0"/>
                </a:lnTo>
                <a:lnTo>
                  <a:pt x="6781" y="419"/>
                </a:lnTo>
                <a:lnTo>
                  <a:pt x="7112" y="419"/>
                </a:lnTo>
                <a:lnTo>
                  <a:pt x="5511" y="850"/>
                </a:lnTo>
                <a:lnTo>
                  <a:pt x="977" y="4318"/>
                </a:lnTo>
                <a:lnTo>
                  <a:pt x="152" y="6908"/>
                </a:lnTo>
                <a:lnTo>
                  <a:pt x="127" y="8001"/>
                </a:lnTo>
                <a:lnTo>
                  <a:pt x="0" y="12407"/>
                </a:lnTo>
                <a:lnTo>
                  <a:pt x="825" y="15062"/>
                </a:lnTo>
                <a:lnTo>
                  <a:pt x="4114" y="19278"/>
                </a:lnTo>
                <a:lnTo>
                  <a:pt x="7010" y="21056"/>
                </a:lnTo>
                <a:lnTo>
                  <a:pt x="11252" y="22263"/>
                </a:lnTo>
                <a:lnTo>
                  <a:pt x="12293" y="22263"/>
                </a:lnTo>
                <a:lnTo>
                  <a:pt x="14046" y="22098"/>
                </a:lnTo>
                <a:lnTo>
                  <a:pt x="18161" y="22098"/>
                </a:lnTo>
                <a:lnTo>
                  <a:pt x="21386" y="18872"/>
                </a:lnTo>
                <a:lnTo>
                  <a:pt x="21412" y="14439"/>
                </a:lnTo>
                <a:lnTo>
                  <a:pt x="60833" y="14439"/>
                </a:lnTo>
                <a:lnTo>
                  <a:pt x="60718" y="15062"/>
                </a:lnTo>
                <a:lnTo>
                  <a:pt x="63157" y="18872"/>
                </a:lnTo>
                <a:lnTo>
                  <a:pt x="70929" y="20586"/>
                </a:lnTo>
                <a:lnTo>
                  <a:pt x="74764" y="18122"/>
                </a:lnTo>
                <a:lnTo>
                  <a:pt x="75577" y="14439"/>
                </a:lnTo>
                <a:lnTo>
                  <a:pt x="76415" y="12014"/>
                </a:lnTo>
                <a:lnTo>
                  <a:pt x="76669" y="10896"/>
                </a:lnTo>
                <a:lnTo>
                  <a:pt x="76796" y="10325"/>
                </a:lnTo>
                <a:lnTo>
                  <a:pt x="76885" y="9906"/>
                </a:lnTo>
                <a:lnTo>
                  <a:pt x="76962" y="9550"/>
                </a:lnTo>
                <a:lnTo>
                  <a:pt x="77063" y="8674"/>
                </a:lnTo>
                <a:close/>
              </a:path>
              <a:path w="88900" h="48260">
                <a:moveTo>
                  <a:pt x="88849" y="36995"/>
                </a:moveTo>
                <a:lnTo>
                  <a:pt x="85623" y="33769"/>
                </a:lnTo>
                <a:lnTo>
                  <a:pt x="32143" y="33769"/>
                </a:lnTo>
                <a:lnTo>
                  <a:pt x="26390" y="33769"/>
                </a:lnTo>
                <a:lnTo>
                  <a:pt x="21996" y="33769"/>
                </a:lnTo>
                <a:lnTo>
                  <a:pt x="17602" y="33769"/>
                </a:lnTo>
                <a:lnTo>
                  <a:pt x="12395" y="33769"/>
                </a:lnTo>
                <a:lnTo>
                  <a:pt x="12395" y="48171"/>
                </a:lnTo>
                <a:lnTo>
                  <a:pt x="85623" y="48171"/>
                </a:lnTo>
                <a:lnTo>
                  <a:pt x="88849" y="44945"/>
                </a:lnTo>
                <a:lnTo>
                  <a:pt x="88849" y="369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9" name="object 7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985474" y="3261560"/>
            <a:ext cx="248835" cy="88976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602598" y="3584997"/>
            <a:ext cx="74818" cy="100636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721753" y="3596961"/>
            <a:ext cx="549081" cy="92101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5364646" y="3621211"/>
            <a:ext cx="52942" cy="39095"/>
          </a:xfrm>
          <a:custGeom>
            <a:avLst/>
            <a:gdLst/>
            <a:ahLst/>
            <a:cxnLst/>
            <a:rect l="l" t="t" r="r" b="b"/>
            <a:pathLst>
              <a:path w="82550" h="60960">
                <a:moveTo>
                  <a:pt x="70459" y="9055"/>
                </a:moveTo>
                <a:lnTo>
                  <a:pt x="70421" y="5384"/>
                </a:lnTo>
                <a:lnTo>
                  <a:pt x="66916" y="939"/>
                </a:lnTo>
                <a:lnTo>
                  <a:pt x="64858" y="0"/>
                </a:lnTo>
                <a:lnTo>
                  <a:pt x="55943" y="0"/>
                </a:lnTo>
                <a:lnTo>
                  <a:pt x="55943" y="9055"/>
                </a:lnTo>
                <a:lnTo>
                  <a:pt x="55930" y="9715"/>
                </a:lnTo>
                <a:lnTo>
                  <a:pt x="55740" y="10274"/>
                </a:lnTo>
                <a:lnTo>
                  <a:pt x="55283" y="12217"/>
                </a:lnTo>
                <a:lnTo>
                  <a:pt x="55867" y="9690"/>
                </a:lnTo>
                <a:lnTo>
                  <a:pt x="55943" y="9055"/>
                </a:lnTo>
                <a:lnTo>
                  <a:pt x="55943" y="0"/>
                </a:lnTo>
                <a:lnTo>
                  <a:pt x="55143" y="0"/>
                </a:lnTo>
                <a:lnTo>
                  <a:pt x="55143" y="12839"/>
                </a:lnTo>
                <a:lnTo>
                  <a:pt x="55054" y="13246"/>
                </a:lnTo>
                <a:lnTo>
                  <a:pt x="55016" y="13411"/>
                </a:lnTo>
                <a:lnTo>
                  <a:pt x="54940" y="13728"/>
                </a:lnTo>
                <a:lnTo>
                  <a:pt x="55143" y="12839"/>
                </a:lnTo>
                <a:lnTo>
                  <a:pt x="55143" y="0"/>
                </a:lnTo>
                <a:lnTo>
                  <a:pt x="23901" y="0"/>
                </a:lnTo>
                <a:lnTo>
                  <a:pt x="12865" y="1308"/>
                </a:lnTo>
                <a:lnTo>
                  <a:pt x="8915" y="1968"/>
                </a:lnTo>
                <a:lnTo>
                  <a:pt x="3505" y="4914"/>
                </a:lnTo>
                <a:lnTo>
                  <a:pt x="1866" y="6680"/>
                </a:lnTo>
                <a:lnTo>
                  <a:pt x="0" y="11353"/>
                </a:lnTo>
                <a:lnTo>
                  <a:pt x="50" y="12839"/>
                </a:lnTo>
                <a:lnTo>
                  <a:pt x="165" y="13893"/>
                </a:lnTo>
                <a:lnTo>
                  <a:pt x="1041" y="18110"/>
                </a:lnTo>
                <a:lnTo>
                  <a:pt x="1803" y="19951"/>
                </a:lnTo>
                <a:lnTo>
                  <a:pt x="1905" y="20205"/>
                </a:lnTo>
                <a:lnTo>
                  <a:pt x="4762" y="23520"/>
                </a:lnTo>
                <a:lnTo>
                  <a:pt x="5715" y="24130"/>
                </a:lnTo>
                <a:lnTo>
                  <a:pt x="8343" y="25476"/>
                </a:lnTo>
                <a:lnTo>
                  <a:pt x="11950" y="27724"/>
                </a:lnTo>
                <a:lnTo>
                  <a:pt x="16395" y="26695"/>
                </a:lnTo>
                <a:lnTo>
                  <a:pt x="20612" y="19951"/>
                </a:lnTo>
                <a:lnTo>
                  <a:pt x="19773" y="16294"/>
                </a:lnTo>
                <a:lnTo>
                  <a:pt x="19697" y="16002"/>
                </a:lnTo>
                <a:lnTo>
                  <a:pt x="19621" y="15621"/>
                </a:lnTo>
                <a:lnTo>
                  <a:pt x="19761" y="15621"/>
                </a:lnTo>
                <a:lnTo>
                  <a:pt x="18910" y="15087"/>
                </a:lnTo>
                <a:lnTo>
                  <a:pt x="25107" y="14351"/>
                </a:lnTo>
                <a:lnTo>
                  <a:pt x="54800" y="14351"/>
                </a:lnTo>
                <a:lnTo>
                  <a:pt x="54737" y="14605"/>
                </a:lnTo>
                <a:lnTo>
                  <a:pt x="54635" y="15087"/>
                </a:lnTo>
                <a:lnTo>
                  <a:pt x="54533" y="15621"/>
                </a:lnTo>
                <a:lnTo>
                  <a:pt x="53975" y="19951"/>
                </a:lnTo>
                <a:lnTo>
                  <a:pt x="53860" y="20878"/>
                </a:lnTo>
                <a:lnTo>
                  <a:pt x="56654" y="24472"/>
                </a:lnTo>
                <a:lnTo>
                  <a:pt x="64554" y="25476"/>
                </a:lnTo>
                <a:lnTo>
                  <a:pt x="68148" y="22682"/>
                </a:lnTo>
                <a:lnTo>
                  <a:pt x="68643" y="18732"/>
                </a:lnTo>
                <a:lnTo>
                  <a:pt x="68732" y="18110"/>
                </a:lnTo>
                <a:lnTo>
                  <a:pt x="69138" y="16294"/>
                </a:lnTo>
                <a:lnTo>
                  <a:pt x="69215" y="16002"/>
                </a:lnTo>
                <a:lnTo>
                  <a:pt x="69291" y="15621"/>
                </a:lnTo>
                <a:lnTo>
                  <a:pt x="69418" y="15087"/>
                </a:lnTo>
                <a:lnTo>
                  <a:pt x="69532" y="14605"/>
                </a:lnTo>
                <a:lnTo>
                  <a:pt x="69583" y="14351"/>
                </a:lnTo>
                <a:lnTo>
                  <a:pt x="70053" y="12217"/>
                </a:lnTo>
                <a:lnTo>
                  <a:pt x="70307" y="10274"/>
                </a:lnTo>
                <a:lnTo>
                  <a:pt x="70383" y="9690"/>
                </a:lnTo>
                <a:lnTo>
                  <a:pt x="70459" y="9055"/>
                </a:lnTo>
                <a:close/>
              </a:path>
              <a:path w="82550" h="60960">
                <a:moveTo>
                  <a:pt x="82130" y="47574"/>
                </a:moveTo>
                <a:lnTo>
                  <a:pt x="82003" y="46355"/>
                </a:lnTo>
                <a:lnTo>
                  <a:pt x="81597" y="42367"/>
                </a:lnTo>
                <a:lnTo>
                  <a:pt x="81546" y="41884"/>
                </a:lnTo>
                <a:lnTo>
                  <a:pt x="81432" y="40716"/>
                </a:lnTo>
                <a:lnTo>
                  <a:pt x="81318" y="39662"/>
                </a:lnTo>
                <a:lnTo>
                  <a:pt x="77787" y="36791"/>
                </a:lnTo>
                <a:lnTo>
                  <a:pt x="71818" y="37401"/>
                </a:lnTo>
                <a:lnTo>
                  <a:pt x="59042" y="38862"/>
                </a:lnTo>
                <a:lnTo>
                  <a:pt x="55956" y="39179"/>
                </a:lnTo>
                <a:lnTo>
                  <a:pt x="51587" y="39408"/>
                </a:lnTo>
                <a:lnTo>
                  <a:pt x="38646" y="39408"/>
                </a:lnTo>
                <a:lnTo>
                  <a:pt x="32397" y="39662"/>
                </a:lnTo>
                <a:lnTo>
                  <a:pt x="33477" y="39662"/>
                </a:lnTo>
                <a:lnTo>
                  <a:pt x="25781" y="40182"/>
                </a:lnTo>
                <a:lnTo>
                  <a:pt x="23837" y="40373"/>
                </a:lnTo>
                <a:lnTo>
                  <a:pt x="21323" y="40716"/>
                </a:lnTo>
                <a:lnTo>
                  <a:pt x="10325" y="41884"/>
                </a:lnTo>
                <a:lnTo>
                  <a:pt x="8077" y="42367"/>
                </a:lnTo>
                <a:lnTo>
                  <a:pt x="2819" y="48742"/>
                </a:lnTo>
                <a:lnTo>
                  <a:pt x="2882" y="49491"/>
                </a:lnTo>
                <a:lnTo>
                  <a:pt x="2984" y="50761"/>
                </a:lnTo>
                <a:lnTo>
                  <a:pt x="3111" y="52209"/>
                </a:lnTo>
                <a:lnTo>
                  <a:pt x="5334" y="57569"/>
                </a:lnTo>
                <a:lnTo>
                  <a:pt x="7023" y="59232"/>
                </a:lnTo>
                <a:lnTo>
                  <a:pt x="11010" y="60883"/>
                </a:lnTo>
                <a:lnTo>
                  <a:pt x="11811" y="60883"/>
                </a:lnTo>
                <a:lnTo>
                  <a:pt x="13970" y="60693"/>
                </a:lnTo>
                <a:lnTo>
                  <a:pt x="18034" y="60693"/>
                </a:lnTo>
                <a:lnTo>
                  <a:pt x="21158" y="57569"/>
                </a:lnTo>
                <a:lnTo>
                  <a:pt x="21272" y="55968"/>
                </a:lnTo>
                <a:lnTo>
                  <a:pt x="21272" y="55460"/>
                </a:lnTo>
                <a:lnTo>
                  <a:pt x="19227" y="55460"/>
                </a:lnTo>
                <a:lnTo>
                  <a:pt x="21272" y="55232"/>
                </a:lnTo>
                <a:lnTo>
                  <a:pt x="25984" y="54686"/>
                </a:lnTo>
                <a:lnTo>
                  <a:pt x="25463" y="54686"/>
                </a:lnTo>
                <a:lnTo>
                  <a:pt x="27114" y="54521"/>
                </a:lnTo>
                <a:lnTo>
                  <a:pt x="35991" y="53924"/>
                </a:lnTo>
                <a:lnTo>
                  <a:pt x="49491" y="53924"/>
                </a:lnTo>
                <a:lnTo>
                  <a:pt x="57124" y="53543"/>
                </a:lnTo>
                <a:lnTo>
                  <a:pt x="60020" y="53238"/>
                </a:lnTo>
                <a:lnTo>
                  <a:pt x="73355" y="51714"/>
                </a:lnTo>
                <a:lnTo>
                  <a:pt x="79248" y="51117"/>
                </a:lnTo>
                <a:lnTo>
                  <a:pt x="82130" y="47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3" name="object 83"/>
          <p:cNvSpPr/>
          <p:nvPr/>
        </p:nvSpPr>
        <p:spPr>
          <a:xfrm>
            <a:off x="5557786" y="3593820"/>
            <a:ext cx="58236" cy="86336"/>
          </a:xfrm>
          <a:custGeom>
            <a:avLst/>
            <a:gdLst/>
            <a:ahLst/>
            <a:cxnLst/>
            <a:rect l="l" t="t" r="r" b="b"/>
            <a:pathLst>
              <a:path w="90805" h="134620">
                <a:moveTo>
                  <a:pt x="558" y="122428"/>
                </a:moveTo>
                <a:lnTo>
                  <a:pt x="0" y="122999"/>
                </a:lnTo>
                <a:lnTo>
                  <a:pt x="0" y="125755"/>
                </a:lnTo>
                <a:lnTo>
                  <a:pt x="279" y="124434"/>
                </a:lnTo>
                <a:lnTo>
                  <a:pt x="368" y="123825"/>
                </a:lnTo>
                <a:lnTo>
                  <a:pt x="482" y="122999"/>
                </a:lnTo>
                <a:lnTo>
                  <a:pt x="558" y="122428"/>
                </a:lnTo>
                <a:close/>
              </a:path>
              <a:path w="90805" h="134620">
                <a:moveTo>
                  <a:pt x="14808" y="124434"/>
                </a:moveTo>
                <a:lnTo>
                  <a:pt x="14452" y="125755"/>
                </a:lnTo>
                <a:lnTo>
                  <a:pt x="14439" y="126009"/>
                </a:lnTo>
                <a:lnTo>
                  <a:pt x="14427" y="126479"/>
                </a:lnTo>
                <a:lnTo>
                  <a:pt x="14579" y="126161"/>
                </a:lnTo>
                <a:lnTo>
                  <a:pt x="14808" y="124434"/>
                </a:lnTo>
                <a:close/>
              </a:path>
              <a:path w="90805" h="134620">
                <a:moveTo>
                  <a:pt x="23609" y="29768"/>
                </a:moveTo>
                <a:lnTo>
                  <a:pt x="23495" y="23075"/>
                </a:lnTo>
                <a:lnTo>
                  <a:pt x="23253" y="18338"/>
                </a:lnTo>
                <a:lnTo>
                  <a:pt x="23164" y="16776"/>
                </a:lnTo>
                <a:lnTo>
                  <a:pt x="23101" y="15875"/>
                </a:lnTo>
                <a:lnTo>
                  <a:pt x="23012" y="14325"/>
                </a:lnTo>
                <a:lnTo>
                  <a:pt x="22898" y="12420"/>
                </a:lnTo>
                <a:lnTo>
                  <a:pt x="22796" y="10833"/>
                </a:lnTo>
                <a:lnTo>
                  <a:pt x="22733" y="9677"/>
                </a:lnTo>
                <a:lnTo>
                  <a:pt x="22631" y="9029"/>
                </a:lnTo>
                <a:lnTo>
                  <a:pt x="22352" y="7073"/>
                </a:lnTo>
                <a:lnTo>
                  <a:pt x="20383" y="4686"/>
                </a:lnTo>
                <a:lnTo>
                  <a:pt x="20383" y="9271"/>
                </a:lnTo>
                <a:lnTo>
                  <a:pt x="20383" y="10972"/>
                </a:lnTo>
                <a:lnTo>
                  <a:pt x="20053" y="12077"/>
                </a:lnTo>
                <a:lnTo>
                  <a:pt x="20358" y="10960"/>
                </a:lnTo>
                <a:lnTo>
                  <a:pt x="20358" y="9029"/>
                </a:lnTo>
                <a:lnTo>
                  <a:pt x="20383" y="9271"/>
                </a:lnTo>
                <a:lnTo>
                  <a:pt x="20383" y="4686"/>
                </a:lnTo>
                <a:lnTo>
                  <a:pt x="17640" y="1358"/>
                </a:lnTo>
                <a:lnTo>
                  <a:pt x="12852" y="0"/>
                </a:lnTo>
                <a:lnTo>
                  <a:pt x="8343" y="3302"/>
                </a:lnTo>
                <a:lnTo>
                  <a:pt x="8343" y="12700"/>
                </a:lnTo>
                <a:lnTo>
                  <a:pt x="8331" y="12865"/>
                </a:lnTo>
                <a:lnTo>
                  <a:pt x="8293" y="12547"/>
                </a:lnTo>
                <a:lnTo>
                  <a:pt x="8343" y="12700"/>
                </a:lnTo>
                <a:lnTo>
                  <a:pt x="8343" y="3302"/>
                </a:lnTo>
                <a:lnTo>
                  <a:pt x="6515" y="4635"/>
                </a:lnTo>
                <a:lnTo>
                  <a:pt x="5956" y="6718"/>
                </a:lnTo>
                <a:lnTo>
                  <a:pt x="6019" y="9029"/>
                </a:lnTo>
                <a:lnTo>
                  <a:pt x="6108" y="26543"/>
                </a:lnTo>
                <a:lnTo>
                  <a:pt x="9055" y="29489"/>
                </a:lnTo>
                <a:lnTo>
                  <a:pt x="8991" y="67221"/>
                </a:lnTo>
                <a:lnTo>
                  <a:pt x="8890" y="70319"/>
                </a:lnTo>
                <a:lnTo>
                  <a:pt x="8763" y="71831"/>
                </a:lnTo>
                <a:lnTo>
                  <a:pt x="8178" y="76860"/>
                </a:lnTo>
                <a:lnTo>
                  <a:pt x="7124" y="83705"/>
                </a:lnTo>
                <a:lnTo>
                  <a:pt x="6997" y="84797"/>
                </a:lnTo>
                <a:lnTo>
                  <a:pt x="6870" y="85826"/>
                </a:lnTo>
                <a:lnTo>
                  <a:pt x="6756" y="87299"/>
                </a:lnTo>
                <a:lnTo>
                  <a:pt x="6692" y="88176"/>
                </a:lnTo>
                <a:lnTo>
                  <a:pt x="6591" y="89369"/>
                </a:lnTo>
                <a:lnTo>
                  <a:pt x="6502" y="90576"/>
                </a:lnTo>
                <a:lnTo>
                  <a:pt x="6400" y="91719"/>
                </a:lnTo>
                <a:lnTo>
                  <a:pt x="6311" y="92722"/>
                </a:lnTo>
                <a:lnTo>
                  <a:pt x="5918" y="95542"/>
                </a:lnTo>
                <a:lnTo>
                  <a:pt x="5232" y="99085"/>
                </a:lnTo>
                <a:lnTo>
                  <a:pt x="4648" y="102425"/>
                </a:lnTo>
                <a:lnTo>
                  <a:pt x="3403" y="110045"/>
                </a:lnTo>
                <a:lnTo>
                  <a:pt x="3098" y="111810"/>
                </a:lnTo>
                <a:lnTo>
                  <a:pt x="2933" y="112572"/>
                </a:lnTo>
                <a:lnTo>
                  <a:pt x="2514" y="114515"/>
                </a:lnTo>
                <a:lnTo>
                  <a:pt x="2933" y="112572"/>
                </a:lnTo>
                <a:lnTo>
                  <a:pt x="1993" y="113258"/>
                </a:lnTo>
                <a:lnTo>
                  <a:pt x="1003" y="119773"/>
                </a:lnTo>
                <a:lnTo>
                  <a:pt x="914" y="120408"/>
                </a:lnTo>
                <a:lnTo>
                  <a:pt x="825" y="120954"/>
                </a:lnTo>
                <a:lnTo>
                  <a:pt x="774" y="121285"/>
                </a:lnTo>
                <a:lnTo>
                  <a:pt x="647" y="122097"/>
                </a:lnTo>
                <a:lnTo>
                  <a:pt x="596" y="122428"/>
                </a:lnTo>
                <a:lnTo>
                  <a:pt x="101" y="125755"/>
                </a:lnTo>
                <a:lnTo>
                  <a:pt x="215" y="126796"/>
                </a:lnTo>
                <a:lnTo>
                  <a:pt x="127" y="126479"/>
                </a:lnTo>
                <a:lnTo>
                  <a:pt x="38" y="126161"/>
                </a:lnTo>
                <a:lnTo>
                  <a:pt x="0" y="130949"/>
                </a:lnTo>
                <a:lnTo>
                  <a:pt x="3225" y="134175"/>
                </a:lnTo>
                <a:lnTo>
                  <a:pt x="6172" y="134175"/>
                </a:lnTo>
                <a:lnTo>
                  <a:pt x="6311" y="134175"/>
                </a:lnTo>
                <a:lnTo>
                  <a:pt x="11176" y="134175"/>
                </a:lnTo>
                <a:lnTo>
                  <a:pt x="14401" y="130949"/>
                </a:lnTo>
                <a:lnTo>
                  <a:pt x="14401" y="128016"/>
                </a:lnTo>
                <a:lnTo>
                  <a:pt x="12636" y="130822"/>
                </a:lnTo>
                <a:lnTo>
                  <a:pt x="14338" y="128016"/>
                </a:lnTo>
                <a:lnTo>
                  <a:pt x="14439" y="126009"/>
                </a:lnTo>
                <a:lnTo>
                  <a:pt x="14401" y="122999"/>
                </a:lnTo>
                <a:lnTo>
                  <a:pt x="14452" y="125755"/>
                </a:lnTo>
                <a:lnTo>
                  <a:pt x="15176" y="122999"/>
                </a:lnTo>
                <a:lnTo>
                  <a:pt x="15189" y="122758"/>
                </a:lnTo>
                <a:lnTo>
                  <a:pt x="15328" y="122428"/>
                </a:lnTo>
                <a:lnTo>
                  <a:pt x="19265" y="102425"/>
                </a:lnTo>
                <a:lnTo>
                  <a:pt x="19761" y="99809"/>
                </a:lnTo>
                <a:lnTo>
                  <a:pt x="20294" y="96862"/>
                </a:lnTo>
                <a:lnTo>
                  <a:pt x="20637" y="94272"/>
                </a:lnTo>
                <a:lnTo>
                  <a:pt x="20764" y="92722"/>
                </a:lnTo>
                <a:lnTo>
                  <a:pt x="20840" y="91719"/>
                </a:lnTo>
                <a:lnTo>
                  <a:pt x="20929" y="90576"/>
                </a:lnTo>
                <a:lnTo>
                  <a:pt x="21031" y="89369"/>
                </a:lnTo>
                <a:lnTo>
                  <a:pt x="21120" y="88176"/>
                </a:lnTo>
                <a:lnTo>
                  <a:pt x="21196" y="87299"/>
                </a:lnTo>
                <a:lnTo>
                  <a:pt x="21513" y="84797"/>
                </a:lnTo>
                <a:lnTo>
                  <a:pt x="22453" y="78778"/>
                </a:lnTo>
                <a:lnTo>
                  <a:pt x="23101" y="73164"/>
                </a:lnTo>
                <a:lnTo>
                  <a:pt x="23355" y="70319"/>
                </a:lnTo>
                <a:lnTo>
                  <a:pt x="23406" y="69278"/>
                </a:lnTo>
                <a:lnTo>
                  <a:pt x="23495" y="67221"/>
                </a:lnTo>
                <a:lnTo>
                  <a:pt x="23609" y="29768"/>
                </a:lnTo>
                <a:close/>
              </a:path>
              <a:path w="90805" h="134620">
                <a:moveTo>
                  <a:pt x="90258" y="75285"/>
                </a:moveTo>
                <a:lnTo>
                  <a:pt x="88290" y="71120"/>
                </a:lnTo>
                <a:lnTo>
                  <a:pt x="88226" y="70967"/>
                </a:lnTo>
                <a:lnTo>
                  <a:pt x="86474" y="66128"/>
                </a:lnTo>
                <a:lnTo>
                  <a:pt x="85940" y="64731"/>
                </a:lnTo>
                <a:lnTo>
                  <a:pt x="84162" y="60972"/>
                </a:lnTo>
                <a:lnTo>
                  <a:pt x="82867" y="59143"/>
                </a:lnTo>
                <a:lnTo>
                  <a:pt x="77292" y="55613"/>
                </a:lnTo>
                <a:lnTo>
                  <a:pt x="74320" y="55854"/>
                </a:lnTo>
                <a:lnTo>
                  <a:pt x="72859" y="56286"/>
                </a:lnTo>
                <a:lnTo>
                  <a:pt x="72859" y="70878"/>
                </a:lnTo>
                <a:lnTo>
                  <a:pt x="72288" y="69481"/>
                </a:lnTo>
                <a:lnTo>
                  <a:pt x="72656" y="70307"/>
                </a:lnTo>
                <a:lnTo>
                  <a:pt x="72859" y="70878"/>
                </a:lnTo>
                <a:lnTo>
                  <a:pt x="72859" y="56286"/>
                </a:lnTo>
                <a:lnTo>
                  <a:pt x="68046" y="57683"/>
                </a:lnTo>
                <a:lnTo>
                  <a:pt x="66243" y="58724"/>
                </a:lnTo>
                <a:lnTo>
                  <a:pt x="64033" y="62738"/>
                </a:lnTo>
                <a:lnTo>
                  <a:pt x="63779" y="64147"/>
                </a:lnTo>
                <a:lnTo>
                  <a:pt x="63842" y="65786"/>
                </a:lnTo>
                <a:lnTo>
                  <a:pt x="63931" y="76542"/>
                </a:lnTo>
                <a:lnTo>
                  <a:pt x="64058" y="81445"/>
                </a:lnTo>
                <a:lnTo>
                  <a:pt x="67183" y="84556"/>
                </a:lnTo>
                <a:lnTo>
                  <a:pt x="75133" y="84556"/>
                </a:lnTo>
                <a:lnTo>
                  <a:pt x="77990" y="81711"/>
                </a:lnTo>
                <a:lnTo>
                  <a:pt x="81546" y="82981"/>
                </a:lnTo>
                <a:lnTo>
                  <a:pt x="88734" y="79578"/>
                </a:lnTo>
                <a:lnTo>
                  <a:pt x="90182" y="75488"/>
                </a:lnTo>
                <a:lnTo>
                  <a:pt x="90258" y="75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4" name="object 84"/>
          <p:cNvSpPr/>
          <p:nvPr/>
        </p:nvSpPr>
        <p:spPr>
          <a:xfrm>
            <a:off x="5660564" y="3593079"/>
            <a:ext cx="21177" cy="85521"/>
          </a:xfrm>
          <a:custGeom>
            <a:avLst/>
            <a:gdLst/>
            <a:ahLst/>
            <a:cxnLst/>
            <a:rect l="l" t="t" r="r" b="b"/>
            <a:pathLst>
              <a:path w="33019" h="133350">
                <a:moveTo>
                  <a:pt x="68" y="127417"/>
                </a:moveTo>
                <a:lnTo>
                  <a:pt x="0" y="129919"/>
                </a:lnTo>
                <a:lnTo>
                  <a:pt x="3223" y="133144"/>
                </a:lnTo>
                <a:lnTo>
                  <a:pt x="6135" y="133144"/>
                </a:lnTo>
                <a:lnTo>
                  <a:pt x="1438" y="130796"/>
                </a:lnTo>
                <a:lnTo>
                  <a:pt x="521" y="128725"/>
                </a:lnTo>
                <a:lnTo>
                  <a:pt x="189" y="127766"/>
                </a:lnTo>
                <a:lnTo>
                  <a:pt x="68" y="127417"/>
                </a:lnTo>
                <a:close/>
              </a:path>
              <a:path w="33019" h="133350">
                <a:moveTo>
                  <a:pt x="1856" y="120215"/>
                </a:moveTo>
                <a:lnTo>
                  <a:pt x="909" y="121057"/>
                </a:lnTo>
                <a:lnTo>
                  <a:pt x="402" y="121564"/>
                </a:lnTo>
                <a:lnTo>
                  <a:pt x="8" y="122069"/>
                </a:lnTo>
                <a:lnTo>
                  <a:pt x="68" y="127417"/>
                </a:lnTo>
                <a:lnTo>
                  <a:pt x="521" y="128725"/>
                </a:lnTo>
                <a:lnTo>
                  <a:pt x="1438" y="130796"/>
                </a:lnTo>
                <a:lnTo>
                  <a:pt x="6135" y="133144"/>
                </a:lnTo>
                <a:lnTo>
                  <a:pt x="5506" y="133144"/>
                </a:lnTo>
                <a:lnTo>
                  <a:pt x="12363" y="131649"/>
                </a:lnTo>
                <a:lnTo>
                  <a:pt x="13130" y="130114"/>
                </a:lnTo>
                <a:lnTo>
                  <a:pt x="13717" y="129228"/>
                </a:lnTo>
                <a:lnTo>
                  <a:pt x="14244" y="128164"/>
                </a:lnTo>
                <a:lnTo>
                  <a:pt x="14399" y="127766"/>
                </a:lnTo>
                <a:lnTo>
                  <a:pt x="14399" y="125153"/>
                </a:lnTo>
                <a:lnTo>
                  <a:pt x="14263" y="125153"/>
                </a:lnTo>
                <a:lnTo>
                  <a:pt x="14147" y="124185"/>
                </a:lnTo>
                <a:lnTo>
                  <a:pt x="13743" y="123019"/>
                </a:lnTo>
                <a:lnTo>
                  <a:pt x="13427" y="122295"/>
                </a:lnTo>
                <a:lnTo>
                  <a:pt x="1083" y="122295"/>
                </a:lnTo>
                <a:lnTo>
                  <a:pt x="1563" y="121057"/>
                </a:lnTo>
                <a:lnTo>
                  <a:pt x="1856" y="120215"/>
                </a:lnTo>
                <a:close/>
              </a:path>
              <a:path w="33019" h="133350">
                <a:moveTo>
                  <a:pt x="14399" y="127766"/>
                </a:moveTo>
                <a:lnTo>
                  <a:pt x="14244" y="128164"/>
                </a:lnTo>
                <a:lnTo>
                  <a:pt x="13717" y="129228"/>
                </a:lnTo>
                <a:lnTo>
                  <a:pt x="13130" y="130114"/>
                </a:lnTo>
                <a:lnTo>
                  <a:pt x="12363" y="131649"/>
                </a:lnTo>
                <a:lnTo>
                  <a:pt x="5506" y="133144"/>
                </a:lnTo>
                <a:lnTo>
                  <a:pt x="11175" y="133144"/>
                </a:lnTo>
                <a:lnTo>
                  <a:pt x="14399" y="129919"/>
                </a:lnTo>
                <a:lnTo>
                  <a:pt x="14399" y="127766"/>
                </a:lnTo>
                <a:close/>
              </a:path>
              <a:path w="33019" h="133350">
                <a:moveTo>
                  <a:pt x="15628" y="111008"/>
                </a:moveTo>
                <a:lnTo>
                  <a:pt x="15126" y="114056"/>
                </a:lnTo>
                <a:lnTo>
                  <a:pt x="14678" y="118470"/>
                </a:lnTo>
                <a:lnTo>
                  <a:pt x="14641" y="118828"/>
                </a:lnTo>
                <a:lnTo>
                  <a:pt x="14524" y="120215"/>
                </a:lnTo>
                <a:lnTo>
                  <a:pt x="14399" y="127766"/>
                </a:lnTo>
                <a:lnTo>
                  <a:pt x="15109" y="125943"/>
                </a:lnTo>
                <a:lnTo>
                  <a:pt x="17271" y="119726"/>
                </a:lnTo>
                <a:lnTo>
                  <a:pt x="18816" y="115671"/>
                </a:lnTo>
                <a:lnTo>
                  <a:pt x="16951" y="111512"/>
                </a:lnTo>
                <a:lnTo>
                  <a:pt x="15628" y="111008"/>
                </a:lnTo>
                <a:close/>
              </a:path>
              <a:path w="33019" h="133350">
                <a:moveTo>
                  <a:pt x="11261" y="118828"/>
                </a:moveTo>
                <a:lnTo>
                  <a:pt x="8663" y="118828"/>
                </a:lnTo>
                <a:lnTo>
                  <a:pt x="12885" y="121057"/>
                </a:lnTo>
                <a:lnTo>
                  <a:pt x="13743" y="123019"/>
                </a:lnTo>
                <a:lnTo>
                  <a:pt x="14147" y="124185"/>
                </a:lnTo>
                <a:lnTo>
                  <a:pt x="14263" y="125153"/>
                </a:lnTo>
                <a:lnTo>
                  <a:pt x="14376" y="123019"/>
                </a:lnTo>
                <a:lnTo>
                  <a:pt x="14399" y="122069"/>
                </a:lnTo>
                <a:lnTo>
                  <a:pt x="13996" y="121564"/>
                </a:lnTo>
                <a:lnTo>
                  <a:pt x="11261" y="118828"/>
                </a:lnTo>
                <a:close/>
              </a:path>
              <a:path w="33019" h="133350">
                <a:moveTo>
                  <a:pt x="14399" y="124185"/>
                </a:moveTo>
                <a:lnTo>
                  <a:pt x="14263" y="125153"/>
                </a:lnTo>
                <a:lnTo>
                  <a:pt x="14399" y="125153"/>
                </a:lnTo>
                <a:lnTo>
                  <a:pt x="14399" y="124185"/>
                </a:lnTo>
                <a:close/>
              </a:path>
              <a:path w="33019" h="133350">
                <a:moveTo>
                  <a:pt x="8663" y="118828"/>
                </a:moveTo>
                <a:lnTo>
                  <a:pt x="2155" y="120215"/>
                </a:lnTo>
                <a:lnTo>
                  <a:pt x="1543" y="121564"/>
                </a:lnTo>
                <a:lnTo>
                  <a:pt x="1083" y="122295"/>
                </a:lnTo>
                <a:lnTo>
                  <a:pt x="13427" y="122295"/>
                </a:lnTo>
                <a:lnTo>
                  <a:pt x="12885" y="121057"/>
                </a:lnTo>
                <a:lnTo>
                  <a:pt x="8663" y="118828"/>
                </a:lnTo>
                <a:close/>
              </a:path>
              <a:path w="33019" h="133350">
                <a:moveTo>
                  <a:pt x="23119" y="0"/>
                </a:moveTo>
                <a:lnTo>
                  <a:pt x="16875" y="3862"/>
                </a:lnTo>
                <a:lnTo>
                  <a:pt x="16005" y="5222"/>
                </a:lnTo>
                <a:lnTo>
                  <a:pt x="15239" y="7391"/>
                </a:lnTo>
                <a:lnTo>
                  <a:pt x="15116" y="33936"/>
                </a:lnTo>
                <a:lnTo>
                  <a:pt x="15003" y="37043"/>
                </a:lnTo>
                <a:lnTo>
                  <a:pt x="14908" y="38587"/>
                </a:lnTo>
                <a:lnTo>
                  <a:pt x="14613" y="41483"/>
                </a:lnTo>
                <a:lnTo>
                  <a:pt x="14382" y="42983"/>
                </a:lnTo>
                <a:lnTo>
                  <a:pt x="13307" y="48935"/>
                </a:lnTo>
                <a:lnTo>
                  <a:pt x="11774" y="58398"/>
                </a:lnTo>
                <a:lnTo>
                  <a:pt x="10591" y="65065"/>
                </a:lnTo>
                <a:lnTo>
                  <a:pt x="9907" y="68701"/>
                </a:lnTo>
                <a:lnTo>
                  <a:pt x="8893" y="73587"/>
                </a:lnTo>
                <a:lnTo>
                  <a:pt x="5320" y="89138"/>
                </a:lnTo>
                <a:lnTo>
                  <a:pt x="4696" y="92224"/>
                </a:lnTo>
                <a:lnTo>
                  <a:pt x="3346" y="99973"/>
                </a:lnTo>
                <a:lnTo>
                  <a:pt x="2987" y="101747"/>
                </a:lnTo>
                <a:lnTo>
                  <a:pt x="1929" y="105994"/>
                </a:lnTo>
                <a:lnTo>
                  <a:pt x="1667" y="107161"/>
                </a:lnTo>
                <a:lnTo>
                  <a:pt x="1202" y="109988"/>
                </a:lnTo>
                <a:lnTo>
                  <a:pt x="1110" y="110545"/>
                </a:lnTo>
                <a:lnTo>
                  <a:pt x="1034" y="111008"/>
                </a:lnTo>
                <a:lnTo>
                  <a:pt x="951" y="111512"/>
                </a:lnTo>
                <a:lnTo>
                  <a:pt x="825" y="112276"/>
                </a:lnTo>
                <a:lnTo>
                  <a:pt x="196" y="118470"/>
                </a:lnTo>
                <a:lnTo>
                  <a:pt x="130" y="119726"/>
                </a:lnTo>
                <a:lnTo>
                  <a:pt x="8" y="122069"/>
                </a:lnTo>
                <a:lnTo>
                  <a:pt x="402" y="121564"/>
                </a:lnTo>
                <a:lnTo>
                  <a:pt x="1751" y="120215"/>
                </a:lnTo>
                <a:lnTo>
                  <a:pt x="2024" y="119726"/>
                </a:lnTo>
                <a:lnTo>
                  <a:pt x="3582" y="115213"/>
                </a:lnTo>
                <a:lnTo>
                  <a:pt x="5359" y="110545"/>
                </a:lnTo>
                <a:lnTo>
                  <a:pt x="9519" y="108681"/>
                </a:lnTo>
                <a:lnTo>
                  <a:pt x="16100" y="108681"/>
                </a:lnTo>
                <a:lnTo>
                  <a:pt x="17044" y="104877"/>
                </a:lnTo>
                <a:lnTo>
                  <a:pt x="17496" y="102651"/>
                </a:lnTo>
                <a:lnTo>
                  <a:pt x="18842" y="94915"/>
                </a:lnTo>
                <a:lnTo>
                  <a:pt x="19387" y="92224"/>
                </a:lnTo>
                <a:lnTo>
                  <a:pt x="27635" y="50614"/>
                </a:lnTo>
                <a:lnTo>
                  <a:pt x="28615" y="45201"/>
                </a:lnTo>
                <a:lnTo>
                  <a:pt x="28895" y="43385"/>
                </a:lnTo>
                <a:lnTo>
                  <a:pt x="29269" y="39695"/>
                </a:lnTo>
                <a:lnTo>
                  <a:pt x="29383" y="37853"/>
                </a:lnTo>
                <a:lnTo>
                  <a:pt x="29508" y="27807"/>
                </a:lnTo>
                <a:lnTo>
                  <a:pt x="21922" y="27807"/>
                </a:lnTo>
                <a:lnTo>
                  <a:pt x="18350" y="24975"/>
                </a:lnTo>
                <a:lnTo>
                  <a:pt x="17727" y="19499"/>
                </a:lnTo>
                <a:lnTo>
                  <a:pt x="17554" y="17641"/>
                </a:lnTo>
                <a:lnTo>
                  <a:pt x="17427" y="16289"/>
                </a:lnTo>
                <a:lnTo>
                  <a:pt x="17315" y="15126"/>
                </a:lnTo>
                <a:lnTo>
                  <a:pt x="17199" y="14128"/>
                </a:lnTo>
                <a:lnTo>
                  <a:pt x="17097" y="13658"/>
                </a:lnTo>
                <a:lnTo>
                  <a:pt x="16998" y="13205"/>
                </a:lnTo>
                <a:lnTo>
                  <a:pt x="16936" y="12915"/>
                </a:lnTo>
                <a:lnTo>
                  <a:pt x="29279" y="12915"/>
                </a:lnTo>
                <a:lnTo>
                  <a:pt x="29283" y="11099"/>
                </a:lnTo>
                <a:lnTo>
                  <a:pt x="31276" y="11099"/>
                </a:lnTo>
                <a:lnTo>
                  <a:pt x="30464" y="7391"/>
                </a:lnTo>
                <a:lnTo>
                  <a:pt x="30077" y="6220"/>
                </a:lnTo>
                <a:lnTo>
                  <a:pt x="26263" y="1786"/>
                </a:lnTo>
                <a:lnTo>
                  <a:pt x="23119" y="0"/>
                </a:lnTo>
                <a:close/>
              </a:path>
              <a:path w="33019" h="133350">
                <a:moveTo>
                  <a:pt x="8663" y="118828"/>
                </a:moveTo>
                <a:lnTo>
                  <a:pt x="3138" y="118828"/>
                </a:lnTo>
                <a:lnTo>
                  <a:pt x="2240" y="119726"/>
                </a:lnTo>
                <a:lnTo>
                  <a:pt x="1856" y="120215"/>
                </a:lnTo>
                <a:lnTo>
                  <a:pt x="1563" y="121057"/>
                </a:lnTo>
                <a:lnTo>
                  <a:pt x="1177" y="122069"/>
                </a:lnTo>
                <a:lnTo>
                  <a:pt x="1543" y="121564"/>
                </a:lnTo>
                <a:lnTo>
                  <a:pt x="2155" y="120215"/>
                </a:lnTo>
                <a:lnTo>
                  <a:pt x="8663" y="118828"/>
                </a:lnTo>
                <a:close/>
              </a:path>
              <a:path w="33019" h="133350">
                <a:moveTo>
                  <a:pt x="14641" y="118828"/>
                </a:moveTo>
                <a:lnTo>
                  <a:pt x="11261" y="118828"/>
                </a:lnTo>
                <a:lnTo>
                  <a:pt x="14502" y="122069"/>
                </a:lnTo>
                <a:lnTo>
                  <a:pt x="14550" y="119726"/>
                </a:lnTo>
                <a:lnTo>
                  <a:pt x="14641" y="118828"/>
                </a:lnTo>
                <a:close/>
              </a:path>
              <a:path w="33019" h="133350">
                <a:moveTo>
                  <a:pt x="9519" y="108681"/>
                </a:moveTo>
                <a:lnTo>
                  <a:pt x="5359" y="110545"/>
                </a:lnTo>
                <a:lnTo>
                  <a:pt x="3582" y="115213"/>
                </a:lnTo>
                <a:lnTo>
                  <a:pt x="1856" y="120215"/>
                </a:lnTo>
                <a:lnTo>
                  <a:pt x="2240" y="119726"/>
                </a:lnTo>
                <a:lnTo>
                  <a:pt x="3138" y="118828"/>
                </a:lnTo>
                <a:lnTo>
                  <a:pt x="14641" y="118828"/>
                </a:lnTo>
                <a:lnTo>
                  <a:pt x="14962" y="115671"/>
                </a:lnTo>
                <a:lnTo>
                  <a:pt x="15009" y="115213"/>
                </a:lnTo>
                <a:lnTo>
                  <a:pt x="15126" y="114056"/>
                </a:lnTo>
                <a:lnTo>
                  <a:pt x="15419" y="112276"/>
                </a:lnTo>
                <a:lnTo>
                  <a:pt x="15545" y="111512"/>
                </a:lnTo>
                <a:lnTo>
                  <a:pt x="15628" y="111008"/>
                </a:lnTo>
                <a:lnTo>
                  <a:pt x="9519" y="108681"/>
                </a:lnTo>
                <a:close/>
              </a:path>
              <a:path w="33019" h="133350">
                <a:moveTo>
                  <a:pt x="16100" y="108681"/>
                </a:moveTo>
                <a:lnTo>
                  <a:pt x="9519" y="108681"/>
                </a:lnTo>
                <a:lnTo>
                  <a:pt x="15628" y="111008"/>
                </a:lnTo>
                <a:lnTo>
                  <a:pt x="15704" y="110545"/>
                </a:lnTo>
                <a:lnTo>
                  <a:pt x="15796" y="109988"/>
                </a:lnTo>
                <a:lnTo>
                  <a:pt x="15985" y="109146"/>
                </a:lnTo>
                <a:lnTo>
                  <a:pt x="16100" y="108681"/>
                </a:lnTo>
                <a:close/>
              </a:path>
              <a:path w="33019" h="133350">
                <a:moveTo>
                  <a:pt x="17090" y="13205"/>
                </a:moveTo>
                <a:lnTo>
                  <a:pt x="17199" y="14128"/>
                </a:lnTo>
                <a:lnTo>
                  <a:pt x="17315" y="15126"/>
                </a:lnTo>
                <a:lnTo>
                  <a:pt x="17715" y="19371"/>
                </a:lnTo>
                <a:lnTo>
                  <a:pt x="18350" y="24975"/>
                </a:lnTo>
                <a:lnTo>
                  <a:pt x="21922" y="27807"/>
                </a:lnTo>
                <a:lnTo>
                  <a:pt x="29514" y="26929"/>
                </a:lnTo>
                <a:lnTo>
                  <a:pt x="29518" y="16677"/>
                </a:lnTo>
                <a:lnTo>
                  <a:pt x="23530" y="16677"/>
                </a:lnTo>
                <a:lnTo>
                  <a:pt x="21145" y="16289"/>
                </a:lnTo>
                <a:lnTo>
                  <a:pt x="18642" y="14866"/>
                </a:lnTo>
                <a:lnTo>
                  <a:pt x="18174" y="14465"/>
                </a:lnTo>
                <a:lnTo>
                  <a:pt x="17090" y="13205"/>
                </a:lnTo>
                <a:close/>
              </a:path>
              <a:path w="33019" h="133350">
                <a:moveTo>
                  <a:pt x="29514" y="26929"/>
                </a:moveTo>
                <a:lnTo>
                  <a:pt x="21922" y="27807"/>
                </a:lnTo>
                <a:lnTo>
                  <a:pt x="29508" y="27807"/>
                </a:lnTo>
                <a:lnTo>
                  <a:pt x="29514" y="26929"/>
                </a:lnTo>
                <a:close/>
              </a:path>
              <a:path w="33019" h="133350">
                <a:moveTo>
                  <a:pt x="31276" y="11099"/>
                </a:moveTo>
                <a:lnTo>
                  <a:pt x="29283" y="11099"/>
                </a:lnTo>
                <a:lnTo>
                  <a:pt x="29402" y="14465"/>
                </a:lnTo>
                <a:lnTo>
                  <a:pt x="29514" y="26929"/>
                </a:lnTo>
                <a:lnTo>
                  <a:pt x="29795" y="26929"/>
                </a:lnTo>
                <a:lnTo>
                  <a:pt x="32654" y="23321"/>
                </a:lnTo>
                <a:lnTo>
                  <a:pt x="32213" y="19499"/>
                </a:lnTo>
                <a:lnTo>
                  <a:pt x="32030" y="17641"/>
                </a:lnTo>
                <a:lnTo>
                  <a:pt x="31937" y="16677"/>
                </a:lnTo>
                <a:lnTo>
                  <a:pt x="31899" y="16289"/>
                </a:lnTo>
                <a:lnTo>
                  <a:pt x="31787" y="15126"/>
                </a:lnTo>
                <a:lnTo>
                  <a:pt x="31690" y="14128"/>
                </a:lnTo>
                <a:lnTo>
                  <a:pt x="31567" y="12915"/>
                </a:lnTo>
                <a:lnTo>
                  <a:pt x="31449" y="11888"/>
                </a:lnTo>
                <a:lnTo>
                  <a:pt x="31276" y="11099"/>
                </a:lnTo>
                <a:close/>
              </a:path>
              <a:path w="33019" h="133350">
                <a:moveTo>
                  <a:pt x="29279" y="12915"/>
                </a:moveTo>
                <a:lnTo>
                  <a:pt x="16939" y="12915"/>
                </a:lnTo>
                <a:lnTo>
                  <a:pt x="17090" y="13205"/>
                </a:lnTo>
                <a:lnTo>
                  <a:pt x="18174" y="14465"/>
                </a:lnTo>
                <a:lnTo>
                  <a:pt x="18642" y="14866"/>
                </a:lnTo>
                <a:lnTo>
                  <a:pt x="21145" y="16289"/>
                </a:lnTo>
                <a:lnTo>
                  <a:pt x="23530" y="16677"/>
                </a:lnTo>
                <a:lnTo>
                  <a:pt x="29144" y="13205"/>
                </a:lnTo>
                <a:lnTo>
                  <a:pt x="29278" y="13205"/>
                </a:lnTo>
                <a:lnTo>
                  <a:pt x="29279" y="12915"/>
                </a:lnTo>
                <a:close/>
              </a:path>
              <a:path w="33019" h="133350">
                <a:moveTo>
                  <a:pt x="29278" y="13205"/>
                </a:moveTo>
                <a:lnTo>
                  <a:pt x="29144" y="13205"/>
                </a:lnTo>
                <a:lnTo>
                  <a:pt x="23530" y="16677"/>
                </a:lnTo>
                <a:lnTo>
                  <a:pt x="29518" y="16677"/>
                </a:lnTo>
                <a:lnTo>
                  <a:pt x="29402" y="14465"/>
                </a:lnTo>
                <a:lnTo>
                  <a:pt x="29278" y="13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5" name="object 8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731320" y="3599133"/>
            <a:ext cx="44088" cy="75619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825514" y="3594947"/>
            <a:ext cx="56726" cy="73012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927612" y="3616385"/>
            <a:ext cx="71769" cy="45740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571960" y="3942302"/>
            <a:ext cx="164827" cy="92452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845329" y="3964014"/>
            <a:ext cx="125994" cy="7292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712295" y="3951986"/>
            <a:ext cx="265729" cy="80946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072739" y="3965558"/>
            <a:ext cx="57954" cy="53302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6277768" y="3965357"/>
            <a:ext cx="164808" cy="65341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575449" y="3986397"/>
            <a:ext cx="163868" cy="44551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081558" y="3930142"/>
            <a:ext cx="587133" cy="282108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6853356" y="3953575"/>
            <a:ext cx="307842" cy="12839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7298173" y="3939701"/>
            <a:ext cx="318864" cy="90793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7767043" y="3975842"/>
            <a:ext cx="227448" cy="54652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609678" y="4105678"/>
            <a:ext cx="303631" cy="132600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822762" y="4139727"/>
            <a:ext cx="255578" cy="72571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6329987" y="4112761"/>
            <a:ext cx="122833" cy="109085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6508841" y="4187159"/>
            <a:ext cx="29322" cy="40724"/>
          </a:xfrm>
          <a:custGeom>
            <a:avLst/>
            <a:gdLst/>
            <a:ahLst/>
            <a:cxnLst/>
            <a:rect l="l" t="t" r="r" b="b"/>
            <a:pathLst>
              <a:path w="45720" h="63500">
                <a:moveTo>
                  <a:pt x="28886" y="14527"/>
                </a:moveTo>
                <a:lnTo>
                  <a:pt x="28971" y="14825"/>
                </a:lnTo>
                <a:lnTo>
                  <a:pt x="29074" y="15013"/>
                </a:lnTo>
                <a:lnTo>
                  <a:pt x="29956" y="17272"/>
                </a:lnTo>
                <a:lnTo>
                  <a:pt x="30453" y="18997"/>
                </a:lnTo>
                <a:lnTo>
                  <a:pt x="30755" y="20467"/>
                </a:lnTo>
                <a:lnTo>
                  <a:pt x="30729" y="30433"/>
                </a:lnTo>
                <a:lnTo>
                  <a:pt x="30583" y="30666"/>
                </a:lnTo>
                <a:lnTo>
                  <a:pt x="30067" y="31925"/>
                </a:lnTo>
                <a:lnTo>
                  <a:pt x="26744" y="35810"/>
                </a:lnTo>
                <a:lnTo>
                  <a:pt x="21064" y="40464"/>
                </a:lnTo>
                <a:lnTo>
                  <a:pt x="18418" y="41930"/>
                </a:lnTo>
                <a:lnTo>
                  <a:pt x="8303" y="46879"/>
                </a:lnTo>
                <a:lnTo>
                  <a:pt x="6699" y="47689"/>
                </a:lnTo>
                <a:lnTo>
                  <a:pt x="1258" y="50702"/>
                </a:lnTo>
                <a:lnTo>
                  <a:pt x="0" y="55083"/>
                </a:lnTo>
                <a:lnTo>
                  <a:pt x="3851" y="62040"/>
                </a:lnTo>
                <a:lnTo>
                  <a:pt x="8233" y="63299"/>
                </a:lnTo>
                <a:lnTo>
                  <a:pt x="13388" y="60445"/>
                </a:lnTo>
                <a:lnTo>
                  <a:pt x="14853" y="59705"/>
                </a:lnTo>
                <a:lnTo>
                  <a:pt x="44809" y="33931"/>
                </a:lnTo>
                <a:lnTo>
                  <a:pt x="45133" y="26377"/>
                </a:lnTo>
                <a:lnTo>
                  <a:pt x="45269" y="24498"/>
                </a:lnTo>
                <a:lnTo>
                  <a:pt x="45288" y="20467"/>
                </a:lnTo>
                <a:lnTo>
                  <a:pt x="34882" y="20467"/>
                </a:lnTo>
                <a:lnTo>
                  <a:pt x="39899" y="15419"/>
                </a:lnTo>
                <a:lnTo>
                  <a:pt x="30107" y="15419"/>
                </a:lnTo>
                <a:lnTo>
                  <a:pt x="28886" y="14527"/>
                </a:lnTo>
                <a:close/>
              </a:path>
              <a:path w="45720" h="63500">
                <a:moveTo>
                  <a:pt x="26521" y="0"/>
                </a:moveTo>
                <a:lnTo>
                  <a:pt x="21277" y="7179"/>
                </a:lnTo>
                <a:lnTo>
                  <a:pt x="21619" y="9785"/>
                </a:lnTo>
                <a:lnTo>
                  <a:pt x="23051" y="12656"/>
                </a:lnTo>
                <a:lnTo>
                  <a:pt x="24325" y="14527"/>
                </a:lnTo>
                <a:lnTo>
                  <a:pt x="24815" y="15013"/>
                </a:lnTo>
                <a:lnTo>
                  <a:pt x="27581" y="17598"/>
                </a:lnTo>
                <a:lnTo>
                  <a:pt x="30468" y="20467"/>
                </a:lnTo>
                <a:lnTo>
                  <a:pt x="30755" y="20467"/>
                </a:lnTo>
                <a:lnTo>
                  <a:pt x="30453" y="18997"/>
                </a:lnTo>
                <a:lnTo>
                  <a:pt x="30050" y="17598"/>
                </a:lnTo>
                <a:lnTo>
                  <a:pt x="29956" y="17272"/>
                </a:lnTo>
                <a:lnTo>
                  <a:pt x="29232" y="15419"/>
                </a:lnTo>
                <a:lnTo>
                  <a:pt x="29158" y="15227"/>
                </a:lnTo>
                <a:lnTo>
                  <a:pt x="29074" y="15013"/>
                </a:lnTo>
                <a:lnTo>
                  <a:pt x="28794" y="14527"/>
                </a:lnTo>
                <a:lnTo>
                  <a:pt x="33435" y="14527"/>
                </a:lnTo>
                <a:lnTo>
                  <a:pt x="33972" y="14211"/>
                </a:lnTo>
                <a:lnTo>
                  <a:pt x="34998" y="12806"/>
                </a:lnTo>
                <a:lnTo>
                  <a:pt x="36293" y="10189"/>
                </a:lnTo>
                <a:lnTo>
                  <a:pt x="36207" y="7385"/>
                </a:lnTo>
                <a:lnTo>
                  <a:pt x="35967" y="6303"/>
                </a:lnTo>
                <a:lnTo>
                  <a:pt x="35583" y="5521"/>
                </a:lnTo>
                <a:lnTo>
                  <a:pt x="35498" y="5347"/>
                </a:lnTo>
                <a:lnTo>
                  <a:pt x="35323" y="5091"/>
                </a:lnTo>
                <a:lnTo>
                  <a:pt x="40381" y="5091"/>
                </a:lnTo>
                <a:lnTo>
                  <a:pt x="33849" y="318"/>
                </a:lnTo>
                <a:lnTo>
                  <a:pt x="26521" y="0"/>
                </a:lnTo>
                <a:close/>
              </a:path>
              <a:path w="45720" h="63500">
                <a:moveTo>
                  <a:pt x="40381" y="5091"/>
                </a:moveTo>
                <a:lnTo>
                  <a:pt x="35323" y="5091"/>
                </a:lnTo>
                <a:lnTo>
                  <a:pt x="35756" y="5521"/>
                </a:lnTo>
                <a:lnTo>
                  <a:pt x="37734" y="7385"/>
                </a:lnTo>
                <a:lnTo>
                  <a:pt x="40554" y="10189"/>
                </a:lnTo>
                <a:lnTo>
                  <a:pt x="40489" y="14825"/>
                </a:lnTo>
                <a:lnTo>
                  <a:pt x="34882" y="20467"/>
                </a:lnTo>
                <a:lnTo>
                  <a:pt x="45289" y="20467"/>
                </a:lnTo>
                <a:lnTo>
                  <a:pt x="45154" y="18997"/>
                </a:lnTo>
                <a:lnTo>
                  <a:pt x="43588" y="11384"/>
                </a:lnTo>
                <a:lnTo>
                  <a:pt x="41429" y="5857"/>
                </a:lnTo>
                <a:lnTo>
                  <a:pt x="40381" y="5091"/>
                </a:lnTo>
                <a:close/>
              </a:path>
              <a:path w="45720" h="63500">
                <a:moveTo>
                  <a:pt x="33435" y="14527"/>
                </a:moveTo>
                <a:lnTo>
                  <a:pt x="28886" y="14527"/>
                </a:lnTo>
                <a:lnTo>
                  <a:pt x="30107" y="15419"/>
                </a:lnTo>
                <a:lnTo>
                  <a:pt x="31142" y="15419"/>
                </a:lnTo>
                <a:lnTo>
                  <a:pt x="31780" y="15227"/>
                </a:lnTo>
                <a:lnTo>
                  <a:pt x="32928" y="14825"/>
                </a:lnTo>
                <a:lnTo>
                  <a:pt x="33435" y="14527"/>
                </a:lnTo>
                <a:close/>
              </a:path>
              <a:path w="45720" h="63500">
                <a:moveTo>
                  <a:pt x="35581" y="5347"/>
                </a:moveTo>
                <a:lnTo>
                  <a:pt x="35583" y="5521"/>
                </a:lnTo>
                <a:lnTo>
                  <a:pt x="35967" y="6303"/>
                </a:lnTo>
                <a:lnTo>
                  <a:pt x="36162" y="7179"/>
                </a:lnTo>
                <a:lnTo>
                  <a:pt x="36207" y="7385"/>
                </a:lnTo>
                <a:lnTo>
                  <a:pt x="36293" y="10189"/>
                </a:lnTo>
                <a:lnTo>
                  <a:pt x="35072" y="12656"/>
                </a:lnTo>
                <a:lnTo>
                  <a:pt x="31142" y="15419"/>
                </a:lnTo>
                <a:lnTo>
                  <a:pt x="39899" y="15419"/>
                </a:lnTo>
                <a:lnTo>
                  <a:pt x="40489" y="14825"/>
                </a:lnTo>
                <a:lnTo>
                  <a:pt x="40554" y="10189"/>
                </a:lnTo>
                <a:lnTo>
                  <a:pt x="37734" y="7385"/>
                </a:lnTo>
                <a:lnTo>
                  <a:pt x="35581" y="5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2" name="object 102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6616729" y="4109391"/>
            <a:ext cx="134141" cy="127362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480174" y="5148547"/>
            <a:ext cx="73135" cy="107488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474154" y="5318807"/>
            <a:ext cx="102252" cy="125132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4485878" y="5502397"/>
            <a:ext cx="94124" cy="109747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492924" y="5670931"/>
            <a:ext cx="100349" cy="127005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178444" y="4976658"/>
            <a:ext cx="102951" cy="117023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758953" y="4981740"/>
            <a:ext cx="114141" cy="122034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739156" y="5154542"/>
            <a:ext cx="260697" cy="86934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775110" y="5324993"/>
            <a:ext cx="59966" cy="78222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167106" y="5508276"/>
            <a:ext cx="214276" cy="83728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5170124" y="5670773"/>
            <a:ext cx="155124" cy="98706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153043" y="5163388"/>
            <a:ext cx="157026" cy="81626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5204265" y="5324948"/>
            <a:ext cx="48476" cy="86047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5727165" y="5500306"/>
            <a:ext cx="237690" cy="90844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5784306" y="5674406"/>
            <a:ext cx="19140" cy="86336"/>
          </a:xfrm>
          <a:custGeom>
            <a:avLst/>
            <a:gdLst/>
            <a:ahLst/>
            <a:cxnLst/>
            <a:rect l="l" t="t" r="r" b="b"/>
            <a:pathLst>
              <a:path w="29845" h="134620">
                <a:moveTo>
                  <a:pt x="220" y="128696"/>
                </a:moveTo>
                <a:lnTo>
                  <a:pt x="110" y="131286"/>
                </a:lnTo>
                <a:lnTo>
                  <a:pt x="3335" y="134509"/>
                </a:lnTo>
                <a:lnTo>
                  <a:pt x="6350" y="134509"/>
                </a:lnTo>
                <a:lnTo>
                  <a:pt x="355" y="130713"/>
                </a:lnTo>
                <a:lnTo>
                  <a:pt x="258" y="128877"/>
                </a:lnTo>
                <a:lnTo>
                  <a:pt x="220" y="128696"/>
                </a:lnTo>
                <a:close/>
              </a:path>
              <a:path w="29845" h="134620">
                <a:moveTo>
                  <a:pt x="15319" y="10339"/>
                </a:moveTo>
                <a:lnTo>
                  <a:pt x="15092" y="12362"/>
                </a:lnTo>
                <a:lnTo>
                  <a:pt x="14027" y="25761"/>
                </a:lnTo>
                <a:lnTo>
                  <a:pt x="13234" y="34933"/>
                </a:lnTo>
                <a:lnTo>
                  <a:pt x="13065" y="36495"/>
                </a:lnTo>
                <a:lnTo>
                  <a:pt x="12592" y="40168"/>
                </a:lnTo>
                <a:lnTo>
                  <a:pt x="10862" y="50133"/>
                </a:lnTo>
                <a:lnTo>
                  <a:pt x="10144" y="54836"/>
                </a:lnTo>
                <a:lnTo>
                  <a:pt x="8036" y="70065"/>
                </a:lnTo>
                <a:lnTo>
                  <a:pt x="6690" y="80205"/>
                </a:lnTo>
                <a:lnTo>
                  <a:pt x="6073" y="84198"/>
                </a:lnTo>
                <a:lnTo>
                  <a:pt x="4475" y="93091"/>
                </a:lnTo>
                <a:lnTo>
                  <a:pt x="3859" y="97196"/>
                </a:lnTo>
                <a:lnTo>
                  <a:pt x="3087" y="103739"/>
                </a:lnTo>
                <a:lnTo>
                  <a:pt x="2587" y="107458"/>
                </a:lnTo>
                <a:lnTo>
                  <a:pt x="1028" y="117375"/>
                </a:lnTo>
                <a:lnTo>
                  <a:pt x="566" y="120110"/>
                </a:lnTo>
                <a:lnTo>
                  <a:pt x="246" y="122149"/>
                </a:lnTo>
                <a:lnTo>
                  <a:pt x="205" y="122692"/>
                </a:lnTo>
                <a:lnTo>
                  <a:pt x="92" y="128085"/>
                </a:lnTo>
                <a:lnTo>
                  <a:pt x="220" y="128696"/>
                </a:lnTo>
                <a:lnTo>
                  <a:pt x="258" y="128877"/>
                </a:lnTo>
                <a:lnTo>
                  <a:pt x="355" y="130713"/>
                </a:lnTo>
                <a:lnTo>
                  <a:pt x="6350" y="134509"/>
                </a:lnTo>
                <a:lnTo>
                  <a:pt x="6168" y="134509"/>
                </a:lnTo>
                <a:lnTo>
                  <a:pt x="13278" y="132026"/>
                </a:lnTo>
                <a:lnTo>
                  <a:pt x="13771" y="132026"/>
                </a:lnTo>
                <a:lnTo>
                  <a:pt x="13784" y="130535"/>
                </a:lnTo>
                <a:lnTo>
                  <a:pt x="14146" y="129766"/>
                </a:lnTo>
                <a:lnTo>
                  <a:pt x="14400" y="129045"/>
                </a:lnTo>
                <a:lnTo>
                  <a:pt x="14522" y="126963"/>
                </a:lnTo>
                <a:lnTo>
                  <a:pt x="14539" y="126414"/>
                </a:lnTo>
                <a:lnTo>
                  <a:pt x="14403" y="126414"/>
                </a:lnTo>
                <a:lnTo>
                  <a:pt x="14386" y="126177"/>
                </a:lnTo>
                <a:lnTo>
                  <a:pt x="14224" y="125399"/>
                </a:lnTo>
                <a:lnTo>
                  <a:pt x="14213" y="124485"/>
                </a:lnTo>
                <a:lnTo>
                  <a:pt x="740" y="124485"/>
                </a:lnTo>
                <a:lnTo>
                  <a:pt x="802" y="124275"/>
                </a:lnTo>
                <a:lnTo>
                  <a:pt x="887" y="123965"/>
                </a:lnTo>
                <a:lnTo>
                  <a:pt x="968" y="123673"/>
                </a:lnTo>
                <a:lnTo>
                  <a:pt x="1031" y="123444"/>
                </a:lnTo>
                <a:lnTo>
                  <a:pt x="0" y="123444"/>
                </a:lnTo>
                <a:lnTo>
                  <a:pt x="1294" y="122149"/>
                </a:lnTo>
                <a:lnTo>
                  <a:pt x="1693" y="120785"/>
                </a:lnTo>
                <a:lnTo>
                  <a:pt x="2109" y="119108"/>
                </a:lnTo>
                <a:lnTo>
                  <a:pt x="3573" y="113706"/>
                </a:lnTo>
                <a:lnTo>
                  <a:pt x="7535" y="111450"/>
                </a:lnTo>
                <a:lnTo>
                  <a:pt x="16540" y="111450"/>
                </a:lnTo>
                <a:lnTo>
                  <a:pt x="16836" y="109542"/>
                </a:lnTo>
                <a:lnTo>
                  <a:pt x="17378" y="105507"/>
                </a:lnTo>
                <a:lnTo>
                  <a:pt x="18018" y="100039"/>
                </a:lnTo>
                <a:lnTo>
                  <a:pt x="18133" y="99106"/>
                </a:lnTo>
                <a:lnTo>
                  <a:pt x="18648" y="95639"/>
                </a:lnTo>
                <a:lnTo>
                  <a:pt x="20282" y="86545"/>
                </a:lnTo>
                <a:lnTo>
                  <a:pt x="20943" y="82260"/>
                </a:lnTo>
                <a:lnTo>
                  <a:pt x="23040" y="66664"/>
                </a:lnTo>
                <a:lnTo>
                  <a:pt x="24393" y="56920"/>
                </a:lnTo>
                <a:lnTo>
                  <a:pt x="25077" y="52444"/>
                </a:lnTo>
                <a:lnTo>
                  <a:pt x="26833" y="42315"/>
                </a:lnTo>
                <a:lnTo>
                  <a:pt x="27372" y="38153"/>
                </a:lnTo>
                <a:lnTo>
                  <a:pt x="27551" y="36495"/>
                </a:lnTo>
                <a:lnTo>
                  <a:pt x="28200" y="29030"/>
                </a:lnTo>
                <a:lnTo>
                  <a:pt x="28971" y="19561"/>
                </a:lnTo>
                <a:lnTo>
                  <a:pt x="18545" y="19561"/>
                </a:lnTo>
                <a:lnTo>
                  <a:pt x="15321" y="16338"/>
                </a:lnTo>
                <a:lnTo>
                  <a:pt x="15319" y="10339"/>
                </a:lnTo>
                <a:close/>
              </a:path>
              <a:path w="29845" h="134620">
                <a:moveTo>
                  <a:pt x="13771" y="132026"/>
                </a:moveTo>
                <a:lnTo>
                  <a:pt x="13278" y="132026"/>
                </a:lnTo>
                <a:lnTo>
                  <a:pt x="6168" y="134509"/>
                </a:lnTo>
                <a:lnTo>
                  <a:pt x="11287" y="134509"/>
                </a:lnTo>
                <a:lnTo>
                  <a:pt x="13771" y="132026"/>
                </a:lnTo>
                <a:close/>
              </a:path>
              <a:path w="29845" h="134620">
                <a:moveTo>
                  <a:pt x="14511" y="129045"/>
                </a:moveTo>
                <a:lnTo>
                  <a:pt x="13784" y="130535"/>
                </a:lnTo>
                <a:lnTo>
                  <a:pt x="13771" y="132026"/>
                </a:lnTo>
                <a:lnTo>
                  <a:pt x="14511" y="131286"/>
                </a:lnTo>
                <a:lnTo>
                  <a:pt x="14511" y="129045"/>
                </a:lnTo>
                <a:close/>
              </a:path>
              <a:path w="29845" h="134620">
                <a:moveTo>
                  <a:pt x="15999" y="114945"/>
                </a:moveTo>
                <a:lnTo>
                  <a:pt x="15622" y="117375"/>
                </a:lnTo>
                <a:lnTo>
                  <a:pt x="14826" y="122149"/>
                </a:lnTo>
                <a:lnTo>
                  <a:pt x="14735" y="122692"/>
                </a:lnTo>
                <a:lnTo>
                  <a:pt x="14632" y="123444"/>
                </a:lnTo>
                <a:lnTo>
                  <a:pt x="14511" y="128696"/>
                </a:lnTo>
                <a:lnTo>
                  <a:pt x="15133" y="126414"/>
                </a:lnTo>
                <a:lnTo>
                  <a:pt x="16194" y="122149"/>
                </a:lnTo>
                <a:lnTo>
                  <a:pt x="17462" y="117514"/>
                </a:lnTo>
                <a:lnTo>
                  <a:pt x="15999" y="114945"/>
                </a:lnTo>
                <a:close/>
              </a:path>
              <a:path w="29845" h="134620">
                <a:moveTo>
                  <a:pt x="14571" y="125399"/>
                </a:moveTo>
                <a:lnTo>
                  <a:pt x="14415" y="126177"/>
                </a:lnTo>
                <a:lnTo>
                  <a:pt x="14403" y="126414"/>
                </a:lnTo>
                <a:lnTo>
                  <a:pt x="14539" y="126414"/>
                </a:lnTo>
                <a:lnTo>
                  <a:pt x="14571" y="125399"/>
                </a:lnTo>
                <a:close/>
              </a:path>
              <a:path w="29845" h="134620">
                <a:moveTo>
                  <a:pt x="11985" y="120785"/>
                </a:moveTo>
                <a:lnTo>
                  <a:pt x="9338" y="120785"/>
                </a:lnTo>
                <a:lnTo>
                  <a:pt x="14358" y="123965"/>
                </a:lnTo>
                <a:lnTo>
                  <a:pt x="14207" y="123965"/>
                </a:lnTo>
                <a:lnTo>
                  <a:pt x="14224" y="125399"/>
                </a:lnTo>
                <a:lnTo>
                  <a:pt x="14386" y="126177"/>
                </a:lnTo>
                <a:lnTo>
                  <a:pt x="14511" y="124485"/>
                </a:lnTo>
                <a:lnTo>
                  <a:pt x="14621" y="123444"/>
                </a:lnTo>
                <a:lnTo>
                  <a:pt x="13953" y="122692"/>
                </a:lnTo>
                <a:lnTo>
                  <a:pt x="11985" y="120785"/>
                </a:lnTo>
                <a:close/>
              </a:path>
              <a:path w="29845" h="134620">
                <a:moveTo>
                  <a:pt x="12347" y="122692"/>
                </a:moveTo>
                <a:lnTo>
                  <a:pt x="1221" y="122692"/>
                </a:lnTo>
                <a:lnTo>
                  <a:pt x="1024" y="123444"/>
                </a:lnTo>
                <a:lnTo>
                  <a:pt x="975" y="123965"/>
                </a:lnTo>
                <a:lnTo>
                  <a:pt x="835" y="124275"/>
                </a:lnTo>
                <a:lnTo>
                  <a:pt x="740" y="124485"/>
                </a:lnTo>
                <a:lnTo>
                  <a:pt x="14213" y="124485"/>
                </a:lnTo>
                <a:lnTo>
                  <a:pt x="14207" y="123965"/>
                </a:lnTo>
                <a:lnTo>
                  <a:pt x="14358" y="123965"/>
                </a:lnTo>
                <a:lnTo>
                  <a:pt x="12347" y="122692"/>
                </a:lnTo>
                <a:close/>
              </a:path>
              <a:path w="29845" h="134620">
                <a:moveTo>
                  <a:pt x="8271" y="120110"/>
                </a:moveTo>
                <a:lnTo>
                  <a:pt x="3335" y="120110"/>
                </a:lnTo>
                <a:lnTo>
                  <a:pt x="2659" y="120785"/>
                </a:lnTo>
                <a:lnTo>
                  <a:pt x="1355" y="122149"/>
                </a:lnTo>
                <a:lnTo>
                  <a:pt x="1221" y="122692"/>
                </a:lnTo>
                <a:lnTo>
                  <a:pt x="752" y="122692"/>
                </a:lnTo>
                <a:lnTo>
                  <a:pt x="0" y="123444"/>
                </a:lnTo>
                <a:lnTo>
                  <a:pt x="1024" y="123444"/>
                </a:lnTo>
                <a:lnTo>
                  <a:pt x="1050" y="122692"/>
                </a:lnTo>
                <a:lnTo>
                  <a:pt x="1221" y="122692"/>
                </a:lnTo>
                <a:lnTo>
                  <a:pt x="1355" y="122149"/>
                </a:lnTo>
                <a:lnTo>
                  <a:pt x="2605" y="122149"/>
                </a:lnTo>
                <a:lnTo>
                  <a:pt x="6516" y="120785"/>
                </a:lnTo>
                <a:lnTo>
                  <a:pt x="9338" y="120785"/>
                </a:lnTo>
                <a:lnTo>
                  <a:pt x="8271" y="120110"/>
                </a:lnTo>
                <a:close/>
              </a:path>
              <a:path w="29845" h="134620">
                <a:moveTo>
                  <a:pt x="11287" y="120110"/>
                </a:moveTo>
                <a:lnTo>
                  <a:pt x="8453" y="120110"/>
                </a:lnTo>
                <a:lnTo>
                  <a:pt x="1050" y="122692"/>
                </a:lnTo>
                <a:lnTo>
                  <a:pt x="1024" y="123444"/>
                </a:lnTo>
                <a:lnTo>
                  <a:pt x="1221" y="122692"/>
                </a:lnTo>
                <a:lnTo>
                  <a:pt x="12347" y="122692"/>
                </a:lnTo>
                <a:lnTo>
                  <a:pt x="9338" y="120785"/>
                </a:lnTo>
                <a:lnTo>
                  <a:pt x="11985" y="120785"/>
                </a:lnTo>
                <a:lnTo>
                  <a:pt x="11287" y="120110"/>
                </a:lnTo>
                <a:close/>
              </a:path>
              <a:path w="29845" h="134620">
                <a:moveTo>
                  <a:pt x="15170" y="120110"/>
                </a:moveTo>
                <a:lnTo>
                  <a:pt x="11287" y="120110"/>
                </a:lnTo>
                <a:lnTo>
                  <a:pt x="14730" y="123444"/>
                </a:lnTo>
                <a:lnTo>
                  <a:pt x="14826" y="122149"/>
                </a:lnTo>
                <a:lnTo>
                  <a:pt x="15056" y="120785"/>
                </a:lnTo>
                <a:lnTo>
                  <a:pt x="15170" y="120110"/>
                </a:lnTo>
                <a:close/>
              </a:path>
              <a:path w="29845" h="134620">
                <a:moveTo>
                  <a:pt x="7535" y="111450"/>
                </a:moveTo>
                <a:lnTo>
                  <a:pt x="3573" y="113706"/>
                </a:lnTo>
                <a:lnTo>
                  <a:pt x="2109" y="119108"/>
                </a:lnTo>
                <a:lnTo>
                  <a:pt x="1355" y="122149"/>
                </a:lnTo>
                <a:lnTo>
                  <a:pt x="2659" y="120785"/>
                </a:lnTo>
                <a:lnTo>
                  <a:pt x="3335" y="120110"/>
                </a:lnTo>
                <a:lnTo>
                  <a:pt x="15170" y="120110"/>
                </a:lnTo>
                <a:lnTo>
                  <a:pt x="15500" y="118162"/>
                </a:lnTo>
                <a:lnTo>
                  <a:pt x="15999" y="114945"/>
                </a:lnTo>
                <a:lnTo>
                  <a:pt x="15293" y="113706"/>
                </a:lnTo>
                <a:lnTo>
                  <a:pt x="15205" y="113553"/>
                </a:lnTo>
                <a:lnTo>
                  <a:pt x="7535" y="111450"/>
                </a:lnTo>
                <a:close/>
              </a:path>
              <a:path w="29845" h="134620">
                <a:moveTo>
                  <a:pt x="8453" y="120110"/>
                </a:moveTo>
                <a:lnTo>
                  <a:pt x="8271" y="120110"/>
                </a:lnTo>
                <a:lnTo>
                  <a:pt x="9338" y="120785"/>
                </a:lnTo>
                <a:lnTo>
                  <a:pt x="6516" y="120785"/>
                </a:lnTo>
                <a:lnTo>
                  <a:pt x="8453" y="120110"/>
                </a:lnTo>
                <a:close/>
              </a:path>
              <a:path w="29845" h="134620">
                <a:moveTo>
                  <a:pt x="16540" y="111450"/>
                </a:moveTo>
                <a:lnTo>
                  <a:pt x="7535" y="111450"/>
                </a:lnTo>
                <a:lnTo>
                  <a:pt x="15205" y="113553"/>
                </a:lnTo>
                <a:lnTo>
                  <a:pt x="15999" y="114945"/>
                </a:lnTo>
                <a:lnTo>
                  <a:pt x="16540" y="111450"/>
                </a:lnTo>
                <a:close/>
              </a:path>
              <a:path w="29845" h="134620">
                <a:moveTo>
                  <a:pt x="15321" y="13745"/>
                </a:moveTo>
                <a:lnTo>
                  <a:pt x="15321" y="16338"/>
                </a:lnTo>
                <a:lnTo>
                  <a:pt x="18545" y="19561"/>
                </a:lnTo>
                <a:lnTo>
                  <a:pt x="26498" y="19561"/>
                </a:lnTo>
                <a:lnTo>
                  <a:pt x="29092" y="16968"/>
                </a:lnTo>
                <a:lnTo>
                  <a:pt x="18545" y="16968"/>
                </a:lnTo>
                <a:lnTo>
                  <a:pt x="15321" y="13745"/>
                </a:lnTo>
                <a:close/>
              </a:path>
              <a:path w="29845" h="134620">
                <a:moveTo>
                  <a:pt x="29182" y="16968"/>
                </a:moveTo>
                <a:lnTo>
                  <a:pt x="26498" y="19561"/>
                </a:lnTo>
                <a:lnTo>
                  <a:pt x="28971" y="19561"/>
                </a:lnTo>
                <a:lnTo>
                  <a:pt x="29182" y="16968"/>
                </a:lnTo>
                <a:close/>
              </a:path>
              <a:path w="29845" h="134620">
                <a:moveTo>
                  <a:pt x="26498" y="2567"/>
                </a:moveTo>
                <a:lnTo>
                  <a:pt x="18545" y="2567"/>
                </a:lnTo>
                <a:lnTo>
                  <a:pt x="15640" y="5473"/>
                </a:lnTo>
                <a:lnTo>
                  <a:pt x="15321" y="9487"/>
                </a:lnTo>
                <a:lnTo>
                  <a:pt x="15321" y="13745"/>
                </a:lnTo>
                <a:lnTo>
                  <a:pt x="18545" y="16968"/>
                </a:lnTo>
                <a:lnTo>
                  <a:pt x="26498" y="16968"/>
                </a:lnTo>
                <a:lnTo>
                  <a:pt x="29420" y="14047"/>
                </a:lnTo>
                <a:lnTo>
                  <a:pt x="29700" y="10339"/>
                </a:lnTo>
                <a:lnTo>
                  <a:pt x="22522" y="9768"/>
                </a:lnTo>
                <a:lnTo>
                  <a:pt x="29721" y="9768"/>
                </a:lnTo>
                <a:lnTo>
                  <a:pt x="29721" y="5792"/>
                </a:lnTo>
                <a:lnTo>
                  <a:pt x="26498" y="2567"/>
                </a:lnTo>
                <a:close/>
              </a:path>
              <a:path w="29845" h="134620">
                <a:moveTo>
                  <a:pt x="29420" y="14047"/>
                </a:moveTo>
                <a:lnTo>
                  <a:pt x="26498" y="16968"/>
                </a:lnTo>
                <a:lnTo>
                  <a:pt x="29182" y="16968"/>
                </a:lnTo>
                <a:lnTo>
                  <a:pt x="29420" y="14047"/>
                </a:lnTo>
                <a:close/>
              </a:path>
              <a:path w="29845" h="134620">
                <a:moveTo>
                  <a:pt x="29721" y="13745"/>
                </a:moveTo>
                <a:lnTo>
                  <a:pt x="29420" y="14047"/>
                </a:lnTo>
                <a:lnTo>
                  <a:pt x="29233" y="16338"/>
                </a:lnTo>
                <a:lnTo>
                  <a:pt x="29182" y="16968"/>
                </a:lnTo>
                <a:lnTo>
                  <a:pt x="29721" y="16338"/>
                </a:lnTo>
                <a:lnTo>
                  <a:pt x="29721" y="13745"/>
                </a:lnTo>
                <a:close/>
              </a:path>
              <a:path w="29845" h="134620">
                <a:moveTo>
                  <a:pt x="29721" y="10339"/>
                </a:moveTo>
                <a:lnTo>
                  <a:pt x="29547" y="12362"/>
                </a:lnTo>
                <a:lnTo>
                  <a:pt x="29442" y="13745"/>
                </a:lnTo>
                <a:lnTo>
                  <a:pt x="29420" y="14047"/>
                </a:lnTo>
                <a:lnTo>
                  <a:pt x="29721" y="13745"/>
                </a:lnTo>
                <a:lnTo>
                  <a:pt x="29721" y="10339"/>
                </a:lnTo>
                <a:close/>
              </a:path>
              <a:path w="29845" h="134620">
                <a:moveTo>
                  <a:pt x="29721" y="9768"/>
                </a:moveTo>
                <a:lnTo>
                  <a:pt x="22522" y="9768"/>
                </a:lnTo>
                <a:lnTo>
                  <a:pt x="29721" y="10339"/>
                </a:lnTo>
                <a:lnTo>
                  <a:pt x="29721" y="9768"/>
                </a:lnTo>
                <a:close/>
              </a:path>
              <a:path w="29845" h="134620">
                <a:moveTo>
                  <a:pt x="15640" y="5473"/>
                </a:moveTo>
                <a:lnTo>
                  <a:pt x="15321" y="5792"/>
                </a:lnTo>
                <a:lnTo>
                  <a:pt x="15321" y="9487"/>
                </a:lnTo>
                <a:lnTo>
                  <a:pt x="15615" y="5792"/>
                </a:lnTo>
                <a:lnTo>
                  <a:pt x="15640" y="5473"/>
                </a:lnTo>
                <a:close/>
              </a:path>
              <a:path w="29845" h="134620">
                <a:moveTo>
                  <a:pt x="29721" y="2567"/>
                </a:moveTo>
                <a:lnTo>
                  <a:pt x="26498" y="2567"/>
                </a:lnTo>
                <a:lnTo>
                  <a:pt x="29721" y="5792"/>
                </a:lnTo>
                <a:lnTo>
                  <a:pt x="29721" y="2567"/>
                </a:lnTo>
                <a:close/>
              </a:path>
              <a:path w="29845" h="134620">
                <a:moveTo>
                  <a:pt x="16075" y="0"/>
                </a:moveTo>
                <a:lnTo>
                  <a:pt x="15640" y="5473"/>
                </a:lnTo>
                <a:lnTo>
                  <a:pt x="18545" y="2567"/>
                </a:lnTo>
                <a:lnTo>
                  <a:pt x="29721" y="2567"/>
                </a:lnTo>
                <a:lnTo>
                  <a:pt x="29721" y="542"/>
                </a:lnTo>
                <a:lnTo>
                  <a:pt x="16075" y="0"/>
                </a:lnTo>
                <a:close/>
              </a:path>
            </a:pathLst>
          </a:custGeom>
          <a:solidFill>
            <a:srgbClr val="EC3C1A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17" name="object 117"/>
          <p:cNvSpPr/>
          <p:nvPr/>
        </p:nvSpPr>
        <p:spPr>
          <a:xfrm>
            <a:off x="4861054" y="5070992"/>
            <a:ext cx="9366" cy="1381781"/>
          </a:xfrm>
          <a:custGeom>
            <a:avLst/>
            <a:gdLst/>
            <a:ahLst/>
            <a:cxnLst/>
            <a:rect l="l" t="t" r="r" b="b"/>
            <a:pathLst>
              <a:path w="14605" h="2154554">
                <a:moveTo>
                  <a:pt x="0" y="2148641"/>
                </a:moveTo>
                <a:lnTo>
                  <a:pt x="0" y="2154265"/>
                </a:lnTo>
                <a:lnTo>
                  <a:pt x="14400" y="2154265"/>
                </a:lnTo>
                <a:lnTo>
                  <a:pt x="14400" y="2151865"/>
                </a:lnTo>
                <a:lnTo>
                  <a:pt x="3224" y="2151865"/>
                </a:lnTo>
                <a:lnTo>
                  <a:pt x="0" y="2148641"/>
                </a:lnTo>
                <a:close/>
              </a:path>
              <a:path w="14605" h="2154554">
                <a:moveTo>
                  <a:pt x="11177" y="2137465"/>
                </a:moveTo>
                <a:lnTo>
                  <a:pt x="3224" y="2137465"/>
                </a:lnTo>
                <a:lnTo>
                  <a:pt x="0" y="2140688"/>
                </a:lnTo>
                <a:lnTo>
                  <a:pt x="0" y="2148641"/>
                </a:lnTo>
                <a:lnTo>
                  <a:pt x="3224" y="2151865"/>
                </a:lnTo>
                <a:lnTo>
                  <a:pt x="11177" y="2151865"/>
                </a:lnTo>
                <a:lnTo>
                  <a:pt x="14400" y="2148641"/>
                </a:lnTo>
                <a:lnTo>
                  <a:pt x="14400" y="2140688"/>
                </a:lnTo>
                <a:lnTo>
                  <a:pt x="11177" y="2137465"/>
                </a:lnTo>
                <a:close/>
              </a:path>
              <a:path w="14605" h="2154554">
                <a:moveTo>
                  <a:pt x="14400" y="2148641"/>
                </a:moveTo>
                <a:lnTo>
                  <a:pt x="11177" y="2151865"/>
                </a:lnTo>
                <a:lnTo>
                  <a:pt x="14400" y="2151865"/>
                </a:lnTo>
                <a:lnTo>
                  <a:pt x="14400" y="2148641"/>
                </a:lnTo>
                <a:close/>
              </a:path>
              <a:path w="14605" h="2154554">
                <a:moveTo>
                  <a:pt x="11177" y="2107849"/>
                </a:moveTo>
                <a:lnTo>
                  <a:pt x="3224" y="2107849"/>
                </a:lnTo>
                <a:lnTo>
                  <a:pt x="0" y="2111072"/>
                </a:lnTo>
                <a:lnTo>
                  <a:pt x="0" y="2140688"/>
                </a:lnTo>
                <a:lnTo>
                  <a:pt x="3224" y="2137465"/>
                </a:lnTo>
                <a:lnTo>
                  <a:pt x="14400" y="2137465"/>
                </a:lnTo>
                <a:lnTo>
                  <a:pt x="14400" y="2111072"/>
                </a:lnTo>
                <a:lnTo>
                  <a:pt x="11177" y="2107849"/>
                </a:lnTo>
                <a:close/>
              </a:path>
              <a:path w="14605" h="2154554">
                <a:moveTo>
                  <a:pt x="14400" y="2137465"/>
                </a:moveTo>
                <a:lnTo>
                  <a:pt x="11177" y="2137465"/>
                </a:lnTo>
                <a:lnTo>
                  <a:pt x="14400" y="2140688"/>
                </a:lnTo>
                <a:lnTo>
                  <a:pt x="14400" y="2137465"/>
                </a:lnTo>
                <a:close/>
              </a:path>
              <a:path w="14605" h="2154554">
                <a:moveTo>
                  <a:pt x="0" y="25791"/>
                </a:moveTo>
                <a:lnTo>
                  <a:pt x="0" y="2111072"/>
                </a:lnTo>
                <a:lnTo>
                  <a:pt x="3224" y="2107849"/>
                </a:lnTo>
                <a:lnTo>
                  <a:pt x="14400" y="2107849"/>
                </a:lnTo>
                <a:lnTo>
                  <a:pt x="14400" y="29014"/>
                </a:lnTo>
                <a:lnTo>
                  <a:pt x="3224" y="29014"/>
                </a:lnTo>
                <a:lnTo>
                  <a:pt x="0" y="25791"/>
                </a:lnTo>
                <a:close/>
              </a:path>
              <a:path w="14605" h="2154554">
                <a:moveTo>
                  <a:pt x="14400" y="2107849"/>
                </a:moveTo>
                <a:lnTo>
                  <a:pt x="11177" y="2107849"/>
                </a:lnTo>
                <a:lnTo>
                  <a:pt x="14400" y="2111072"/>
                </a:lnTo>
                <a:lnTo>
                  <a:pt x="14400" y="2107849"/>
                </a:lnTo>
                <a:close/>
              </a:path>
              <a:path w="14605" h="2154554">
                <a:moveTo>
                  <a:pt x="0" y="13577"/>
                </a:moveTo>
                <a:lnTo>
                  <a:pt x="0" y="25791"/>
                </a:lnTo>
                <a:lnTo>
                  <a:pt x="3224" y="29014"/>
                </a:lnTo>
                <a:lnTo>
                  <a:pt x="11177" y="29014"/>
                </a:lnTo>
                <a:lnTo>
                  <a:pt x="14400" y="25791"/>
                </a:lnTo>
                <a:lnTo>
                  <a:pt x="14400" y="16800"/>
                </a:lnTo>
                <a:lnTo>
                  <a:pt x="3224" y="16800"/>
                </a:lnTo>
                <a:lnTo>
                  <a:pt x="0" y="13577"/>
                </a:lnTo>
                <a:close/>
              </a:path>
              <a:path w="14605" h="2154554">
                <a:moveTo>
                  <a:pt x="14400" y="25791"/>
                </a:moveTo>
                <a:lnTo>
                  <a:pt x="11177" y="29014"/>
                </a:lnTo>
                <a:lnTo>
                  <a:pt x="14400" y="29014"/>
                </a:lnTo>
                <a:lnTo>
                  <a:pt x="14400" y="25791"/>
                </a:lnTo>
                <a:close/>
              </a:path>
              <a:path w="14605" h="2154554">
                <a:moveTo>
                  <a:pt x="11177" y="2400"/>
                </a:moveTo>
                <a:lnTo>
                  <a:pt x="3224" y="2400"/>
                </a:lnTo>
                <a:lnTo>
                  <a:pt x="0" y="5623"/>
                </a:lnTo>
                <a:lnTo>
                  <a:pt x="0" y="13577"/>
                </a:lnTo>
                <a:lnTo>
                  <a:pt x="3224" y="16800"/>
                </a:lnTo>
                <a:lnTo>
                  <a:pt x="11177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2154554">
                <a:moveTo>
                  <a:pt x="14400" y="13577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215455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4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154554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18" name="object 118"/>
          <p:cNvSpPr/>
          <p:nvPr/>
        </p:nvSpPr>
        <p:spPr>
          <a:xfrm>
            <a:off x="5548275" y="4934458"/>
            <a:ext cx="9366" cy="1569521"/>
          </a:xfrm>
          <a:custGeom>
            <a:avLst/>
            <a:gdLst/>
            <a:ahLst/>
            <a:cxnLst/>
            <a:rect l="l" t="t" r="r" b="b"/>
            <a:pathLst>
              <a:path w="14605" h="2447290">
                <a:moveTo>
                  <a:pt x="0" y="2441531"/>
                </a:moveTo>
                <a:lnTo>
                  <a:pt x="0" y="2447154"/>
                </a:lnTo>
                <a:lnTo>
                  <a:pt x="14400" y="2447154"/>
                </a:lnTo>
                <a:lnTo>
                  <a:pt x="14400" y="2444754"/>
                </a:lnTo>
                <a:lnTo>
                  <a:pt x="3223" y="2444754"/>
                </a:lnTo>
                <a:lnTo>
                  <a:pt x="0" y="2441531"/>
                </a:lnTo>
                <a:close/>
              </a:path>
              <a:path w="14605" h="2447290">
                <a:moveTo>
                  <a:pt x="11177" y="2430354"/>
                </a:moveTo>
                <a:lnTo>
                  <a:pt x="3223" y="2430354"/>
                </a:lnTo>
                <a:lnTo>
                  <a:pt x="0" y="2433578"/>
                </a:lnTo>
                <a:lnTo>
                  <a:pt x="0" y="2441531"/>
                </a:lnTo>
                <a:lnTo>
                  <a:pt x="3223" y="2444754"/>
                </a:lnTo>
                <a:lnTo>
                  <a:pt x="11177" y="2444754"/>
                </a:lnTo>
                <a:lnTo>
                  <a:pt x="14400" y="2441531"/>
                </a:lnTo>
                <a:lnTo>
                  <a:pt x="14400" y="2433578"/>
                </a:lnTo>
                <a:lnTo>
                  <a:pt x="11177" y="2430354"/>
                </a:lnTo>
                <a:close/>
              </a:path>
              <a:path w="14605" h="2447290">
                <a:moveTo>
                  <a:pt x="14400" y="2441531"/>
                </a:moveTo>
                <a:lnTo>
                  <a:pt x="11177" y="2444754"/>
                </a:lnTo>
                <a:lnTo>
                  <a:pt x="14400" y="2444754"/>
                </a:lnTo>
                <a:lnTo>
                  <a:pt x="14400" y="2441531"/>
                </a:lnTo>
                <a:close/>
              </a:path>
              <a:path w="14605" h="2447290">
                <a:moveTo>
                  <a:pt x="11177" y="2424665"/>
                </a:moveTo>
                <a:lnTo>
                  <a:pt x="3223" y="2424665"/>
                </a:lnTo>
                <a:lnTo>
                  <a:pt x="0" y="2427889"/>
                </a:lnTo>
                <a:lnTo>
                  <a:pt x="0" y="2433578"/>
                </a:lnTo>
                <a:lnTo>
                  <a:pt x="3223" y="2430354"/>
                </a:lnTo>
                <a:lnTo>
                  <a:pt x="14400" y="2430354"/>
                </a:lnTo>
                <a:lnTo>
                  <a:pt x="14400" y="2427889"/>
                </a:lnTo>
                <a:lnTo>
                  <a:pt x="11177" y="2424665"/>
                </a:lnTo>
                <a:close/>
              </a:path>
              <a:path w="14605" h="2447290">
                <a:moveTo>
                  <a:pt x="14400" y="2430354"/>
                </a:moveTo>
                <a:lnTo>
                  <a:pt x="11177" y="2430354"/>
                </a:lnTo>
                <a:lnTo>
                  <a:pt x="14400" y="2433578"/>
                </a:lnTo>
                <a:lnTo>
                  <a:pt x="14400" y="2430354"/>
                </a:lnTo>
                <a:close/>
              </a:path>
              <a:path w="14605" h="2447290">
                <a:moveTo>
                  <a:pt x="0" y="54485"/>
                </a:moveTo>
                <a:lnTo>
                  <a:pt x="0" y="2427889"/>
                </a:lnTo>
                <a:lnTo>
                  <a:pt x="3223" y="2424665"/>
                </a:lnTo>
                <a:lnTo>
                  <a:pt x="14400" y="2424665"/>
                </a:lnTo>
                <a:lnTo>
                  <a:pt x="14400" y="57708"/>
                </a:lnTo>
                <a:lnTo>
                  <a:pt x="3223" y="57708"/>
                </a:lnTo>
                <a:lnTo>
                  <a:pt x="0" y="54485"/>
                </a:lnTo>
                <a:close/>
              </a:path>
              <a:path w="14605" h="2447290">
                <a:moveTo>
                  <a:pt x="14400" y="2424665"/>
                </a:moveTo>
                <a:lnTo>
                  <a:pt x="11177" y="2424665"/>
                </a:lnTo>
                <a:lnTo>
                  <a:pt x="14400" y="2427889"/>
                </a:lnTo>
                <a:lnTo>
                  <a:pt x="14400" y="2424665"/>
                </a:lnTo>
                <a:close/>
              </a:path>
              <a:path w="14605" h="2447290">
                <a:moveTo>
                  <a:pt x="0" y="13576"/>
                </a:moveTo>
                <a:lnTo>
                  <a:pt x="0" y="54485"/>
                </a:lnTo>
                <a:lnTo>
                  <a:pt x="3223" y="57708"/>
                </a:lnTo>
                <a:lnTo>
                  <a:pt x="11177" y="57708"/>
                </a:lnTo>
                <a:lnTo>
                  <a:pt x="14400" y="54485"/>
                </a:lnTo>
                <a:lnTo>
                  <a:pt x="14400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2447290">
                <a:moveTo>
                  <a:pt x="14400" y="54485"/>
                </a:moveTo>
                <a:lnTo>
                  <a:pt x="11177" y="57708"/>
                </a:lnTo>
                <a:lnTo>
                  <a:pt x="14400" y="57708"/>
                </a:lnTo>
                <a:lnTo>
                  <a:pt x="14400" y="54485"/>
                </a:lnTo>
                <a:close/>
              </a:path>
              <a:path w="14605" h="2447290">
                <a:moveTo>
                  <a:pt x="11177" y="2399"/>
                </a:moveTo>
                <a:lnTo>
                  <a:pt x="3223" y="2399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7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399"/>
                </a:lnTo>
                <a:close/>
              </a:path>
              <a:path w="14605" h="2447290">
                <a:moveTo>
                  <a:pt x="14400" y="13576"/>
                </a:moveTo>
                <a:lnTo>
                  <a:pt x="11177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244729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399"/>
                </a:lnTo>
                <a:lnTo>
                  <a:pt x="14400" y="2399"/>
                </a:lnTo>
                <a:lnTo>
                  <a:pt x="14400" y="0"/>
                </a:lnTo>
                <a:close/>
              </a:path>
              <a:path w="14605" h="2447290">
                <a:moveTo>
                  <a:pt x="14400" y="2399"/>
                </a:moveTo>
                <a:lnTo>
                  <a:pt x="11177" y="2399"/>
                </a:lnTo>
                <a:lnTo>
                  <a:pt x="14400" y="5623"/>
                </a:lnTo>
                <a:lnTo>
                  <a:pt x="14400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9" name="object 119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4497686" y="5849537"/>
            <a:ext cx="99450" cy="113303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497786" y="6018787"/>
            <a:ext cx="103019" cy="103200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498763" y="6182120"/>
            <a:ext cx="116500" cy="131172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4514535" y="6363195"/>
            <a:ext cx="97070" cy="127495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775003" y="5850341"/>
            <a:ext cx="365914" cy="88125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5791367" y="6023688"/>
            <a:ext cx="202283" cy="81446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204481" y="6195136"/>
            <a:ext cx="222784" cy="86412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5222927" y="6365711"/>
            <a:ext cx="193712" cy="84250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5185994" y="5849214"/>
            <a:ext cx="143961" cy="85682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5244727" y="6036949"/>
            <a:ext cx="61972" cy="51324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5810555" y="6199242"/>
            <a:ext cx="163877" cy="82810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5871440" y="6383780"/>
            <a:ext cx="58485" cy="44546"/>
          </a:xfrm>
          <a:prstGeom prst="rect">
            <a:avLst/>
          </a:prstGeom>
        </p:spPr>
      </p:pic>
      <p:sp>
        <p:nvSpPr>
          <p:cNvPr id="131" name="object 131"/>
          <p:cNvSpPr txBox="1"/>
          <p:nvPr/>
        </p:nvSpPr>
        <p:spPr>
          <a:xfrm>
            <a:off x="4254108" y="4423593"/>
            <a:ext cx="4072039" cy="431225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marR="3258">
              <a:lnSpc>
                <a:spcPct val="118500"/>
              </a:lnSpc>
              <a:spcBef>
                <a:spcPts val="64"/>
              </a:spcBef>
            </a:pPr>
            <a:r>
              <a:rPr sz="770" dirty="0">
                <a:latin typeface="Tahoma"/>
                <a:cs typeface="Tahoma"/>
              </a:rPr>
              <a:t>In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final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step,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7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goal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is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to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assign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spc="32" dirty="0">
                <a:latin typeface="Tahoma"/>
                <a:cs typeface="Tahoma"/>
              </a:rPr>
              <a:t>all</a:t>
            </a:r>
            <a:r>
              <a:rPr sz="770" spc="77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points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in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7" dirty="0">
                <a:latin typeface="Tahoma"/>
                <a:cs typeface="Tahoma"/>
              </a:rPr>
              <a:t> </a:t>
            </a:r>
            <a:r>
              <a:rPr sz="770" spc="42" dirty="0">
                <a:latin typeface="Tahoma"/>
                <a:cs typeface="Tahoma"/>
              </a:rPr>
              <a:t>full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data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set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to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7" dirty="0">
                <a:latin typeface="Tahoma"/>
                <a:cs typeface="Tahoma"/>
              </a:rPr>
              <a:t> </a:t>
            </a:r>
            <a:r>
              <a:rPr sz="770" spc="-6" dirty="0">
                <a:latin typeface="Tahoma"/>
                <a:cs typeface="Tahoma"/>
              </a:rPr>
              <a:t>closest </a:t>
            </a:r>
            <a:r>
              <a:rPr sz="770" dirty="0">
                <a:latin typeface="Tahoma"/>
                <a:cs typeface="Tahoma"/>
              </a:rPr>
              <a:t>medoid</a:t>
            </a:r>
            <a:r>
              <a:rPr sz="770" spc="55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P6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and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P8,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so</a:t>
            </a:r>
            <a:r>
              <a:rPr sz="770" spc="55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we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use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final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medoid</a:t>
            </a:r>
            <a:r>
              <a:rPr sz="770" spc="55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P6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and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p8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to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calculate</a:t>
            </a:r>
            <a:r>
              <a:rPr sz="770" spc="55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distance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of</a:t>
            </a:r>
            <a:r>
              <a:rPr sz="770" spc="58" dirty="0">
                <a:latin typeface="Tahoma"/>
                <a:cs typeface="Tahoma"/>
              </a:rPr>
              <a:t> </a:t>
            </a:r>
            <a:r>
              <a:rPr sz="770" spc="-13" dirty="0">
                <a:latin typeface="Tahoma"/>
                <a:cs typeface="Tahoma"/>
              </a:rPr>
              <a:t>each </a:t>
            </a:r>
            <a:r>
              <a:rPr sz="770" dirty="0">
                <a:latin typeface="Tahoma"/>
                <a:cs typeface="Tahoma"/>
              </a:rPr>
              <a:t>point</a:t>
            </a:r>
            <a:r>
              <a:rPr sz="770" spc="71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from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these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medoids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and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assigned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points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to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the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dirty="0">
                <a:latin typeface="Tahoma"/>
                <a:cs typeface="Tahoma"/>
              </a:rPr>
              <a:t>nearest</a:t>
            </a:r>
            <a:r>
              <a:rPr sz="770" spc="73" dirty="0">
                <a:latin typeface="Tahoma"/>
                <a:cs typeface="Tahoma"/>
              </a:rPr>
              <a:t> </a:t>
            </a:r>
            <a:r>
              <a:rPr sz="770" spc="-6" dirty="0">
                <a:latin typeface="Tahoma"/>
                <a:cs typeface="Tahoma"/>
              </a:rPr>
              <a:t>medoid</a:t>
            </a:r>
            <a:endParaRPr sz="77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10097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15998" y="483902"/>
            <a:ext cx="34616" cy="85521"/>
          </a:xfrm>
          <a:custGeom>
            <a:avLst/>
            <a:gdLst/>
            <a:ahLst/>
            <a:cxnLst/>
            <a:rect l="l" t="t" r="r" b="b"/>
            <a:pathLst>
              <a:path w="53975" h="133350">
                <a:moveTo>
                  <a:pt x="37107" y="0"/>
                </a:moveTo>
                <a:lnTo>
                  <a:pt x="21599" y="15566"/>
                </a:lnTo>
                <a:lnTo>
                  <a:pt x="20541" y="17317"/>
                </a:lnTo>
                <a:lnTo>
                  <a:pt x="3618" y="57010"/>
                </a:lnTo>
                <a:lnTo>
                  <a:pt x="0" y="87649"/>
                </a:lnTo>
                <a:lnTo>
                  <a:pt x="220" y="91307"/>
                </a:lnTo>
                <a:lnTo>
                  <a:pt x="486" y="96851"/>
                </a:lnTo>
                <a:lnTo>
                  <a:pt x="584" y="98896"/>
                </a:lnTo>
                <a:lnTo>
                  <a:pt x="823" y="100718"/>
                </a:lnTo>
                <a:lnTo>
                  <a:pt x="933" y="101553"/>
                </a:lnTo>
                <a:lnTo>
                  <a:pt x="24553" y="128607"/>
                </a:lnTo>
                <a:lnTo>
                  <a:pt x="28122" y="130981"/>
                </a:lnTo>
                <a:lnTo>
                  <a:pt x="30017" y="131909"/>
                </a:lnTo>
                <a:lnTo>
                  <a:pt x="35532" y="133083"/>
                </a:lnTo>
                <a:lnTo>
                  <a:pt x="37753" y="132930"/>
                </a:lnTo>
                <a:lnTo>
                  <a:pt x="44982" y="131909"/>
                </a:lnTo>
                <a:lnTo>
                  <a:pt x="44322" y="131909"/>
                </a:lnTo>
                <a:lnTo>
                  <a:pt x="50686" y="131472"/>
                </a:lnTo>
                <a:lnTo>
                  <a:pt x="53681" y="128037"/>
                </a:lnTo>
                <a:lnTo>
                  <a:pt x="53138" y="120102"/>
                </a:lnTo>
                <a:lnTo>
                  <a:pt x="51306" y="118504"/>
                </a:lnTo>
                <a:lnTo>
                  <a:pt x="36200" y="118504"/>
                </a:lnTo>
                <a:lnTo>
                  <a:pt x="34147" y="118064"/>
                </a:lnTo>
                <a:lnTo>
                  <a:pt x="34697" y="118064"/>
                </a:lnTo>
                <a:lnTo>
                  <a:pt x="31715" y="116083"/>
                </a:lnTo>
                <a:lnTo>
                  <a:pt x="28534" y="114120"/>
                </a:lnTo>
                <a:lnTo>
                  <a:pt x="26461" y="112679"/>
                </a:lnTo>
                <a:lnTo>
                  <a:pt x="14647" y="91307"/>
                </a:lnTo>
                <a:lnTo>
                  <a:pt x="14426" y="87649"/>
                </a:lnTo>
                <a:lnTo>
                  <a:pt x="21670" y="48112"/>
                </a:lnTo>
                <a:lnTo>
                  <a:pt x="34113" y="22701"/>
                </a:lnTo>
                <a:lnTo>
                  <a:pt x="36826" y="17741"/>
                </a:lnTo>
                <a:lnTo>
                  <a:pt x="35947" y="15566"/>
                </a:lnTo>
                <a:lnTo>
                  <a:pt x="35653" y="14970"/>
                </a:lnTo>
                <a:lnTo>
                  <a:pt x="38382" y="14970"/>
                </a:lnTo>
                <a:lnTo>
                  <a:pt x="38958" y="14477"/>
                </a:lnTo>
                <a:lnTo>
                  <a:pt x="51298" y="14477"/>
                </a:lnTo>
                <a:lnTo>
                  <a:pt x="50266" y="12538"/>
                </a:lnTo>
                <a:lnTo>
                  <a:pt x="48167" y="7368"/>
                </a:lnTo>
                <a:lnTo>
                  <a:pt x="47360" y="5852"/>
                </a:lnTo>
                <a:lnTo>
                  <a:pt x="41617" y="1346"/>
                </a:lnTo>
                <a:lnTo>
                  <a:pt x="37107" y="0"/>
                </a:lnTo>
                <a:close/>
              </a:path>
              <a:path w="53975" h="133350">
                <a:moveTo>
                  <a:pt x="49702" y="117106"/>
                </a:moveTo>
                <a:lnTo>
                  <a:pt x="44370" y="117472"/>
                </a:lnTo>
                <a:lnTo>
                  <a:pt x="43319" y="117601"/>
                </a:lnTo>
                <a:lnTo>
                  <a:pt x="36923" y="118504"/>
                </a:lnTo>
                <a:lnTo>
                  <a:pt x="51306" y="118504"/>
                </a:lnTo>
                <a:lnTo>
                  <a:pt x="49702" y="117106"/>
                </a:lnTo>
                <a:close/>
              </a:path>
              <a:path w="53975" h="133350">
                <a:moveTo>
                  <a:pt x="51298" y="14477"/>
                </a:moveTo>
                <a:lnTo>
                  <a:pt x="38958" y="14477"/>
                </a:lnTo>
                <a:lnTo>
                  <a:pt x="38448" y="14970"/>
                </a:lnTo>
                <a:lnTo>
                  <a:pt x="37587" y="16349"/>
                </a:lnTo>
                <a:lnTo>
                  <a:pt x="37058" y="17317"/>
                </a:lnTo>
                <a:lnTo>
                  <a:pt x="36940" y="18023"/>
                </a:lnTo>
                <a:lnTo>
                  <a:pt x="37244" y="18722"/>
                </a:lnTo>
                <a:lnTo>
                  <a:pt x="39583" y="23116"/>
                </a:lnTo>
                <a:lnTo>
                  <a:pt x="44102" y="24495"/>
                </a:lnTo>
                <a:lnTo>
                  <a:pt x="43853" y="24495"/>
                </a:lnTo>
                <a:lnTo>
                  <a:pt x="50964" y="20711"/>
                </a:lnTo>
                <a:lnTo>
                  <a:pt x="52295" y="16349"/>
                </a:lnTo>
                <a:lnTo>
                  <a:pt x="51395" y="14659"/>
                </a:lnTo>
                <a:lnTo>
                  <a:pt x="51298" y="14477"/>
                </a:lnTo>
                <a:close/>
              </a:path>
              <a:path w="53975" h="133350">
                <a:moveTo>
                  <a:pt x="38448" y="14970"/>
                </a:moveTo>
                <a:lnTo>
                  <a:pt x="36617" y="15566"/>
                </a:lnTo>
                <a:lnTo>
                  <a:pt x="35947" y="15566"/>
                </a:lnTo>
                <a:lnTo>
                  <a:pt x="36826" y="17741"/>
                </a:lnTo>
                <a:lnTo>
                  <a:pt x="37587" y="16349"/>
                </a:lnTo>
                <a:lnTo>
                  <a:pt x="38073" y="15566"/>
                </a:lnTo>
                <a:lnTo>
                  <a:pt x="36412" y="15566"/>
                </a:lnTo>
                <a:lnTo>
                  <a:pt x="35653" y="14970"/>
                </a:lnTo>
                <a:lnTo>
                  <a:pt x="38448" y="14970"/>
                </a:lnTo>
                <a:close/>
              </a:path>
              <a:path w="53975" h="133350">
                <a:moveTo>
                  <a:pt x="38377" y="14970"/>
                </a:moveTo>
                <a:lnTo>
                  <a:pt x="35653" y="14970"/>
                </a:lnTo>
                <a:lnTo>
                  <a:pt x="36412" y="15566"/>
                </a:lnTo>
                <a:lnTo>
                  <a:pt x="36617" y="15566"/>
                </a:lnTo>
                <a:lnTo>
                  <a:pt x="38377" y="14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3254" y="491084"/>
            <a:ext cx="56661" cy="721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503583" y="494419"/>
            <a:ext cx="30951" cy="58236"/>
          </a:xfrm>
          <a:custGeom>
            <a:avLst/>
            <a:gdLst/>
            <a:ahLst/>
            <a:cxnLst/>
            <a:rect l="l" t="t" r="r" b="b"/>
            <a:pathLst>
              <a:path w="48259" h="90805">
                <a:moveTo>
                  <a:pt x="10452" y="11709"/>
                </a:moveTo>
                <a:lnTo>
                  <a:pt x="10350" y="11163"/>
                </a:lnTo>
                <a:lnTo>
                  <a:pt x="10299" y="10731"/>
                </a:lnTo>
                <a:lnTo>
                  <a:pt x="10172" y="9690"/>
                </a:lnTo>
                <a:lnTo>
                  <a:pt x="10058" y="9105"/>
                </a:lnTo>
                <a:lnTo>
                  <a:pt x="10020" y="8928"/>
                </a:lnTo>
                <a:lnTo>
                  <a:pt x="9906" y="11163"/>
                </a:lnTo>
                <a:lnTo>
                  <a:pt x="10452" y="11709"/>
                </a:lnTo>
                <a:close/>
              </a:path>
              <a:path w="48259" h="90805">
                <a:moveTo>
                  <a:pt x="25209" y="5943"/>
                </a:moveTo>
                <a:lnTo>
                  <a:pt x="24307" y="5308"/>
                </a:lnTo>
                <a:lnTo>
                  <a:pt x="24307" y="5943"/>
                </a:lnTo>
                <a:lnTo>
                  <a:pt x="25209" y="5943"/>
                </a:lnTo>
                <a:close/>
              </a:path>
              <a:path w="48259" h="90805">
                <a:moveTo>
                  <a:pt x="29921" y="13677"/>
                </a:moveTo>
                <a:lnTo>
                  <a:pt x="27305" y="10731"/>
                </a:lnTo>
                <a:lnTo>
                  <a:pt x="26568" y="9918"/>
                </a:lnTo>
                <a:lnTo>
                  <a:pt x="25285" y="8636"/>
                </a:lnTo>
                <a:lnTo>
                  <a:pt x="24993" y="8305"/>
                </a:lnTo>
                <a:lnTo>
                  <a:pt x="24739" y="7899"/>
                </a:lnTo>
                <a:lnTo>
                  <a:pt x="24472" y="7188"/>
                </a:lnTo>
                <a:lnTo>
                  <a:pt x="24561" y="8636"/>
                </a:lnTo>
                <a:lnTo>
                  <a:pt x="24434" y="7581"/>
                </a:lnTo>
                <a:lnTo>
                  <a:pt x="24384" y="7188"/>
                </a:lnTo>
                <a:lnTo>
                  <a:pt x="24307" y="11163"/>
                </a:lnTo>
                <a:lnTo>
                  <a:pt x="24307" y="6705"/>
                </a:lnTo>
                <a:lnTo>
                  <a:pt x="24168" y="7188"/>
                </a:lnTo>
                <a:lnTo>
                  <a:pt x="24079" y="8928"/>
                </a:lnTo>
                <a:lnTo>
                  <a:pt x="24180" y="6286"/>
                </a:lnTo>
                <a:lnTo>
                  <a:pt x="24307" y="5308"/>
                </a:lnTo>
                <a:lnTo>
                  <a:pt x="24307" y="3213"/>
                </a:lnTo>
                <a:lnTo>
                  <a:pt x="21094" y="0"/>
                </a:lnTo>
                <a:lnTo>
                  <a:pt x="16700" y="0"/>
                </a:lnTo>
                <a:lnTo>
                  <a:pt x="13119" y="0"/>
                </a:lnTo>
                <a:lnTo>
                  <a:pt x="9906" y="3213"/>
                </a:lnTo>
                <a:lnTo>
                  <a:pt x="9906" y="5943"/>
                </a:lnTo>
                <a:lnTo>
                  <a:pt x="10160" y="5308"/>
                </a:lnTo>
                <a:lnTo>
                  <a:pt x="10007" y="5943"/>
                </a:lnTo>
                <a:lnTo>
                  <a:pt x="10109" y="9105"/>
                </a:lnTo>
                <a:lnTo>
                  <a:pt x="10172" y="9690"/>
                </a:lnTo>
                <a:lnTo>
                  <a:pt x="10236" y="10071"/>
                </a:lnTo>
                <a:lnTo>
                  <a:pt x="10350" y="10731"/>
                </a:lnTo>
                <a:lnTo>
                  <a:pt x="10452" y="11709"/>
                </a:lnTo>
                <a:lnTo>
                  <a:pt x="10896" y="12166"/>
                </a:lnTo>
                <a:lnTo>
                  <a:pt x="10947" y="12407"/>
                </a:lnTo>
                <a:lnTo>
                  <a:pt x="11430" y="13677"/>
                </a:lnTo>
                <a:lnTo>
                  <a:pt x="11480" y="13804"/>
                </a:lnTo>
                <a:lnTo>
                  <a:pt x="13474" y="17081"/>
                </a:lnTo>
                <a:lnTo>
                  <a:pt x="14173" y="17881"/>
                </a:lnTo>
                <a:lnTo>
                  <a:pt x="14884" y="18592"/>
                </a:lnTo>
                <a:lnTo>
                  <a:pt x="13970" y="20066"/>
                </a:lnTo>
                <a:lnTo>
                  <a:pt x="13157" y="28727"/>
                </a:lnTo>
                <a:lnTo>
                  <a:pt x="12661" y="28867"/>
                </a:lnTo>
                <a:lnTo>
                  <a:pt x="10795" y="14389"/>
                </a:lnTo>
                <a:lnTo>
                  <a:pt x="10909" y="17081"/>
                </a:lnTo>
                <a:lnTo>
                  <a:pt x="10985" y="17881"/>
                </a:lnTo>
                <a:lnTo>
                  <a:pt x="11099" y="20066"/>
                </a:lnTo>
                <a:lnTo>
                  <a:pt x="11214" y="53416"/>
                </a:lnTo>
                <a:lnTo>
                  <a:pt x="14439" y="56642"/>
                </a:lnTo>
                <a:lnTo>
                  <a:pt x="22390" y="56642"/>
                </a:lnTo>
                <a:lnTo>
                  <a:pt x="25615" y="53416"/>
                </a:lnTo>
                <a:lnTo>
                  <a:pt x="25539" y="28867"/>
                </a:lnTo>
                <a:lnTo>
                  <a:pt x="25527" y="23495"/>
                </a:lnTo>
                <a:lnTo>
                  <a:pt x="25527" y="21882"/>
                </a:lnTo>
                <a:lnTo>
                  <a:pt x="29641" y="18224"/>
                </a:lnTo>
                <a:lnTo>
                  <a:pt x="29870" y="14389"/>
                </a:lnTo>
                <a:lnTo>
                  <a:pt x="29921" y="13677"/>
                </a:lnTo>
                <a:close/>
              </a:path>
              <a:path w="48259" h="90805">
                <a:moveTo>
                  <a:pt x="48247" y="66573"/>
                </a:moveTo>
                <a:lnTo>
                  <a:pt x="45351" y="59169"/>
                </a:lnTo>
                <a:lnTo>
                  <a:pt x="41173" y="57353"/>
                </a:lnTo>
                <a:lnTo>
                  <a:pt x="34594" y="59931"/>
                </a:lnTo>
                <a:lnTo>
                  <a:pt x="15201" y="66802"/>
                </a:lnTo>
                <a:lnTo>
                  <a:pt x="15201" y="77177"/>
                </a:lnTo>
                <a:lnTo>
                  <a:pt x="13284" y="74117"/>
                </a:lnTo>
                <a:lnTo>
                  <a:pt x="13284" y="82981"/>
                </a:lnTo>
                <a:lnTo>
                  <a:pt x="12852" y="83362"/>
                </a:lnTo>
                <a:lnTo>
                  <a:pt x="12534" y="83553"/>
                </a:lnTo>
                <a:lnTo>
                  <a:pt x="12814" y="83362"/>
                </a:lnTo>
                <a:lnTo>
                  <a:pt x="13284" y="82981"/>
                </a:lnTo>
                <a:lnTo>
                  <a:pt x="13284" y="74117"/>
                </a:lnTo>
                <a:lnTo>
                  <a:pt x="13182" y="73952"/>
                </a:lnTo>
                <a:lnTo>
                  <a:pt x="12598" y="73634"/>
                </a:lnTo>
                <a:lnTo>
                  <a:pt x="13284" y="73952"/>
                </a:lnTo>
                <a:lnTo>
                  <a:pt x="13512" y="74472"/>
                </a:lnTo>
                <a:lnTo>
                  <a:pt x="15201" y="77177"/>
                </a:lnTo>
                <a:lnTo>
                  <a:pt x="15201" y="66802"/>
                </a:lnTo>
                <a:lnTo>
                  <a:pt x="5219" y="70319"/>
                </a:lnTo>
                <a:lnTo>
                  <a:pt x="4203" y="70751"/>
                </a:lnTo>
                <a:lnTo>
                  <a:pt x="0" y="76911"/>
                </a:lnTo>
                <a:lnTo>
                  <a:pt x="101" y="80035"/>
                </a:lnTo>
                <a:lnTo>
                  <a:pt x="11341" y="88734"/>
                </a:lnTo>
                <a:lnTo>
                  <a:pt x="15379" y="90703"/>
                </a:lnTo>
                <a:lnTo>
                  <a:pt x="19685" y="89204"/>
                </a:lnTo>
                <a:lnTo>
                  <a:pt x="22428" y="83553"/>
                </a:lnTo>
                <a:lnTo>
                  <a:pt x="23088" y="82194"/>
                </a:lnTo>
                <a:lnTo>
                  <a:pt x="23164" y="82054"/>
                </a:lnTo>
                <a:lnTo>
                  <a:pt x="22301" y="79565"/>
                </a:lnTo>
                <a:lnTo>
                  <a:pt x="39014" y="73634"/>
                </a:lnTo>
                <a:lnTo>
                  <a:pt x="39636" y="73418"/>
                </a:lnTo>
                <a:lnTo>
                  <a:pt x="46431" y="70751"/>
                </a:lnTo>
                <a:lnTo>
                  <a:pt x="48247" y="66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/>
          <p:nvPr/>
        </p:nvSpPr>
        <p:spPr>
          <a:xfrm>
            <a:off x="4570815" y="516853"/>
            <a:ext cx="24435" cy="12625"/>
          </a:xfrm>
          <a:custGeom>
            <a:avLst/>
            <a:gdLst/>
            <a:ahLst/>
            <a:cxnLst/>
            <a:rect l="l" t="t" r="r" b="b"/>
            <a:pathLst>
              <a:path w="38100" h="19684">
                <a:moveTo>
                  <a:pt x="25107" y="3014"/>
                </a:moveTo>
                <a:lnTo>
                  <a:pt x="14338" y="3014"/>
                </a:lnTo>
                <a:lnTo>
                  <a:pt x="17449" y="6127"/>
                </a:lnTo>
                <a:lnTo>
                  <a:pt x="17449" y="14080"/>
                </a:lnTo>
                <a:lnTo>
                  <a:pt x="15731" y="15798"/>
                </a:lnTo>
                <a:lnTo>
                  <a:pt x="26890" y="18077"/>
                </a:lnTo>
                <a:lnTo>
                  <a:pt x="32915" y="19140"/>
                </a:lnTo>
                <a:lnTo>
                  <a:pt x="36650" y="16526"/>
                </a:lnTo>
                <a:lnTo>
                  <a:pt x="38033" y="8694"/>
                </a:lnTo>
                <a:lnTo>
                  <a:pt x="35419" y="4959"/>
                </a:lnTo>
                <a:lnTo>
                  <a:pt x="29575" y="3928"/>
                </a:lnTo>
                <a:lnTo>
                  <a:pt x="25107" y="3014"/>
                </a:lnTo>
                <a:close/>
              </a:path>
              <a:path w="38100" h="19684">
                <a:moveTo>
                  <a:pt x="10072" y="0"/>
                </a:moveTo>
                <a:lnTo>
                  <a:pt x="5040" y="730"/>
                </a:lnTo>
                <a:lnTo>
                  <a:pt x="2922" y="1827"/>
                </a:lnTo>
                <a:lnTo>
                  <a:pt x="0" y="6551"/>
                </a:lnTo>
                <a:lnTo>
                  <a:pt x="103" y="8694"/>
                </a:lnTo>
                <a:lnTo>
                  <a:pt x="1343" y="13012"/>
                </a:lnTo>
                <a:lnTo>
                  <a:pt x="2471" y="15021"/>
                </a:lnTo>
                <a:lnTo>
                  <a:pt x="7128" y="17599"/>
                </a:lnTo>
                <a:lnTo>
                  <a:pt x="8149" y="17599"/>
                </a:lnTo>
                <a:lnTo>
                  <a:pt x="10505" y="17303"/>
                </a:lnTo>
                <a:lnTo>
                  <a:pt x="14226" y="17303"/>
                </a:lnTo>
                <a:lnTo>
                  <a:pt x="15731" y="15798"/>
                </a:lnTo>
                <a:lnTo>
                  <a:pt x="13817" y="15407"/>
                </a:lnTo>
                <a:lnTo>
                  <a:pt x="9486" y="14635"/>
                </a:lnTo>
                <a:lnTo>
                  <a:pt x="10935" y="14425"/>
                </a:lnTo>
                <a:lnTo>
                  <a:pt x="12593" y="13566"/>
                </a:lnTo>
                <a:lnTo>
                  <a:pt x="15001" y="9673"/>
                </a:lnTo>
                <a:lnTo>
                  <a:pt x="14947" y="8215"/>
                </a:lnTo>
                <a:lnTo>
                  <a:pt x="14212" y="5655"/>
                </a:lnTo>
                <a:lnTo>
                  <a:pt x="13821" y="4959"/>
                </a:lnTo>
                <a:lnTo>
                  <a:pt x="13729" y="4795"/>
                </a:lnTo>
                <a:lnTo>
                  <a:pt x="10514" y="3014"/>
                </a:lnTo>
                <a:lnTo>
                  <a:pt x="25107" y="3014"/>
                </a:lnTo>
                <a:lnTo>
                  <a:pt x="12176" y="372"/>
                </a:lnTo>
                <a:lnTo>
                  <a:pt x="10072" y="0"/>
                </a:lnTo>
                <a:close/>
              </a:path>
              <a:path w="38100" h="19684">
                <a:moveTo>
                  <a:pt x="14338" y="3014"/>
                </a:moveTo>
                <a:lnTo>
                  <a:pt x="10514" y="3014"/>
                </a:lnTo>
                <a:lnTo>
                  <a:pt x="13729" y="4795"/>
                </a:lnTo>
                <a:lnTo>
                  <a:pt x="14212" y="5655"/>
                </a:lnTo>
                <a:lnTo>
                  <a:pt x="14947" y="8215"/>
                </a:lnTo>
                <a:lnTo>
                  <a:pt x="15001" y="9673"/>
                </a:lnTo>
                <a:lnTo>
                  <a:pt x="12593" y="13566"/>
                </a:lnTo>
                <a:lnTo>
                  <a:pt x="10935" y="14425"/>
                </a:lnTo>
                <a:lnTo>
                  <a:pt x="9486" y="14635"/>
                </a:lnTo>
                <a:lnTo>
                  <a:pt x="13817" y="15407"/>
                </a:lnTo>
                <a:lnTo>
                  <a:pt x="15731" y="15798"/>
                </a:lnTo>
                <a:lnTo>
                  <a:pt x="17449" y="14080"/>
                </a:lnTo>
                <a:lnTo>
                  <a:pt x="17449" y="6127"/>
                </a:lnTo>
                <a:lnTo>
                  <a:pt x="14338" y="3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" name="object 6"/>
          <p:cNvSpPr/>
          <p:nvPr/>
        </p:nvSpPr>
        <p:spPr>
          <a:xfrm>
            <a:off x="4864924" y="546900"/>
            <a:ext cx="32172" cy="43168"/>
          </a:xfrm>
          <a:custGeom>
            <a:avLst/>
            <a:gdLst/>
            <a:ahLst/>
            <a:cxnLst/>
            <a:rect l="l" t="t" r="r" b="b"/>
            <a:pathLst>
              <a:path w="50164" h="67309">
                <a:moveTo>
                  <a:pt x="39473" y="6036"/>
                </a:moveTo>
                <a:lnTo>
                  <a:pt x="34453" y="6036"/>
                </a:lnTo>
                <a:lnTo>
                  <a:pt x="34797" y="6804"/>
                </a:lnTo>
                <a:lnTo>
                  <a:pt x="34825" y="7050"/>
                </a:lnTo>
                <a:lnTo>
                  <a:pt x="35341" y="8329"/>
                </a:lnTo>
                <a:lnTo>
                  <a:pt x="38224" y="14168"/>
                </a:lnTo>
                <a:lnTo>
                  <a:pt x="39905" y="17772"/>
                </a:lnTo>
                <a:lnTo>
                  <a:pt x="38466" y="21729"/>
                </a:lnTo>
                <a:lnTo>
                  <a:pt x="38347" y="22056"/>
                </a:lnTo>
                <a:lnTo>
                  <a:pt x="33770" y="24191"/>
                </a:lnTo>
                <a:lnTo>
                  <a:pt x="34222" y="25417"/>
                </a:lnTo>
                <a:lnTo>
                  <a:pt x="34331" y="25714"/>
                </a:lnTo>
                <a:lnTo>
                  <a:pt x="34993" y="30220"/>
                </a:lnTo>
                <a:lnTo>
                  <a:pt x="34960" y="31428"/>
                </a:lnTo>
                <a:lnTo>
                  <a:pt x="9149" y="50318"/>
                </a:lnTo>
                <a:lnTo>
                  <a:pt x="7145" y="51332"/>
                </a:lnTo>
                <a:lnTo>
                  <a:pt x="1266" y="54571"/>
                </a:lnTo>
                <a:lnTo>
                  <a:pt x="0" y="58952"/>
                </a:lnTo>
                <a:lnTo>
                  <a:pt x="3839" y="65916"/>
                </a:lnTo>
                <a:lnTo>
                  <a:pt x="8218" y="67182"/>
                </a:lnTo>
                <a:lnTo>
                  <a:pt x="13829" y="64090"/>
                </a:lnTo>
                <a:lnTo>
                  <a:pt x="15708" y="63140"/>
                </a:lnTo>
                <a:lnTo>
                  <a:pt x="49480" y="33846"/>
                </a:lnTo>
                <a:lnTo>
                  <a:pt x="49546" y="30220"/>
                </a:lnTo>
                <a:lnTo>
                  <a:pt x="48348" y="22056"/>
                </a:lnTo>
                <a:lnTo>
                  <a:pt x="48300" y="21729"/>
                </a:lnTo>
                <a:lnTo>
                  <a:pt x="46702" y="17387"/>
                </a:lnTo>
                <a:lnTo>
                  <a:pt x="41837" y="8961"/>
                </a:lnTo>
                <a:lnTo>
                  <a:pt x="39473" y="6036"/>
                </a:lnTo>
                <a:close/>
              </a:path>
              <a:path w="50164" h="67309">
                <a:moveTo>
                  <a:pt x="25661" y="0"/>
                </a:moveTo>
                <a:lnTo>
                  <a:pt x="20283" y="6310"/>
                </a:lnTo>
                <a:lnTo>
                  <a:pt x="20283" y="8961"/>
                </a:lnTo>
                <a:lnTo>
                  <a:pt x="21201" y="11713"/>
                </a:lnTo>
                <a:lnTo>
                  <a:pt x="21482" y="12287"/>
                </a:lnTo>
                <a:lnTo>
                  <a:pt x="21901" y="13408"/>
                </a:lnTo>
                <a:lnTo>
                  <a:pt x="25175" y="20256"/>
                </a:lnTo>
                <a:lnTo>
                  <a:pt x="26856" y="23859"/>
                </a:lnTo>
                <a:lnTo>
                  <a:pt x="31140" y="25417"/>
                </a:lnTo>
                <a:lnTo>
                  <a:pt x="33770" y="24191"/>
                </a:lnTo>
                <a:lnTo>
                  <a:pt x="33361" y="23080"/>
                </a:lnTo>
                <a:lnTo>
                  <a:pt x="30617" y="18326"/>
                </a:lnTo>
                <a:lnTo>
                  <a:pt x="28315" y="15480"/>
                </a:lnTo>
                <a:lnTo>
                  <a:pt x="27994" y="15306"/>
                </a:lnTo>
                <a:lnTo>
                  <a:pt x="30633" y="15306"/>
                </a:lnTo>
                <a:lnTo>
                  <a:pt x="31932" y="14841"/>
                </a:lnTo>
                <a:lnTo>
                  <a:pt x="35304" y="10886"/>
                </a:lnTo>
                <a:lnTo>
                  <a:pt x="35417" y="8961"/>
                </a:lnTo>
                <a:lnTo>
                  <a:pt x="35439" y="8592"/>
                </a:lnTo>
                <a:lnTo>
                  <a:pt x="35252" y="8329"/>
                </a:lnTo>
                <a:lnTo>
                  <a:pt x="34579" y="6310"/>
                </a:lnTo>
                <a:lnTo>
                  <a:pt x="34453" y="6036"/>
                </a:lnTo>
                <a:lnTo>
                  <a:pt x="39473" y="6036"/>
                </a:lnTo>
                <a:lnTo>
                  <a:pt x="38192" y="4452"/>
                </a:lnTo>
                <a:lnTo>
                  <a:pt x="30966" y="538"/>
                </a:lnTo>
                <a:lnTo>
                  <a:pt x="25661" y="0"/>
                </a:lnTo>
                <a:close/>
              </a:path>
              <a:path w="50164" h="67309">
                <a:moveTo>
                  <a:pt x="30633" y="15306"/>
                </a:moveTo>
                <a:lnTo>
                  <a:pt x="27994" y="15306"/>
                </a:lnTo>
                <a:lnTo>
                  <a:pt x="28315" y="15480"/>
                </a:lnTo>
                <a:lnTo>
                  <a:pt x="30617" y="18326"/>
                </a:lnTo>
                <a:lnTo>
                  <a:pt x="33361" y="23080"/>
                </a:lnTo>
                <a:lnTo>
                  <a:pt x="33648" y="23859"/>
                </a:lnTo>
                <a:lnTo>
                  <a:pt x="33770" y="24191"/>
                </a:lnTo>
                <a:lnTo>
                  <a:pt x="38347" y="22056"/>
                </a:lnTo>
                <a:lnTo>
                  <a:pt x="39905" y="17772"/>
                </a:lnTo>
                <a:lnTo>
                  <a:pt x="38836" y="15480"/>
                </a:lnTo>
                <a:lnTo>
                  <a:pt x="29194" y="15480"/>
                </a:lnTo>
                <a:lnTo>
                  <a:pt x="30633" y="15306"/>
                </a:lnTo>
                <a:close/>
              </a:path>
              <a:path w="50164" h="67309">
                <a:moveTo>
                  <a:pt x="35341" y="8329"/>
                </a:moveTo>
                <a:lnTo>
                  <a:pt x="35304" y="10886"/>
                </a:lnTo>
                <a:lnTo>
                  <a:pt x="31932" y="14841"/>
                </a:lnTo>
                <a:lnTo>
                  <a:pt x="30633" y="15306"/>
                </a:lnTo>
                <a:lnTo>
                  <a:pt x="29194" y="15480"/>
                </a:lnTo>
                <a:lnTo>
                  <a:pt x="38836" y="15480"/>
                </a:lnTo>
                <a:lnTo>
                  <a:pt x="38224" y="14168"/>
                </a:lnTo>
                <a:lnTo>
                  <a:pt x="35341" y="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1040" y="475202"/>
            <a:ext cx="189357" cy="1248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9383" y="479405"/>
            <a:ext cx="111779" cy="11255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403871" y="542032"/>
            <a:ext cx="32580" cy="44797"/>
          </a:xfrm>
          <a:custGeom>
            <a:avLst/>
            <a:gdLst/>
            <a:ahLst/>
            <a:cxnLst/>
            <a:rect l="l" t="t" r="r" b="b"/>
            <a:pathLst>
              <a:path w="50800" h="69850">
                <a:moveTo>
                  <a:pt x="47956" y="13853"/>
                </a:moveTo>
                <a:lnTo>
                  <a:pt x="34147" y="13853"/>
                </a:lnTo>
                <a:lnTo>
                  <a:pt x="34129" y="17932"/>
                </a:lnTo>
                <a:lnTo>
                  <a:pt x="34691" y="19551"/>
                </a:lnTo>
                <a:lnTo>
                  <a:pt x="34912" y="21126"/>
                </a:lnTo>
                <a:lnTo>
                  <a:pt x="34955" y="21887"/>
                </a:lnTo>
                <a:lnTo>
                  <a:pt x="35040" y="23413"/>
                </a:lnTo>
                <a:lnTo>
                  <a:pt x="35144" y="25434"/>
                </a:lnTo>
                <a:lnTo>
                  <a:pt x="35246" y="27411"/>
                </a:lnTo>
                <a:lnTo>
                  <a:pt x="35742" y="33715"/>
                </a:lnTo>
                <a:lnTo>
                  <a:pt x="35712" y="35086"/>
                </a:lnTo>
                <a:lnTo>
                  <a:pt x="35031" y="37721"/>
                </a:lnTo>
                <a:lnTo>
                  <a:pt x="10002" y="53719"/>
                </a:lnTo>
                <a:lnTo>
                  <a:pt x="8145" y="54208"/>
                </a:lnTo>
                <a:lnTo>
                  <a:pt x="2112" y="56098"/>
                </a:lnTo>
                <a:lnTo>
                  <a:pt x="0" y="60139"/>
                </a:lnTo>
                <a:lnTo>
                  <a:pt x="2377" y="67727"/>
                </a:lnTo>
                <a:lnTo>
                  <a:pt x="6417" y="69839"/>
                </a:lnTo>
                <a:lnTo>
                  <a:pt x="12076" y="68066"/>
                </a:lnTo>
                <a:lnTo>
                  <a:pt x="13363" y="67727"/>
                </a:lnTo>
                <a:lnTo>
                  <a:pt x="42990" y="51620"/>
                </a:lnTo>
                <a:lnTo>
                  <a:pt x="46626" y="46610"/>
                </a:lnTo>
                <a:lnTo>
                  <a:pt x="48370" y="43665"/>
                </a:lnTo>
                <a:lnTo>
                  <a:pt x="50153" y="36752"/>
                </a:lnTo>
                <a:lnTo>
                  <a:pt x="50185" y="33715"/>
                </a:lnTo>
                <a:lnTo>
                  <a:pt x="49912" y="30196"/>
                </a:lnTo>
                <a:lnTo>
                  <a:pt x="49796" y="28809"/>
                </a:lnTo>
                <a:lnTo>
                  <a:pt x="49681" y="27411"/>
                </a:lnTo>
                <a:lnTo>
                  <a:pt x="49558" y="25434"/>
                </a:lnTo>
                <a:lnTo>
                  <a:pt x="49450" y="23413"/>
                </a:lnTo>
                <a:lnTo>
                  <a:pt x="49329" y="21126"/>
                </a:lnTo>
                <a:lnTo>
                  <a:pt x="49220" y="19079"/>
                </a:lnTo>
                <a:lnTo>
                  <a:pt x="48848" y="16422"/>
                </a:lnTo>
                <a:lnTo>
                  <a:pt x="47956" y="13853"/>
                </a:lnTo>
                <a:close/>
              </a:path>
              <a:path w="50800" h="69850">
                <a:moveTo>
                  <a:pt x="36360" y="0"/>
                </a:moveTo>
                <a:lnTo>
                  <a:pt x="19653" y="14321"/>
                </a:lnTo>
                <a:lnTo>
                  <a:pt x="19530" y="18423"/>
                </a:lnTo>
                <a:lnTo>
                  <a:pt x="19242" y="21126"/>
                </a:lnTo>
                <a:lnTo>
                  <a:pt x="19161" y="21887"/>
                </a:lnTo>
                <a:lnTo>
                  <a:pt x="22025" y="25434"/>
                </a:lnTo>
                <a:lnTo>
                  <a:pt x="29933" y="26277"/>
                </a:lnTo>
                <a:lnTo>
                  <a:pt x="33481" y="23413"/>
                </a:lnTo>
                <a:lnTo>
                  <a:pt x="33892" y="19551"/>
                </a:lnTo>
                <a:lnTo>
                  <a:pt x="34013" y="18423"/>
                </a:lnTo>
                <a:lnTo>
                  <a:pt x="34025" y="17633"/>
                </a:lnTo>
                <a:lnTo>
                  <a:pt x="33605" y="16422"/>
                </a:lnTo>
                <a:lnTo>
                  <a:pt x="33559" y="16290"/>
                </a:lnTo>
                <a:lnTo>
                  <a:pt x="32570" y="14530"/>
                </a:lnTo>
                <a:lnTo>
                  <a:pt x="32453" y="14321"/>
                </a:lnTo>
                <a:lnTo>
                  <a:pt x="33880" y="14321"/>
                </a:lnTo>
                <a:lnTo>
                  <a:pt x="34147" y="13853"/>
                </a:lnTo>
                <a:lnTo>
                  <a:pt x="47956" y="13853"/>
                </a:lnTo>
                <a:lnTo>
                  <a:pt x="46027" y="8289"/>
                </a:lnTo>
                <a:lnTo>
                  <a:pt x="43802" y="4333"/>
                </a:lnTo>
                <a:lnTo>
                  <a:pt x="43676" y="4109"/>
                </a:lnTo>
                <a:lnTo>
                  <a:pt x="36360" y="0"/>
                </a:lnTo>
                <a:close/>
              </a:path>
              <a:path w="50800" h="69850">
                <a:moveTo>
                  <a:pt x="32453" y="14321"/>
                </a:moveTo>
                <a:lnTo>
                  <a:pt x="33559" y="16290"/>
                </a:lnTo>
                <a:lnTo>
                  <a:pt x="34025" y="17633"/>
                </a:lnTo>
                <a:lnTo>
                  <a:pt x="34066" y="15071"/>
                </a:lnTo>
                <a:lnTo>
                  <a:pt x="33786" y="15071"/>
                </a:lnTo>
                <a:lnTo>
                  <a:pt x="32453" y="14321"/>
                </a:lnTo>
                <a:close/>
              </a:path>
              <a:path w="50800" h="69850">
                <a:moveTo>
                  <a:pt x="33880" y="14321"/>
                </a:moveTo>
                <a:lnTo>
                  <a:pt x="32453" y="14321"/>
                </a:lnTo>
                <a:lnTo>
                  <a:pt x="33786" y="15071"/>
                </a:lnTo>
                <a:lnTo>
                  <a:pt x="33453" y="15071"/>
                </a:lnTo>
                <a:lnTo>
                  <a:pt x="33761" y="14530"/>
                </a:lnTo>
                <a:lnTo>
                  <a:pt x="33880" y="14321"/>
                </a:lnTo>
                <a:close/>
              </a:path>
              <a:path w="50800" h="69850">
                <a:moveTo>
                  <a:pt x="34147" y="13853"/>
                </a:moveTo>
                <a:lnTo>
                  <a:pt x="33453" y="15071"/>
                </a:lnTo>
                <a:lnTo>
                  <a:pt x="34066" y="15071"/>
                </a:lnTo>
                <a:lnTo>
                  <a:pt x="34147" y="13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24638" y="470008"/>
            <a:ext cx="129587" cy="1166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28553" y="651095"/>
            <a:ext cx="241451" cy="883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39237" y="458259"/>
            <a:ext cx="182271" cy="30172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864241" y="725910"/>
            <a:ext cx="26878" cy="39910"/>
          </a:xfrm>
          <a:custGeom>
            <a:avLst/>
            <a:gdLst/>
            <a:ahLst/>
            <a:cxnLst/>
            <a:rect l="l" t="t" r="r" b="b"/>
            <a:pathLst>
              <a:path w="41910" h="62230">
                <a:moveTo>
                  <a:pt x="25481" y="12644"/>
                </a:moveTo>
                <a:lnTo>
                  <a:pt x="25723" y="13415"/>
                </a:lnTo>
                <a:lnTo>
                  <a:pt x="26183" y="15862"/>
                </a:lnTo>
                <a:lnTo>
                  <a:pt x="26414" y="17694"/>
                </a:lnTo>
                <a:lnTo>
                  <a:pt x="26803" y="22571"/>
                </a:lnTo>
                <a:lnTo>
                  <a:pt x="26747" y="24575"/>
                </a:lnTo>
                <a:lnTo>
                  <a:pt x="5077" y="46828"/>
                </a:lnTo>
                <a:lnTo>
                  <a:pt x="146" y="51454"/>
                </a:lnTo>
                <a:lnTo>
                  <a:pt x="0" y="56010"/>
                </a:lnTo>
                <a:lnTo>
                  <a:pt x="5440" y="61812"/>
                </a:lnTo>
                <a:lnTo>
                  <a:pt x="9996" y="61958"/>
                </a:lnTo>
                <a:lnTo>
                  <a:pt x="14814" y="57439"/>
                </a:lnTo>
                <a:lnTo>
                  <a:pt x="28989" y="44753"/>
                </a:lnTo>
                <a:lnTo>
                  <a:pt x="41297" y="23371"/>
                </a:lnTo>
                <a:lnTo>
                  <a:pt x="30751" y="23371"/>
                </a:lnTo>
                <a:lnTo>
                  <a:pt x="33975" y="20148"/>
                </a:lnTo>
                <a:lnTo>
                  <a:pt x="33966" y="15010"/>
                </a:lnTo>
                <a:lnTo>
                  <a:pt x="28242" y="15010"/>
                </a:lnTo>
                <a:lnTo>
                  <a:pt x="26877" y="14392"/>
                </a:lnTo>
                <a:lnTo>
                  <a:pt x="25481" y="12644"/>
                </a:lnTo>
                <a:close/>
              </a:path>
              <a:path w="41910" h="62230">
                <a:moveTo>
                  <a:pt x="27440" y="0"/>
                </a:moveTo>
                <a:lnTo>
                  <a:pt x="24483" y="0"/>
                </a:lnTo>
                <a:lnTo>
                  <a:pt x="20205" y="4277"/>
                </a:lnTo>
                <a:lnTo>
                  <a:pt x="19494" y="6186"/>
                </a:lnTo>
                <a:lnTo>
                  <a:pt x="19575" y="20148"/>
                </a:lnTo>
                <a:lnTo>
                  <a:pt x="22799" y="23371"/>
                </a:lnTo>
                <a:lnTo>
                  <a:pt x="26781" y="23371"/>
                </a:lnTo>
                <a:lnTo>
                  <a:pt x="25481" y="12644"/>
                </a:lnTo>
                <a:lnTo>
                  <a:pt x="32203" y="12644"/>
                </a:lnTo>
                <a:lnTo>
                  <a:pt x="33230" y="11616"/>
                </a:lnTo>
                <a:lnTo>
                  <a:pt x="33895" y="9836"/>
                </a:lnTo>
                <a:lnTo>
                  <a:pt x="33790" y="6837"/>
                </a:lnTo>
                <a:lnTo>
                  <a:pt x="39270" y="6837"/>
                </a:lnTo>
                <a:lnTo>
                  <a:pt x="35524" y="2141"/>
                </a:lnTo>
                <a:lnTo>
                  <a:pt x="33813" y="1370"/>
                </a:lnTo>
                <a:lnTo>
                  <a:pt x="31539" y="904"/>
                </a:lnTo>
                <a:lnTo>
                  <a:pt x="27440" y="0"/>
                </a:lnTo>
                <a:close/>
              </a:path>
              <a:path w="41910" h="62230">
                <a:moveTo>
                  <a:pt x="39270" y="6837"/>
                </a:moveTo>
                <a:lnTo>
                  <a:pt x="33790" y="6837"/>
                </a:lnTo>
                <a:lnTo>
                  <a:pt x="33911" y="7553"/>
                </a:lnTo>
                <a:lnTo>
                  <a:pt x="33975" y="20148"/>
                </a:lnTo>
                <a:lnTo>
                  <a:pt x="30751" y="23371"/>
                </a:lnTo>
                <a:lnTo>
                  <a:pt x="41297" y="23371"/>
                </a:lnTo>
                <a:lnTo>
                  <a:pt x="41249" y="22571"/>
                </a:lnTo>
                <a:lnTo>
                  <a:pt x="40860" y="17694"/>
                </a:lnTo>
                <a:lnTo>
                  <a:pt x="40738" y="16172"/>
                </a:lnTo>
                <a:lnTo>
                  <a:pt x="40620" y="14691"/>
                </a:lnTo>
                <a:lnTo>
                  <a:pt x="40519" y="13415"/>
                </a:lnTo>
                <a:lnTo>
                  <a:pt x="40399" y="11918"/>
                </a:lnTo>
                <a:lnTo>
                  <a:pt x="39579" y="7553"/>
                </a:lnTo>
                <a:lnTo>
                  <a:pt x="39498" y="7123"/>
                </a:lnTo>
                <a:lnTo>
                  <a:pt x="39270" y="6837"/>
                </a:lnTo>
                <a:close/>
              </a:path>
              <a:path w="41910" h="62230">
                <a:moveTo>
                  <a:pt x="32203" y="12644"/>
                </a:moveTo>
                <a:lnTo>
                  <a:pt x="25481" y="12644"/>
                </a:lnTo>
                <a:lnTo>
                  <a:pt x="26877" y="14392"/>
                </a:lnTo>
                <a:lnTo>
                  <a:pt x="28242" y="15010"/>
                </a:lnTo>
                <a:lnTo>
                  <a:pt x="27071" y="15010"/>
                </a:lnTo>
                <a:lnTo>
                  <a:pt x="29432" y="14691"/>
                </a:lnTo>
                <a:lnTo>
                  <a:pt x="30313" y="14392"/>
                </a:lnTo>
                <a:lnTo>
                  <a:pt x="30454" y="14392"/>
                </a:lnTo>
                <a:lnTo>
                  <a:pt x="32203" y="12644"/>
                </a:lnTo>
                <a:close/>
              </a:path>
              <a:path w="41910" h="62230">
                <a:moveTo>
                  <a:pt x="33928" y="9836"/>
                </a:moveTo>
                <a:lnTo>
                  <a:pt x="33230" y="11616"/>
                </a:lnTo>
                <a:lnTo>
                  <a:pt x="30454" y="14392"/>
                </a:lnTo>
                <a:lnTo>
                  <a:pt x="30313" y="14392"/>
                </a:lnTo>
                <a:lnTo>
                  <a:pt x="29432" y="14691"/>
                </a:lnTo>
                <a:lnTo>
                  <a:pt x="27071" y="15010"/>
                </a:lnTo>
                <a:lnTo>
                  <a:pt x="33966" y="15010"/>
                </a:lnTo>
                <a:lnTo>
                  <a:pt x="33928" y="9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78043" y="652031"/>
            <a:ext cx="170681" cy="1263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59717" y="652226"/>
            <a:ext cx="209017" cy="12079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44200" y="658798"/>
            <a:ext cx="102948" cy="10702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718908" y="467374"/>
            <a:ext cx="40724" cy="96924"/>
          </a:xfrm>
          <a:custGeom>
            <a:avLst/>
            <a:gdLst/>
            <a:ahLst/>
            <a:cxnLst/>
            <a:rect l="l" t="t" r="r" b="b"/>
            <a:pathLst>
              <a:path w="63500" h="151130">
                <a:moveTo>
                  <a:pt x="45338" y="99415"/>
                </a:moveTo>
                <a:lnTo>
                  <a:pt x="43253" y="101666"/>
                </a:lnTo>
                <a:lnTo>
                  <a:pt x="39620" y="105312"/>
                </a:lnTo>
                <a:lnTo>
                  <a:pt x="39041" y="105829"/>
                </a:lnTo>
                <a:lnTo>
                  <a:pt x="35788" y="108478"/>
                </a:lnTo>
                <a:lnTo>
                  <a:pt x="35071" y="109082"/>
                </a:lnTo>
                <a:lnTo>
                  <a:pt x="17191" y="133717"/>
                </a:lnTo>
                <a:lnTo>
                  <a:pt x="17218" y="136174"/>
                </a:lnTo>
                <a:lnTo>
                  <a:pt x="17910" y="141846"/>
                </a:lnTo>
                <a:lnTo>
                  <a:pt x="17966" y="142303"/>
                </a:lnTo>
                <a:lnTo>
                  <a:pt x="18070" y="143718"/>
                </a:lnTo>
                <a:lnTo>
                  <a:pt x="18223" y="147031"/>
                </a:lnTo>
                <a:lnTo>
                  <a:pt x="18253" y="147690"/>
                </a:lnTo>
                <a:lnTo>
                  <a:pt x="21620" y="150762"/>
                </a:lnTo>
                <a:lnTo>
                  <a:pt x="29565" y="150399"/>
                </a:lnTo>
                <a:lnTo>
                  <a:pt x="32637" y="147031"/>
                </a:lnTo>
                <a:lnTo>
                  <a:pt x="32486" y="143718"/>
                </a:lnTo>
                <a:lnTo>
                  <a:pt x="32400" y="141846"/>
                </a:lnTo>
                <a:lnTo>
                  <a:pt x="31725" y="136174"/>
                </a:lnTo>
                <a:lnTo>
                  <a:pt x="31785" y="134612"/>
                </a:lnTo>
                <a:lnTo>
                  <a:pt x="48560" y="116643"/>
                </a:lnTo>
                <a:lnTo>
                  <a:pt x="49483" y="115818"/>
                </a:lnTo>
                <a:lnTo>
                  <a:pt x="54162" y="111095"/>
                </a:lnTo>
                <a:lnTo>
                  <a:pt x="56902" y="108098"/>
                </a:lnTo>
                <a:lnTo>
                  <a:pt x="58341" y="106089"/>
                </a:lnTo>
                <a:lnTo>
                  <a:pt x="58818" y="104559"/>
                </a:lnTo>
                <a:lnTo>
                  <a:pt x="49576" y="104559"/>
                </a:lnTo>
                <a:lnTo>
                  <a:pt x="48337" y="104247"/>
                </a:lnTo>
                <a:lnTo>
                  <a:pt x="45152" y="101347"/>
                </a:lnTo>
                <a:lnTo>
                  <a:pt x="45196" y="99871"/>
                </a:lnTo>
                <a:lnTo>
                  <a:pt x="45338" y="99415"/>
                </a:lnTo>
                <a:close/>
              </a:path>
              <a:path w="63500" h="151130">
                <a:moveTo>
                  <a:pt x="60753" y="14427"/>
                </a:moveTo>
                <a:lnTo>
                  <a:pt x="37656" y="14427"/>
                </a:lnTo>
                <a:lnTo>
                  <a:pt x="44878" y="15147"/>
                </a:lnTo>
                <a:lnTo>
                  <a:pt x="44381" y="15147"/>
                </a:lnTo>
                <a:lnTo>
                  <a:pt x="44891" y="15421"/>
                </a:lnTo>
                <a:lnTo>
                  <a:pt x="45218" y="15749"/>
                </a:lnTo>
                <a:lnTo>
                  <a:pt x="46633" y="18064"/>
                </a:lnTo>
                <a:lnTo>
                  <a:pt x="46729" y="18221"/>
                </a:lnTo>
                <a:lnTo>
                  <a:pt x="47847" y="21710"/>
                </a:lnTo>
                <a:lnTo>
                  <a:pt x="48540" y="27625"/>
                </a:lnTo>
                <a:lnTo>
                  <a:pt x="48240" y="31644"/>
                </a:lnTo>
                <a:lnTo>
                  <a:pt x="39286" y="46375"/>
                </a:lnTo>
                <a:lnTo>
                  <a:pt x="36709" y="49857"/>
                </a:lnTo>
                <a:lnTo>
                  <a:pt x="34758" y="52583"/>
                </a:lnTo>
                <a:lnTo>
                  <a:pt x="30976" y="58041"/>
                </a:lnTo>
                <a:lnTo>
                  <a:pt x="29059" y="60905"/>
                </a:lnTo>
                <a:lnTo>
                  <a:pt x="26697" y="64542"/>
                </a:lnTo>
                <a:lnTo>
                  <a:pt x="24540" y="67768"/>
                </a:lnTo>
                <a:lnTo>
                  <a:pt x="16285" y="91954"/>
                </a:lnTo>
                <a:lnTo>
                  <a:pt x="16553" y="95396"/>
                </a:lnTo>
                <a:lnTo>
                  <a:pt x="21722" y="101932"/>
                </a:lnTo>
                <a:lnTo>
                  <a:pt x="24866" y="102946"/>
                </a:lnTo>
                <a:lnTo>
                  <a:pt x="32788" y="104112"/>
                </a:lnTo>
                <a:lnTo>
                  <a:pt x="35655" y="104559"/>
                </a:lnTo>
                <a:lnTo>
                  <a:pt x="40370" y="104559"/>
                </a:lnTo>
                <a:lnTo>
                  <a:pt x="43253" y="101666"/>
                </a:lnTo>
                <a:lnTo>
                  <a:pt x="44913" y="99871"/>
                </a:lnTo>
                <a:lnTo>
                  <a:pt x="45415" y="99169"/>
                </a:lnTo>
                <a:lnTo>
                  <a:pt x="60265" y="99169"/>
                </a:lnTo>
                <a:lnTo>
                  <a:pt x="60003" y="95396"/>
                </a:lnTo>
                <a:lnTo>
                  <a:pt x="55237" y="91055"/>
                </a:lnTo>
                <a:lnTo>
                  <a:pt x="31092" y="91055"/>
                </a:lnTo>
                <a:lnTo>
                  <a:pt x="31021" y="90655"/>
                </a:lnTo>
                <a:lnTo>
                  <a:pt x="30938" y="90385"/>
                </a:lnTo>
                <a:lnTo>
                  <a:pt x="29976" y="89155"/>
                </a:lnTo>
                <a:lnTo>
                  <a:pt x="31273" y="89155"/>
                </a:lnTo>
                <a:lnTo>
                  <a:pt x="39578" y="71163"/>
                </a:lnTo>
                <a:lnTo>
                  <a:pt x="41137" y="68745"/>
                </a:lnTo>
                <a:lnTo>
                  <a:pt x="54213" y="50778"/>
                </a:lnTo>
                <a:lnTo>
                  <a:pt x="55137" y="49561"/>
                </a:lnTo>
                <a:lnTo>
                  <a:pt x="63038" y="27625"/>
                </a:lnTo>
                <a:lnTo>
                  <a:pt x="61936" y="18221"/>
                </a:lnTo>
                <a:lnTo>
                  <a:pt x="61917" y="18064"/>
                </a:lnTo>
                <a:lnTo>
                  <a:pt x="60753" y="14427"/>
                </a:lnTo>
                <a:close/>
              </a:path>
              <a:path w="63500" h="151130">
                <a:moveTo>
                  <a:pt x="60265" y="99169"/>
                </a:moveTo>
                <a:lnTo>
                  <a:pt x="45415" y="99169"/>
                </a:lnTo>
                <a:lnTo>
                  <a:pt x="45196" y="99871"/>
                </a:lnTo>
                <a:lnTo>
                  <a:pt x="45152" y="101347"/>
                </a:lnTo>
                <a:lnTo>
                  <a:pt x="48337" y="104247"/>
                </a:lnTo>
                <a:lnTo>
                  <a:pt x="49576" y="104559"/>
                </a:lnTo>
                <a:lnTo>
                  <a:pt x="58818" y="104559"/>
                </a:lnTo>
                <a:lnTo>
                  <a:pt x="60160" y="100256"/>
                </a:lnTo>
                <a:lnTo>
                  <a:pt x="60265" y="99169"/>
                </a:lnTo>
                <a:close/>
              </a:path>
              <a:path w="63500" h="151130">
                <a:moveTo>
                  <a:pt x="31252" y="89343"/>
                </a:moveTo>
                <a:lnTo>
                  <a:pt x="31111" y="90385"/>
                </a:lnTo>
                <a:lnTo>
                  <a:pt x="31092" y="91055"/>
                </a:lnTo>
                <a:lnTo>
                  <a:pt x="55237" y="91055"/>
                </a:lnTo>
                <a:lnTo>
                  <a:pt x="54797" y="90655"/>
                </a:lnTo>
                <a:lnTo>
                  <a:pt x="53726" y="90385"/>
                </a:lnTo>
                <a:lnTo>
                  <a:pt x="38429" y="90385"/>
                </a:lnTo>
                <a:lnTo>
                  <a:pt x="31252" y="89343"/>
                </a:lnTo>
                <a:close/>
              </a:path>
              <a:path w="63500" h="151130">
                <a:moveTo>
                  <a:pt x="30339" y="89155"/>
                </a:moveTo>
                <a:lnTo>
                  <a:pt x="29976" y="89155"/>
                </a:lnTo>
                <a:lnTo>
                  <a:pt x="30938" y="90385"/>
                </a:lnTo>
                <a:lnTo>
                  <a:pt x="31021" y="90655"/>
                </a:lnTo>
                <a:lnTo>
                  <a:pt x="31111" y="90385"/>
                </a:lnTo>
                <a:lnTo>
                  <a:pt x="31242" y="89343"/>
                </a:lnTo>
                <a:lnTo>
                  <a:pt x="30339" y="89155"/>
                </a:lnTo>
                <a:close/>
              </a:path>
              <a:path w="63500" h="151130">
                <a:moveTo>
                  <a:pt x="31273" y="89155"/>
                </a:moveTo>
                <a:lnTo>
                  <a:pt x="30339" y="89155"/>
                </a:lnTo>
                <a:lnTo>
                  <a:pt x="31252" y="89343"/>
                </a:lnTo>
                <a:lnTo>
                  <a:pt x="31273" y="89155"/>
                </a:lnTo>
                <a:close/>
              </a:path>
              <a:path w="63500" h="151130">
                <a:moveTo>
                  <a:pt x="38117" y="0"/>
                </a:moveTo>
                <a:lnTo>
                  <a:pt x="31297" y="0"/>
                </a:lnTo>
                <a:lnTo>
                  <a:pt x="23793" y="897"/>
                </a:lnTo>
                <a:lnTo>
                  <a:pt x="292" y="26027"/>
                </a:lnTo>
                <a:lnTo>
                  <a:pt x="181" y="29358"/>
                </a:lnTo>
                <a:lnTo>
                  <a:pt x="49" y="31644"/>
                </a:lnTo>
                <a:lnTo>
                  <a:pt x="0" y="32496"/>
                </a:lnTo>
                <a:lnTo>
                  <a:pt x="3032" y="35901"/>
                </a:lnTo>
                <a:lnTo>
                  <a:pt x="11914" y="36415"/>
                </a:lnTo>
                <a:lnTo>
                  <a:pt x="10910" y="36415"/>
                </a:lnTo>
                <a:lnTo>
                  <a:pt x="14376" y="33328"/>
                </a:lnTo>
                <a:lnTo>
                  <a:pt x="14606" y="29358"/>
                </a:lnTo>
                <a:lnTo>
                  <a:pt x="25249" y="15421"/>
                </a:lnTo>
                <a:lnTo>
                  <a:pt x="25112" y="15421"/>
                </a:lnTo>
                <a:lnTo>
                  <a:pt x="26274" y="15147"/>
                </a:lnTo>
                <a:lnTo>
                  <a:pt x="25837" y="15147"/>
                </a:lnTo>
                <a:lnTo>
                  <a:pt x="31910" y="14427"/>
                </a:lnTo>
                <a:lnTo>
                  <a:pt x="60753" y="14427"/>
                </a:lnTo>
                <a:lnTo>
                  <a:pt x="60274" y="12932"/>
                </a:lnTo>
                <a:lnTo>
                  <a:pt x="47142" y="897"/>
                </a:lnTo>
                <a:lnTo>
                  <a:pt x="38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11936" y="648928"/>
            <a:ext cx="49434" cy="9422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77089" y="980817"/>
            <a:ext cx="334652" cy="10751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62471" y="994890"/>
            <a:ext cx="275975" cy="9620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5189522" y="1017891"/>
            <a:ext cx="81041" cy="58236"/>
          </a:xfrm>
          <a:custGeom>
            <a:avLst/>
            <a:gdLst/>
            <a:ahLst/>
            <a:cxnLst/>
            <a:rect l="l" t="t" r="r" b="b"/>
            <a:pathLst>
              <a:path w="126364" h="90805">
                <a:moveTo>
                  <a:pt x="40932" y="14351"/>
                </a:moveTo>
                <a:lnTo>
                  <a:pt x="40830" y="9791"/>
                </a:lnTo>
                <a:lnTo>
                  <a:pt x="37960" y="7048"/>
                </a:lnTo>
                <a:lnTo>
                  <a:pt x="36842" y="6057"/>
                </a:lnTo>
                <a:lnTo>
                  <a:pt x="36715" y="6057"/>
                </a:lnTo>
                <a:lnTo>
                  <a:pt x="36715" y="3924"/>
                </a:lnTo>
                <a:lnTo>
                  <a:pt x="36474" y="3683"/>
                </a:lnTo>
                <a:lnTo>
                  <a:pt x="36474" y="9283"/>
                </a:lnTo>
                <a:lnTo>
                  <a:pt x="36474" y="9791"/>
                </a:lnTo>
                <a:lnTo>
                  <a:pt x="36245" y="10287"/>
                </a:lnTo>
                <a:lnTo>
                  <a:pt x="36372" y="9791"/>
                </a:lnTo>
                <a:lnTo>
                  <a:pt x="36474" y="9283"/>
                </a:lnTo>
                <a:lnTo>
                  <a:pt x="36474" y="3683"/>
                </a:lnTo>
                <a:lnTo>
                  <a:pt x="33489" y="698"/>
                </a:lnTo>
                <a:lnTo>
                  <a:pt x="32461" y="698"/>
                </a:lnTo>
                <a:lnTo>
                  <a:pt x="31330" y="0"/>
                </a:lnTo>
                <a:lnTo>
                  <a:pt x="28600" y="698"/>
                </a:lnTo>
                <a:lnTo>
                  <a:pt x="25539" y="698"/>
                </a:lnTo>
                <a:lnTo>
                  <a:pt x="24511" y="1727"/>
                </a:lnTo>
                <a:lnTo>
                  <a:pt x="24345" y="1765"/>
                </a:lnTo>
                <a:lnTo>
                  <a:pt x="24472" y="1765"/>
                </a:lnTo>
                <a:lnTo>
                  <a:pt x="24028" y="2260"/>
                </a:lnTo>
                <a:lnTo>
                  <a:pt x="24028" y="12979"/>
                </a:lnTo>
                <a:lnTo>
                  <a:pt x="23647" y="12115"/>
                </a:lnTo>
                <a:lnTo>
                  <a:pt x="23545" y="11874"/>
                </a:lnTo>
                <a:lnTo>
                  <a:pt x="23431" y="11633"/>
                </a:lnTo>
                <a:lnTo>
                  <a:pt x="23774" y="12153"/>
                </a:lnTo>
                <a:lnTo>
                  <a:pt x="24028" y="12979"/>
                </a:lnTo>
                <a:lnTo>
                  <a:pt x="24028" y="2260"/>
                </a:lnTo>
                <a:lnTo>
                  <a:pt x="22313" y="3924"/>
                </a:lnTo>
                <a:lnTo>
                  <a:pt x="22313" y="6743"/>
                </a:lnTo>
                <a:lnTo>
                  <a:pt x="22313" y="11874"/>
                </a:lnTo>
                <a:lnTo>
                  <a:pt x="22326" y="25273"/>
                </a:lnTo>
                <a:lnTo>
                  <a:pt x="22123" y="28638"/>
                </a:lnTo>
                <a:lnTo>
                  <a:pt x="21590" y="32931"/>
                </a:lnTo>
                <a:lnTo>
                  <a:pt x="19113" y="51295"/>
                </a:lnTo>
                <a:lnTo>
                  <a:pt x="18288" y="57988"/>
                </a:lnTo>
                <a:lnTo>
                  <a:pt x="21094" y="61582"/>
                </a:lnTo>
                <a:lnTo>
                  <a:pt x="28981" y="62547"/>
                </a:lnTo>
                <a:lnTo>
                  <a:pt x="32575" y="59740"/>
                </a:lnTo>
                <a:lnTo>
                  <a:pt x="33388" y="53136"/>
                </a:lnTo>
                <a:lnTo>
                  <a:pt x="35928" y="34404"/>
                </a:lnTo>
                <a:lnTo>
                  <a:pt x="36461" y="30035"/>
                </a:lnTo>
                <a:lnTo>
                  <a:pt x="36474" y="20205"/>
                </a:lnTo>
                <a:lnTo>
                  <a:pt x="36474" y="19024"/>
                </a:lnTo>
                <a:lnTo>
                  <a:pt x="40932" y="14351"/>
                </a:lnTo>
                <a:close/>
              </a:path>
              <a:path w="126364" h="90805">
                <a:moveTo>
                  <a:pt x="50190" y="70256"/>
                </a:moveTo>
                <a:lnTo>
                  <a:pt x="47713" y="62979"/>
                </a:lnTo>
                <a:lnTo>
                  <a:pt x="47625" y="62725"/>
                </a:lnTo>
                <a:lnTo>
                  <a:pt x="43535" y="60706"/>
                </a:lnTo>
                <a:lnTo>
                  <a:pt x="36842" y="62979"/>
                </a:lnTo>
                <a:lnTo>
                  <a:pt x="15240" y="69088"/>
                </a:lnTo>
                <a:lnTo>
                  <a:pt x="8331" y="71475"/>
                </a:lnTo>
                <a:lnTo>
                  <a:pt x="4559" y="73698"/>
                </a:lnTo>
                <a:lnTo>
                  <a:pt x="2336" y="76542"/>
                </a:lnTo>
                <a:lnTo>
                  <a:pt x="0" y="80530"/>
                </a:lnTo>
                <a:lnTo>
                  <a:pt x="800" y="83997"/>
                </a:lnTo>
                <a:lnTo>
                  <a:pt x="927" y="84505"/>
                </a:lnTo>
                <a:lnTo>
                  <a:pt x="1028" y="84963"/>
                </a:lnTo>
                <a:lnTo>
                  <a:pt x="1117" y="85369"/>
                </a:lnTo>
                <a:lnTo>
                  <a:pt x="6045" y="89750"/>
                </a:lnTo>
                <a:lnTo>
                  <a:pt x="8293" y="90373"/>
                </a:lnTo>
                <a:lnTo>
                  <a:pt x="14643" y="90373"/>
                </a:lnTo>
                <a:lnTo>
                  <a:pt x="18618" y="90652"/>
                </a:lnTo>
                <a:lnTo>
                  <a:pt x="22047" y="87655"/>
                </a:lnTo>
                <a:lnTo>
                  <a:pt x="22212" y="85369"/>
                </a:lnTo>
                <a:lnTo>
                  <a:pt x="22237" y="84963"/>
                </a:lnTo>
                <a:lnTo>
                  <a:pt x="22301" y="83997"/>
                </a:lnTo>
                <a:lnTo>
                  <a:pt x="22402" y="82435"/>
                </a:lnTo>
                <a:lnTo>
                  <a:pt x="22440" y="81978"/>
                </a:lnTo>
                <a:lnTo>
                  <a:pt x="23799" y="81584"/>
                </a:lnTo>
                <a:lnTo>
                  <a:pt x="38049" y="77622"/>
                </a:lnTo>
                <a:lnTo>
                  <a:pt x="41122" y="76733"/>
                </a:lnTo>
                <a:lnTo>
                  <a:pt x="43002" y="76098"/>
                </a:lnTo>
                <a:lnTo>
                  <a:pt x="48171" y="74345"/>
                </a:lnTo>
                <a:lnTo>
                  <a:pt x="50190" y="70256"/>
                </a:lnTo>
                <a:close/>
              </a:path>
              <a:path w="126364" h="90805">
                <a:moveTo>
                  <a:pt x="126212" y="57950"/>
                </a:moveTo>
                <a:lnTo>
                  <a:pt x="125958" y="54419"/>
                </a:lnTo>
                <a:lnTo>
                  <a:pt x="125857" y="53060"/>
                </a:lnTo>
                <a:lnTo>
                  <a:pt x="125768" y="51803"/>
                </a:lnTo>
                <a:lnTo>
                  <a:pt x="125704" y="50863"/>
                </a:lnTo>
                <a:lnTo>
                  <a:pt x="125641" y="50012"/>
                </a:lnTo>
                <a:lnTo>
                  <a:pt x="122186" y="47028"/>
                </a:lnTo>
                <a:lnTo>
                  <a:pt x="114998" y="47548"/>
                </a:lnTo>
                <a:lnTo>
                  <a:pt x="93116" y="48399"/>
                </a:lnTo>
                <a:lnTo>
                  <a:pt x="74333" y="57950"/>
                </a:lnTo>
                <a:lnTo>
                  <a:pt x="74422" y="60159"/>
                </a:lnTo>
                <a:lnTo>
                  <a:pt x="74536" y="65836"/>
                </a:lnTo>
                <a:lnTo>
                  <a:pt x="77749" y="69062"/>
                </a:lnTo>
                <a:lnTo>
                  <a:pt x="85712" y="69062"/>
                </a:lnTo>
                <a:lnTo>
                  <a:pt x="88938" y="65836"/>
                </a:lnTo>
                <a:lnTo>
                  <a:pt x="88938" y="63550"/>
                </a:lnTo>
                <a:lnTo>
                  <a:pt x="88938" y="63195"/>
                </a:lnTo>
                <a:lnTo>
                  <a:pt x="88150" y="63195"/>
                </a:lnTo>
                <a:lnTo>
                  <a:pt x="88925" y="63144"/>
                </a:lnTo>
                <a:lnTo>
                  <a:pt x="93383" y="62814"/>
                </a:lnTo>
                <a:lnTo>
                  <a:pt x="92697" y="62814"/>
                </a:lnTo>
                <a:lnTo>
                  <a:pt x="112572" y="62064"/>
                </a:lnTo>
                <a:lnTo>
                  <a:pt x="113830" y="62064"/>
                </a:lnTo>
                <a:lnTo>
                  <a:pt x="123228" y="61391"/>
                </a:lnTo>
                <a:lnTo>
                  <a:pt x="124688" y="59702"/>
                </a:lnTo>
                <a:lnTo>
                  <a:pt x="126212" y="5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62174" y="995684"/>
            <a:ext cx="274126" cy="10078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36235" y="1355088"/>
            <a:ext cx="154284" cy="8029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32525" y="1383347"/>
            <a:ext cx="68084" cy="4453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50351" y="1382105"/>
            <a:ext cx="173000" cy="5437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87118" y="1333287"/>
            <a:ext cx="559239" cy="10514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823648" y="1338910"/>
            <a:ext cx="163683" cy="985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18120" y="1346837"/>
            <a:ext cx="315261" cy="9697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045105" y="1354930"/>
            <a:ext cx="289360" cy="8699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460730" y="1355696"/>
            <a:ext cx="449282" cy="11471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404702" y="1516982"/>
            <a:ext cx="229062" cy="10009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801824" y="1523832"/>
            <a:ext cx="182136" cy="9324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150905" y="1516215"/>
            <a:ext cx="249349" cy="13670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597753" y="1500894"/>
            <a:ext cx="484488" cy="11559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223720" y="1349259"/>
            <a:ext cx="690322" cy="44292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028859" y="1515894"/>
            <a:ext cx="497475" cy="10088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658674" y="1525410"/>
            <a:ext cx="250252" cy="8609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88870" y="1697233"/>
            <a:ext cx="311183" cy="9501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886713" y="1680311"/>
            <a:ext cx="476735" cy="10747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527143" y="1688824"/>
            <a:ext cx="228056" cy="10048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16238" y="1701346"/>
            <a:ext cx="274415" cy="9121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035852" y="1677338"/>
            <a:ext cx="317273" cy="10313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472941" y="1699773"/>
            <a:ext cx="233937" cy="8500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366912" y="2059302"/>
            <a:ext cx="211848" cy="7269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704908" y="2022462"/>
            <a:ext cx="320595" cy="13865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209562" y="2032491"/>
            <a:ext cx="480344" cy="10325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830522" y="2054103"/>
            <a:ext cx="203268" cy="7686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234844" y="2038427"/>
            <a:ext cx="280572" cy="9526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712909" y="2045160"/>
            <a:ext cx="299866" cy="8365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209197" y="2037992"/>
            <a:ext cx="250872" cy="9000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623059" y="2034673"/>
            <a:ext cx="538885" cy="9366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416906" y="2207182"/>
            <a:ext cx="253706" cy="9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71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16557BF2-3999-4181-967D-7CBFFBD8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2869-37D2-4FB4-B4FE-7160706CFDCA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1607682" name="Rectangle 2">
            <a:extLst>
              <a:ext uri="{FF2B5EF4-FFF2-40B4-BE49-F238E27FC236}">
                <a16:creationId xmlns:a16="http://schemas.microsoft.com/office/drawing/2014/main" xmlns="" id="{05234FD4-31EC-41E3-B15F-A74AFDAE7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CLARANS (“Randomized” CLARA)</a:t>
            </a:r>
          </a:p>
        </p:txBody>
      </p:sp>
      <p:sp>
        <p:nvSpPr>
          <p:cNvPr id="1607683" name="Rectangle 3">
            <a:extLst>
              <a:ext uri="{FF2B5EF4-FFF2-40B4-BE49-F238E27FC236}">
                <a16:creationId xmlns:a16="http://schemas.microsoft.com/office/drawing/2014/main" xmlns="" id="{76D81870-411B-47B6-BE57-688860C726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270000"/>
            <a:ext cx="7235283" cy="490696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CLARANS (A Clustering Algorithm based on Randomized Search)</a:t>
            </a:r>
          </a:p>
          <a:p>
            <a:pPr algn="just"/>
            <a:r>
              <a:rPr lang="en-US" dirty="0"/>
              <a:t>The clustering process can be presented as searching a graph where every node is a potential solution, that is, a set of k medoids</a:t>
            </a:r>
          </a:p>
          <a:p>
            <a:pPr algn="just"/>
            <a:r>
              <a:rPr lang="en-US" dirty="0"/>
              <a:t>Two nodes are neighbours if their sets differ by only one medoid</a:t>
            </a:r>
          </a:p>
          <a:p>
            <a:pPr algn="just"/>
            <a:r>
              <a:rPr lang="en-US" dirty="0"/>
              <a:t>Each node can be assigned a cost that is defined to be the total dissimilarity between every object and the medoid of its cluster</a:t>
            </a:r>
          </a:p>
          <a:p>
            <a:pPr algn="just"/>
            <a:r>
              <a:rPr lang="en-US" dirty="0"/>
              <a:t>The problem corresponds to search for a minimum on the graph</a:t>
            </a:r>
          </a:p>
          <a:p>
            <a:pPr algn="just"/>
            <a:r>
              <a:rPr lang="en-US" dirty="0"/>
              <a:t>At each step, all neighbours of current node node are searched; the neighbour which corresponds to the deepest descent in cost is chosen as the next solution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16557BF2-3999-4181-967D-7CBFFBD8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2869-37D2-4FB4-B4FE-7160706CFDCA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1607682" name="Rectangle 2">
            <a:extLst>
              <a:ext uri="{FF2B5EF4-FFF2-40B4-BE49-F238E27FC236}">
                <a16:creationId xmlns:a16="http://schemas.microsoft.com/office/drawing/2014/main" xmlns="" id="{05234FD4-31EC-41E3-B15F-A74AFDAE7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CLARANS (“Randomized” CLARA)</a:t>
            </a:r>
          </a:p>
        </p:txBody>
      </p:sp>
      <p:sp>
        <p:nvSpPr>
          <p:cNvPr id="1607683" name="Rectangle 3">
            <a:extLst>
              <a:ext uri="{FF2B5EF4-FFF2-40B4-BE49-F238E27FC236}">
                <a16:creationId xmlns:a16="http://schemas.microsoft.com/office/drawing/2014/main" xmlns="" id="{76D81870-411B-47B6-BE57-688860C726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70000"/>
            <a:ext cx="5752171" cy="4906963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CLARANS (A Clustering Algorithm based on Randomized Search)</a:t>
            </a:r>
          </a:p>
          <a:p>
            <a:pPr algn="just"/>
            <a:r>
              <a:rPr lang="en-US" dirty="0"/>
              <a:t>The clustering process can be presented as searching a graph where every node is a potential solution, that is, a set of k medoids</a:t>
            </a:r>
          </a:p>
          <a:p>
            <a:pPr algn="just"/>
            <a:r>
              <a:rPr lang="en-US" altLang="zh-CN" dirty="0"/>
              <a:t>Graph Abstraction</a:t>
            </a:r>
          </a:p>
          <a:p>
            <a:pPr lvl="1" algn="just"/>
            <a:r>
              <a:rPr lang="en-US" altLang="zh-CN" dirty="0"/>
              <a:t>Every node is a potential solution (k-medoid)</a:t>
            </a:r>
          </a:p>
          <a:p>
            <a:pPr lvl="1" algn="just"/>
            <a:r>
              <a:rPr lang="en-US" altLang="zh-CN" dirty="0"/>
              <a:t>Two nodes are adjacent if they differ by one medoid</a:t>
            </a:r>
          </a:p>
          <a:p>
            <a:pPr lvl="1" algn="just"/>
            <a:r>
              <a:rPr lang="en-US" altLang="zh-CN" dirty="0"/>
              <a:t>Every node has </a:t>
            </a:r>
            <a:r>
              <a:rPr lang="en-US" altLang="zh-CN" i="1" dirty="0"/>
              <a:t>k</a:t>
            </a:r>
            <a:r>
              <a:rPr lang="en-US" altLang="zh-CN" dirty="0"/>
              <a:t>(</a:t>
            </a:r>
            <a:r>
              <a:rPr lang="en-US" altLang="zh-CN" i="1" dirty="0" err="1"/>
              <a:t>n</a:t>
            </a:r>
            <a:r>
              <a:rPr lang="en-US" altLang="zh-CN" i="1" dirty="0" err="1">
                <a:sym typeface="Symbol" panose="05050102010706020507" pitchFamily="18" charset="2"/>
              </a:rPr>
              <a:t></a:t>
            </a:r>
            <a:r>
              <a:rPr lang="en-US" altLang="zh-CN" i="1" dirty="0" err="1"/>
              <a:t>k</a:t>
            </a:r>
            <a:r>
              <a:rPr lang="en-US" altLang="zh-CN" dirty="0"/>
              <a:t>) adjacent nodes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B3D393D-3486-4EAE-A33C-9F235508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71" y="1837409"/>
            <a:ext cx="5752171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78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82" name="Rectangle 2">
            <a:extLst>
              <a:ext uri="{FF2B5EF4-FFF2-40B4-BE49-F238E27FC236}">
                <a16:creationId xmlns:a16="http://schemas.microsoft.com/office/drawing/2014/main" xmlns="" id="{05234FD4-31EC-41E3-B15F-A74AFDAE7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CLARANS (“Randomized” CLARA)</a:t>
            </a:r>
            <a:endParaRPr lang="en-US" altLang="zh-CN" dirty="0"/>
          </a:p>
        </p:txBody>
      </p:sp>
      <p:sp>
        <p:nvSpPr>
          <p:cNvPr id="1607683" name="Rectangle 3">
            <a:extLst>
              <a:ext uri="{FF2B5EF4-FFF2-40B4-BE49-F238E27FC236}">
                <a16:creationId xmlns:a16="http://schemas.microsoft.com/office/drawing/2014/main" xmlns="" id="{76D81870-411B-47B6-BE57-688860C726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>
            <a:normAutofit/>
          </a:bodyPr>
          <a:lstStyle/>
          <a:p>
            <a:pPr algn="just"/>
            <a:r>
              <a:rPr lang="en-US"/>
              <a:t>For large values of n and k, examining k(n‐k) neighbours is time consuming.</a:t>
            </a:r>
          </a:p>
          <a:p>
            <a:pPr algn="just"/>
            <a:r>
              <a:rPr lang="en-US"/>
              <a:t>At each step, CLARANS draws sample of neighbours to examine. </a:t>
            </a:r>
          </a:p>
          <a:p>
            <a:pPr algn="just"/>
            <a:r>
              <a:rPr lang="en-US"/>
              <a:t>Note that CLARA draws a sample of nodes at the beginning of search; therefore, CLARANS has the benefit of not confining the search to a restricted area. </a:t>
            </a:r>
          </a:p>
          <a:p>
            <a:pPr algn="just"/>
            <a:r>
              <a:rPr lang="en-US"/>
              <a:t>If the local optimum is found, CLARANS starts with a new randomly selected node in search for a new local optimum. The number of local optimums to search for is a parameter. </a:t>
            </a:r>
          </a:p>
          <a:p>
            <a:pPr algn="just"/>
            <a:r>
              <a:rPr lang="en-US"/>
              <a:t>It is more efficient and scalable than both PAM and CLARA; returns higher quality clusters.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16557BF2-3999-4181-967D-7CBFFBD8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4A8A2869-37D2-4FB4-B4FE-7160706CFDCA}" type="slidenum">
              <a:rPr lang="zh-CN" altLang="en-US" smtClean="0"/>
              <a:pPr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137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 Placeholder 4">
            <a:extLst>
              <a:ext uri="{FF2B5EF4-FFF2-40B4-BE49-F238E27FC236}">
                <a16:creationId xmlns:a16="http://schemas.microsoft.com/office/drawing/2014/main" xmlns="" id="{212E08C7-7B9C-4106-98B6-1A8A7D2C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69DD-E0A4-46AC-9E1C-EAD489FDABB4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1613826" name="Rectangle 2">
            <a:extLst>
              <a:ext uri="{FF2B5EF4-FFF2-40B4-BE49-F238E27FC236}">
                <a16:creationId xmlns:a16="http://schemas.microsoft.com/office/drawing/2014/main" xmlns="" id="{D7DD31F7-7ACD-4BBC-8822-9AEB267BA5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CLARANS</a:t>
            </a:r>
          </a:p>
        </p:txBody>
      </p:sp>
      <p:grpSp>
        <p:nvGrpSpPr>
          <p:cNvPr id="1613827" name="Group 3">
            <a:extLst>
              <a:ext uri="{FF2B5EF4-FFF2-40B4-BE49-F238E27FC236}">
                <a16:creationId xmlns:a16="http://schemas.microsoft.com/office/drawing/2014/main" xmlns="" id="{B22F27AE-3060-40FA-96AC-CC2AF9956199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752600"/>
            <a:ext cx="1981200" cy="2362200"/>
            <a:chOff x="432" y="1200"/>
            <a:chExt cx="1920" cy="2208"/>
          </a:xfrm>
        </p:grpSpPr>
        <p:sp>
          <p:nvSpPr>
            <p:cNvPr id="1613828" name="Oval 4">
              <a:extLst>
                <a:ext uri="{FF2B5EF4-FFF2-40B4-BE49-F238E27FC236}">
                  <a16:creationId xmlns:a16="http://schemas.microsoft.com/office/drawing/2014/main" xmlns="" id="{B35EB0C9-FF77-4449-82A3-89BE73DBD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200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29" name="Oval 5">
              <a:extLst>
                <a:ext uri="{FF2B5EF4-FFF2-40B4-BE49-F238E27FC236}">
                  <a16:creationId xmlns:a16="http://schemas.microsoft.com/office/drawing/2014/main" xmlns="" id="{6024D702-B50D-4297-9D7F-E66731FA9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64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30" name="Oval 6">
              <a:extLst>
                <a:ext uri="{FF2B5EF4-FFF2-40B4-BE49-F238E27FC236}">
                  <a16:creationId xmlns:a16="http://schemas.microsoft.com/office/drawing/2014/main" xmlns="" id="{C6485E06-4AB6-42A8-B1AB-0959BE30A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4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31" name="Oval 7">
              <a:extLst>
                <a:ext uri="{FF2B5EF4-FFF2-40B4-BE49-F238E27FC236}">
                  <a16:creationId xmlns:a16="http://schemas.microsoft.com/office/drawing/2014/main" xmlns="" id="{F004B446-C2D2-41D8-807F-1820B3D6A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00"/>
              <a:ext cx="480" cy="4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613832" name="Line 8">
              <a:extLst>
                <a:ext uri="{FF2B5EF4-FFF2-40B4-BE49-F238E27FC236}">
                  <a16:creationId xmlns:a16="http://schemas.microsoft.com/office/drawing/2014/main" xmlns="" id="{C893CBC6-21CE-4260-8FE6-8CA4D5973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3" name="Line 9">
              <a:extLst>
                <a:ext uri="{FF2B5EF4-FFF2-40B4-BE49-F238E27FC236}">
                  <a16:creationId xmlns:a16="http://schemas.microsoft.com/office/drawing/2014/main" xmlns="" id="{FEEC6048-5BA7-4565-96A0-FA5C14F20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68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4" name="Oval 10">
              <a:extLst>
                <a:ext uri="{FF2B5EF4-FFF2-40B4-BE49-F238E27FC236}">
                  <a16:creationId xmlns:a16="http://schemas.microsoft.com/office/drawing/2014/main" xmlns="" id="{90250E24-504A-4597-BCA9-F712EB95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92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35" name="Oval 11">
              <a:extLst>
                <a:ext uri="{FF2B5EF4-FFF2-40B4-BE49-F238E27FC236}">
                  <a16:creationId xmlns:a16="http://schemas.microsoft.com/office/drawing/2014/main" xmlns="" id="{044D060E-F4B2-4203-8639-5D04E1A81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92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36" name="Line 12">
              <a:extLst>
                <a:ext uri="{FF2B5EF4-FFF2-40B4-BE49-F238E27FC236}">
                  <a16:creationId xmlns:a16="http://schemas.microsoft.com/office/drawing/2014/main" xmlns="" id="{63A96A23-0E29-44E8-871D-E205C37351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2496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7" name="Line 13">
              <a:extLst>
                <a:ext uri="{FF2B5EF4-FFF2-40B4-BE49-F238E27FC236}">
                  <a16:creationId xmlns:a16="http://schemas.microsoft.com/office/drawing/2014/main" xmlns="" id="{C547E4BE-D047-42D1-BB98-9A73D6F7D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96"/>
              <a:ext cx="28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38" name="Line 14">
              <a:extLst>
                <a:ext uri="{FF2B5EF4-FFF2-40B4-BE49-F238E27FC236}">
                  <a16:creationId xmlns:a16="http://schemas.microsoft.com/office/drawing/2014/main" xmlns="" id="{57563684-57C9-483F-8960-B180B0DFD3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4" y="1584"/>
              <a:ext cx="52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13839" name="Group 15">
            <a:extLst>
              <a:ext uri="{FF2B5EF4-FFF2-40B4-BE49-F238E27FC236}">
                <a16:creationId xmlns:a16="http://schemas.microsoft.com/office/drawing/2014/main" xmlns="" id="{7D9528CC-91F9-44E3-BE10-BB3241934548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752600"/>
            <a:ext cx="1981200" cy="2362200"/>
            <a:chOff x="2448" y="1248"/>
            <a:chExt cx="1920" cy="2208"/>
          </a:xfrm>
        </p:grpSpPr>
        <p:sp>
          <p:nvSpPr>
            <p:cNvPr id="1613840" name="Oval 16">
              <a:extLst>
                <a:ext uri="{FF2B5EF4-FFF2-40B4-BE49-F238E27FC236}">
                  <a16:creationId xmlns:a16="http://schemas.microsoft.com/office/drawing/2014/main" xmlns="" id="{F809F37B-55F4-4E8B-A70E-F0AC00505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4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41" name="Oval 17">
              <a:extLst>
                <a:ext uri="{FF2B5EF4-FFF2-40B4-BE49-F238E27FC236}">
                  <a16:creationId xmlns:a16="http://schemas.microsoft.com/office/drawing/2014/main" xmlns="" id="{0E10B639-67C1-4305-B4F2-3646BD3C2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12"/>
              <a:ext cx="480" cy="4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613842" name="Oval 18">
              <a:extLst>
                <a:ext uri="{FF2B5EF4-FFF2-40B4-BE49-F238E27FC236}">
                  <a16:creationId xmlns:a16="http://schemas.microsoft.com/office/drawing/2014/main" xmlns="" id="{32FF6DE7-F19F-4943-A774-712531CC3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112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43" name="Oval 19">
              <a:extLst>
                <a:ext uri="{FF2B5EF4-FFF2-40B4-BE49-F238E27FC236}">
                  <a16:creationId xmlns:a16="http://schemas.microsoft.com/office/drawing/2014/main" xmlns="" id="{442E48E6-7665-4811-8BE7-82A91733E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248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44" name="Line 20">
              <a:extLst>
                <a:ext uri="{FF2B5EF4-FFF2-40B4-BE49-F238E27FC236}">
                  <a16:creationId xmlns:a16="http://schemas.microsoft.com/office/drawing/2014/main" xmlns="" id="{F86096BF-7DEE-4ED3-871C-EE08604C0B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48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45" name="Line 21">
              <a:extLst>
                <a:ext uri="{FF2B5EF4-FFF2-40B4-BE49-F238E27FC236}">
                  <a16:creationId xmlns:a16="http://schemas.microsoft.com/office/drawing/2014/main" xmlns="" id="{5D373340-B6FF-4E05-BF0A-E8F0793C5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72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46" name="Oval 22">
              <a:extLst>
                <a:ext uri="{FF2B5EF4-FFF2-40B4-BE49-F238E27FC236}">
                  <a16:creationId xmlns:a16="http://schemas.microsoft.com/office/drawing/2014/main" xmlns="" id="{CFC837D2-7393-4CAA-B97B-FD5B72DC7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976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47" name="Oval 23">
              <a:extLst>
                <a:ext uri="{FF2B5EF4-FFF2-40B4-BE49-F238E27FC236}">
                  <a16:creationId xmlns:a16="http://schemas.microsoft.com/office/drawing/2014/main" xmlns="" id="{D11E5AC0-41EE-49E7-961A-089A7F378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76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613848" name="Line 24">
              <a:extLst>
                <a:ext uri="{FF2B5EF4-FFF2-40B4-BE49-F238E27FC236}">
                  <a16:creationId xmlns:a16="http://schemas.microsoft.com/office/drawing/2014/main" xmlns="" id="{AC7AF9DE-7678-4DC8-B09B-75934A856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544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49" name="Line 25">
              <a:extLst>
                <a:ext uri="{FF2B5EF4-FFF2-40B4-BE49-F238E27FC236}">
                  <a16:creationId xmlns:a16="http://schemas.microsoft.com/office/drawing/2014/main" xmlns="" id="{CA696F26-D0F4-4B53-A163-4ABCBD90E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544"/>
              <a:ext cx="28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3850" name="Line 26">
              <a:extLst>
                <a:ext uri="{FF2B5EF4-FFF2-40B4-BE49-F238E27FC236}">
                  <a16:creationId xmlns:a16="http://schemas.microsoft.com/office/drawing/2014/main" xmlns="" id="{256E9E2F-2FA8-4F86-8F46-E18FF01F33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1632"/>
              <a:ext cx="52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aphicFrame>
        <p:nvGraphicFramePr>
          <p:cNvPr id="1613851" name="Object 27">
            <a:extLst>
              <a:ext uri="{FF2B5EF4-FFF2-40B4-BE49-F238E27FC236}">
                <a16:creationId xmlns:a16="http://schemas.microsoft.com/office/drawing/2014/main" xmlns="" id="{326C24DF-36CE-4EEB-BE6C-BB2208D6EF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1900" y="16764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0" name="Equation" r:id="rId4" imgW="126720" imgH="152280" progId="Equation.3">
                  <p:embed/>
                </p:oleObj>
              </mc:Choice>
              <mc:Fallback>
                <p:oleObj name="Equation" r:id="rId4" imgW="126720" imgH="152280" progId="Equation.3">
                  <p:embed/>
                  <p:pic>
                    <p:nvPicPr>
                      <p:cNvPr id="1613851" name="Object 27">
                        <a:extLst>
                          <a:ext uri="{FF2B5EF4-FFF2-40B4-BE49-F238E27FC236}">
                            <a16:creationId xmlns:a16="http://schemas.microsoft.com/office/drawing/2014/main" xmlns="" id="{326C24DF-36CE-4EEB-BE6C-BB2208D6EF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16764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3852" name="Object 28">
            <a:extLst>
              <a:ext uri="{FF2B5EF4-FFF2-40B4-BE49-F238E27FC236}">
                <a16:creationId xmlns:a16="http://schemas.microsoft.com/office/drawing/2014/main" xmlns="" id="{AA1F7423-FB36-4909-B6F2-80E3E9252A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24384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1" name="Equation" r:id="rId6" imgW="126720" imgH="152280" progId="Equation.3">
                  <p:embed/>
                </p:oleObj>
              </mc:Choice>
              <mc:Fallback>
                <p:oleObj name="Equation" r:id="rId6" imgW="126720" imgH="152280" progId="Equation.3">
                  <p:embed/>
                  <p:pic>
                    <p:nvPicPr>
                      <p:cNvPr id="1613852" name="Object 28">
                        <a:extLst>
                          <a:ext uri="{FF2B5EF4-FFF2-40B4-BE49-F238E27FC236}">
                            <a16:creationId xmlns:a16="http://schemas.microsoft.com/office/drawing/2014/main" xmlns="" id="{AA1F7423-FB36-4909-B6F2-80E3E9252A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384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3853" name="Text Box 29">
            <a:extLst>
              <a:ext uri="{FF2B5EF4-FFF2-40B4-BE49-F238E27FC236}">
                <a16:creationId xmlns:a16="http://schemas.microsoft.com/office/drawing/2014/main" xmlns="" id="{B72604F4-7600-43C3-BD1D-13BF0F9C6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4384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cs typeface="Arial" panose="020B0604020202020204" pitchFamily="34" charset="0"/>
              </a:rPr>
              <a:t>&lt;</a:t>
            </a:r>
          </a:p>
        </p:txBody>
      </p:sp>
      <p:graphicFrame>
        <p:nvGraphicFramePr>
          <p:cNvPr id="1613854" name="Object 30">
            <a:extLst>
              <a:ext uri="{FF2B5EF4-FFF2-40B4-BE49-F238E27FC236}">
                <a16:creationId xmlns:a16="http://schemas.microsoft.com/office/drawing/2014/main" xmlns="" id="{470D50EE-DF3E-47F1-9E7C-4ECAEE7F8A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31242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2" name="Equation" r:id="rId7" imgW="126720" imgH="152280" progId="Equation.3">
                  <p:embed/>
                </p:oleObj>
              </mc:Choice>
              <mc:Fallback>
                <p:oleObj name="Equation" r:id="rId7" imgW="126720" imgH="152280" progId="Equation.3">
                  <p:embed/>
                  <p:pic>
                    <p:nvPicPr>
                      <p:cNvPr id="1613854" name="Object 30">
                        <a:extLst>
                          <a:ext uri="{FF2B5EF4-FFF2-40B4-BE49-F238E27FC236}">
                            <a16:creationId xmlns:a16="http://schemas.microsoft.com/office/drawing/2014/main" xmlns="" id="{470D50EE-DF3E-47F1-9E7C-4ECAEE7F8A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242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3855" name="Object 31">
            <a:extLst>
              <a:ext uri="{FF2B5EF4-FFF2-40B4-BE49-F238E27FC236}">
                <a16:creationId xmlns:a16="http://schemas.microsoft.com/office/drawing/2014/main" xmlns="" id="{6DD2584A-75F4-47E3-A6EC-82C771FE9A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31242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" name="Equation" r:id="rId8" imgW="126720" imgH="152280" progId="Equation.3">
                  <p:embed/>
                </p:oleObj>
              </mc:Choice>
              <mc:Fallback>
                <p:oleObj name="Equation" r:id="rId8" imgW="126720" imgH="152280" progId="Equation.3">
                  <p:embed/>
                  <p:pic>
                    <p:nvPicPr>
                      <p:cNvPr id="1613855" name="Object 31">
                        <a:extLst>
                          <a:ext uri="{FF2B5EF4-FFF2-40B4-BE49-F238E27FC236}">
                            <a16:creationId xmlns:a16="http://schemas.microsoft.com/office/drawing/2014/main" xmlns="" id="{6DD2584A-75F4-47E3-A6EC-82C771FE9A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1242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13856" name="Group 32">
            <a:extLst>
              <a:ext uri="{FF2B5EF4-FFF2-40B4-BE49-F238E27FC236}">
                <a16:creationId xmlns:a16="http://schemas.microsoft.com/office/drawing/2014/main" xmlns="" id="{5F5490C7-974B-4540-90D6-69C0C1715D6B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2057401"/>
            <a:ext cx="2667000" cy="1006475"/>
            <a:chOff x="3217" y="1872"/>
            <a:chExt cx="1680" cy="634"/>
          </a:xfrm>
        </p:grpSpPr>
        <p:sp>
          <p:nvSpPr>
            <p:cNvPr id="1613857" name="AutoShape 33">
              <a:extLst>
                <a:ext uri="{FF2B5EF4-FFF2-40B4-BE49-F238E27FC236}">
                  <a16:creationId xmlns:a16="http://schemas.microsoft.com/office/drawing/2014/main" xmlns="" id="{F8DA7F3A-4114-4CCB-83FD-36FE6B4F5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58" name="Text Box 34">
              <a:extLst>
                <a:ext uri="{FF2B5EF4-FFF2-40B4-BE49-F238E27FC236}">
                  <a16:creationId xmlns:a16="http://schemas.microsoft.com/office/drawing/2014/main" xmlns="" id="{6868B913-F478-467C-BE1F-12BCCB575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59" name="Text Box 35">
              <a:extLst>
                <a:ext uri="{FF2B5EF4-FFF2-40B4-BE49-F238E27FC236}">
                  <a16:creationId xmlns:a16="http://schemas.microsoft.com/office/drawing/2014/main" xmlns="" id="{493C93E3-0A3D-4BB4-B04B-0D0A3B9E0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1613860" name="AutoShape 36">
            <a:extLst>
              <a:ext uri="{FF2B5EF4-FFF2-40B4-BE49-F238E27FC236}">
                <a16:creationId xmlns:a16="http://schemas.microsoft.com/office/drawing/2014/main" xmlns="" id="{EF42243B-8B13-42B6-A15F-AD45E1C0EAE3}"/>
              </a:ext>
            </a:extLst>
          </p:cNvPr>
          <p:cNvSpPr>
            <a:spLocks/>
          </p:cNvSpPr>
          <p:nvPr/>
        </p:nvSpPr>
        <p:spPr bwMode="auto">
          <a:xfrm rot="16226663">
            <a:off x="4304507" y="-575469"/>
            <a:ext cx="304800" cy="4040187"/>
          </a:xfrm>
          <a:prstGeom prst="rightBrace">
            <a:avLst>
              <a:gd name="adj1" fmla="val 110460"/>
              <a:gd name="adj2" fmla="val 5007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3861" name="Text Box 37">
            <a:extLst>
              <a:ext uri="{FF2B5EF4-FFF2-40B4-BE49-F238E27FC236}">
                <a16:creationId xmlns:a16="http://schemas.microsoft.com/office/drawing/2014/main" xmlns="" id="{731E0797-8D73-4D58-A4F3-5F3D4F6B7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81001"/>
            <a:ext cx="487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cs typeface="Arial" panose="020B0604020202020204" pitchFamily="34" charset="0"/>
              </a:rPr>
              <a:t>Compare no more than </a:t>
            </a:r>
            <a:r>
              <a:rPr lang="en-US" altLang="zh-CN" sz="2400" i="1">
                <a:solidFill>
                  <a:srgbClr val="CC0000"/>
                </a:solidFill>
                <a:cs typeface="Arial" panose="020B0604020202020204" pitchFamily="34" charset="0"/>
              </a:rPr>
              <a:t>maxneighbor</a:t>
            </a:r>
            <a:r>
              <a:rPr lang="en-US" altLang="zh-CN" sz="2400" i="1">
                <a:cs typeface="Arial" panose="020B0604020202020204" pitchFamily="34" charset="0"/>
              </a:rPr>
              <a:t> </a:t>
            </a:r>
            <a:r>
              <a:rPr lang="en-US" altLang="zh-CN" sz="2400">
                <a:cs typeface="Arial" panose="020B0604020202020204" pitchFamily="34" charset="0"/>
              </a:rPr>
              <a:t>times</a:t>
            </a:r>
          </a:p>
        </p:txBody>
      </p:sp>
      <p:grpSp>
        <p:nvGrpSpPr>
          <p:cNvPr id="1613862" name="Group 38">
            <a:extLst>
              <a:ext uri="{FF2B5EF4-FFF2-40B4-BE49-F238E27FC236}">
                <a16:creationId xmlns:a16="http://schemas.microsoft.com/office/drawing/2014/main" xmlns="" id="{60A25CA8-0FC1-4240-955A-402813376DB7}"/>
              </a:ext>
            </a:extLst>
          </p:cNvPr>
          <p:cNvGrpSpPr>
            <a:grpSpLocks/>
          </p:cNvGrpSpPr>
          <p:nvPr/>
        </p:nvGrpSpPr>
        <p:grpSpPr bwMode="auto">
          <a:xfrm>
            <a:off x="8534400" y="1752600"/>
            <a:ext cx="1828800" cy="4724400"/>
            <a:chOff x="4704" y="1488"/>
            <a:chExt cx="912" cy="1632"/>
          </a:xfrm>
        </p:grpSpPr>
        <p:sp>
          <p:nvSpPr>
            <p:cNvPr id="1613863" name="AutoShape 39">
              <a:extLst>
                <a:ext uri="{FF2B5EF4-FFF2-40B4-BE49-F238E27FC236}">
                  <a16:creationId xmlns:a16="http://schemas.microsoft.com/office/drawing/2014/main" xmlns="" id="{36494348-21A4-48DB-9E14-227EA7301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488"/>
              <a:ext cx="96" cy="1632"/>
            </a:xfrm>
            <a:prstGeom prst="rightBrace">
              <a:avLst>
                <a:gd name="adj1" fmla="val 1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64" name="Text Box 40">
              <a:extLst>
                <a:ext uri="{FF2B5EF4-FFF2-40B4-BE49-F238E27FC236}">
                  <a16:creationId xmlns:a16="http://schemas.microsoft.com/office/drawing/2014/main" xmlns="" id="{7B7FBA24-5B85-4809-9C81-F82330646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2160"/>
              <a:ext cx="768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i="1">
                  <a:solidFill>
                    <a:srgbClr val="CC0000"/>
                  </a:solidFill>
                  <a:cs typeface="Arial" panose="020B0604020202020204" pitchFamily="34" charset="0"/>
                </a:rPr>
                <a:t>numlocal</a:t>
              </a:r>
            </a:p>
          </p:txBody>
        </p:sp>
      </p:grpSp>
      <p:sp>
        <p:nvSpPr>
          <p:cNvPr id="1613865" name="AutoShape 41">
            <a:extLst>
              <a:ext uri="{FF2B5EF4-FFF2-40B4-BE49-F238E27FC236}">
                <a16:creationId xmlns:a16="http://schemas.microsoft.com/office/drawing/2014/main" xmlns="" id="{FC2FBB78-29E6-4A84-8197-4C098CCD2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400" y="4405314"/>
            <a:ext cx="838200" cy="77628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3866" name="Text Box 42">
            <a:extLst>
              <a:ext uri="{FF2B5EF4-FFF2-40B4-BE49-F238E27FC236}">
                <a16:creationId xmlns:a16="http://schemas.microsoft.com/office/drawing/2014/main" xmlns="" id="{826B502A-CE6B-425B-9828-FEF67E883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54864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cs typeface="Arial" panose="020B0604020202020204" pitchFamily="34" charset="0"/>
              </a:rPr>
              <a:t>Best Node</a:t>
            </a:r>
          </a:p>
        </p:txBody>
      </p:sp>
      <p:graphicFrame>
        <p:nvGraphicFramePr>
          <p:cNvPr id="1613867" name="Object 43">
            <a:extLst>
              <a:ext uri="{FF2B5EF4-FFF2-40B4-BE49-F238E27FC236}">
                <a16:creationId xmlns:a16="http://schemas.microsoft.com/office/drawing/2014/main" xmlns="" id="{3A7143E3-277C-4E67-BA15-5907A80F2B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22860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4" name="Equation" r:id="rId9" imgW="126720" imgH="152280" progId="Equation.3">
                  <p:embed/>
                </p:oleObj>
              </mc:Choice>
              <mc:Fallback>
                <p:oleObj name="Equation" r:id="rId9" imgW="126720" imgH="152280" progId="Equation.3">
                  <p:embed/>
                  <p:pic>
                    <p:nvPicPr>
                      <p:cNvPr id="1613867" name="Object 43">
                        <a:extLst>
                          <a:ext uri="{FF2B5EF4-FFF2-40B4-BE49-F238E27FC236}">
                            <a16:creationId xmlns:a16="http://schemas.microsoft.com/office/drawing/2014/main" xmlns="" id="{3A7143E3-277C-4E67-BA15-5907A80F2B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86000"/>
                        <a:ext cx="317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13868" name="Group 44">
            <a:extLst>
              <a:ext uri="{FF2B5EF4-FFF2-40B4-BE49-F238E27FC236}">
                <a16:creationId xmlns:a16="http://schemas.microsoft.com/office/drawing/2014/main" xmlns="" id="{D8A19570-4873-494C-AA38-8A5E67A4535A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3733801"/>
            <a:ext cx="2667000" cy="1006475"/>
            <a:chOff x="3217" y="1872"/>
            <a:chExt cx="1680" cy="634"/>
          </a:xfrm>
        </p:grpSpPr>
        <p:sp>
          <p:nvSpPr>
            <p:cNvPr id="1613869" name="AutoShape 45">
              <a:extLst>
                <a:ext uri="{FF2B5EF4-FFF2-40B4-BE49-F238E27FC236}">
                  <a16:creationId xmlns:a16="http://schemas.microsoft.com/office/drawing/2014/main" xmlns="" id="{A29AC726-EE2C-4C95-9233-847EDEA0D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70" name="Text Box 46">
              <a:extLst>
                <a:ext uri="{FF2B5EF4-FFF2-40B4-BE49-F238E27FC236}">
                  <a16:creationId xmlns:a16="http://schemas.microsoft.com/office/drawing/2014/main" xmlns="" id="{2B897AAB-6719-450F-8F04-8E9ECCB2F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71" name="Text Box 47">
              <a:extLst>
                <a:ext uri="{FF2B5EF4-FFF2-40B4-BE49-F238E27FC236}">
                  <a16:creationId xmlns:a16="http://schemas.microsoft.com/office/drawing/2014/main" xmlns="" id="{FAAF70B4-79AB-43C7-9DE7-F8F68FB75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  <p:grpSp>
        <p:nvGrpSpPr>
          <p:cNvPr id="1613872" name="Group 48">
            <a:extLst>
              <a:ext uri="{FF2B5EF4-FFF2-40B4-BE49-F238E27FC236}">
                <a16:creationId xmlns:a16="http://schemas.microsoft.com/office/drawing/2014/main" xmlns="" id="{D70EACC4-4437-44CB-9D2A-FB6021963D7F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648201"/>
            <a:ext cx="2667000" cy="1006475"/>
            <a:chOff x="3217" y="1872"/>
            <a:chExt cx="1680" cy="634"/>
          </a:xfrm>
        </p:grpSpPr>
        <p:sp>
          <p:nvSpPr>
            <p:cNvPr id="1613873" name="AutoShape 49">
              <a:extLst>
                <a:ext uri="{FF2B5EF4-FFF2-40B4-BE49-F238E27FC236}">
                  <a16:creationId xmlns:a16="http://schemas.microsoft.com/office/drawing/2014/main" xmlns="" id="{10F3FE07-3844-423E-A5C9-28DE743B6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74" name="Text Box 50">
              <a:extLst>
                <a:ext uri="{FF2B5EF4-FFF2-40B4-BE49-F238E27FC236}">
                  <a16:creationId xmlns:a16="http://schemas.microsoft.com/office/drawing/2014/main" xmlns="" id="{2DDC97A8-4D9E-4CC3-9BC5-67ACC00A7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75" name="Text Box 51">
              <a:extLst>
                <a:ext uri="{FF2B5EF4-FFF2-40B4-BE49-F238E27FC236}">
                  <a16:creationId xmlns:a16="http://schemas.microsoft.com/office/drawing/2014/main" xmlns="" id="{70325A93-1B64-4F27-9732-F51F8A74EE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  <p:grpSp>
        <p:nvGrpSpPr>
          <p:cNvPr id="1613876" name="Group 52">
            <a:extLst>
              <a:ext uri="{FF2B5EF4-FFF2-40B4-BE49-F238E27FC236}">
                <a16:creationId xmlns:a16="http://schemas.microsoft.com/office/drawing/2014/main" xmlns="" id="{7030A355-B321-4D53-8B49-6999437422C6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5470526"/>
            <a:ext cx="2667000" cy="1006475"/>
            <a:chOff x="3217" y="1872"/>
            <a:chExt cx="1680" cy="634"/>
          </a:xfrm>
        </p:grpSpPr>
        <p:sp>
          <p:nvSpPr>
            <p:cNvPr id="1613877" name="AutoShape 53">
              <a:extLst>
                <a:ext uri="{FF2B5EF4-FFF2-40B4-BE49-F238E27FC236}">
                  <a16:creationId xmlns:a16="http://schemas.microsoft.com/office/drawing/2014/main" xmlns="" id="{58222BA8-006E-4291-BCC2-24390782B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16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3878" name="Text Box 54">
              <a:extLst>
                <a:ext uri="{FF2B5EF4-FFF2-40B4-BE49-F238E27FC236}">
                  <a16:creationId xmlns:a16="http://schemas.microsoft.com/office/drawing/2014/main" xmlns="" id="{5D3F9370-D292-47BD-BF44-EC56BFC45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3" y="206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cs typeface="Arial" panose="020B0604020202020204" pitchFamily="34" charset="0"/>
                </a:rPr>
                <a:t>Local minimum</a:t>
              </a:r>
            </a:p>
          </p:txBody>
        </p:sp>
        <p:sp>
          <p:nvSpPr>
            <p:cNvPr id="1613879" name="Text Box 55">
              <a:extLst>
                <a:ext uri="{FF2B5EF4-FFF2-40B4-BE49-F238E27FC236}">
                  <a16:creationId xmlns:a16="http://schemas.microsoft.com/office/drawing/2014/main" xmlns="" id="{3B0AEBB2-2085-4901-BB4F-1D67D59C1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872"/>
              <a:ext cx="48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5400">
                  <a:cs typeface="Arial" panose="020B0604020202020204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3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3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13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13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13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13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13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3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13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13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13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13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13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13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13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13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13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13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13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13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13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13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13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13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385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5BCD223E-BBCA-478C-A8FB-658EC7B2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C838D-578C-4CBF-A28D-13F11D7BF9A6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1615874" name="Rectangle 2">
            <a:extLst>
              <a:ext uri="{FF2B5EF4-FFF2-40B4-BE49-F238E27FC236}">
                <a16:creationId xmlns:a16="http://schemas.microsoft.com/office/drawing/2014/main" xmlns="" id="{60EC5029-3495-4E0C-A90F-83375AB24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CLARANS - Algorithm</a:t>
            </a:r>
          </a:p>
        </p:txBody>
      </p:sp>
      <p:sp>
        <p:nvSpPr>
          <p:cNvPr id="1615875" name="Rectangle 3">
            <a:extLst>
              <a:ext uri="{FF2B5EF4-FFF2-40B4-BE49-F238E27FC236}">
                <a16:creationId xmlns:a16="http://schemas.microsoft.com/office/drawing/2014/main" xmlns="" id="{CFEE07AE-5D65-43D0-9889-561DD6AB2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6426" y="1066800"/>
            <a:ext cx="8105775" cy="5562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Set mincost to MAXIMUM; 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For i=1 to </a:t>
            </a:r>
            <a:r>
              <a:rPr lang="en-US" altLang="zh-CN" sz="2400" i="1">
                <a:ea typeface="宋体" panose="02010600030101010101" pitchFamily="2" charset="-122"/>
              </a:rPr>
              <a:t>h</a:t>
            </a:r>
            <a:r>
              <a:rPr lang="en-US" altLang="zh-CN" sz="2400">
                <a:ea typeface="宋体" panose="02010600030101010101" pitchFamily="2" charset="-122"/>
              </a:rPr>
              <a:t> do  // find h local optimum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Randomly select a node as the current node C in the graph;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J = 1;  // counter of neighbors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Repeat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	Randomly select a neighbor N of C;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	If Cost(N,D)&lt;Cost(C,D) </a:t>
            </a:r>
          </a:p>
          <a:p>
            <a:pPr lvl="3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700">
                <a:ea typeface="宋体" panose="02010600030101010101" pitchFamily="2" charset="-122"/>
              </a:rPr>
              <a:t>	</a:t>
            </a:r>
            <a:r>
              <a:rPr lang="en-US" altLang="zh-CN" sz="1900">
                <a:ea typeface="宋体" panose="02010600030101010101" pitchFamily="2" charset="-122"/>
              </a:rPr>
              <a:t>Assign N as the current node C;</a:t>
            </a:r>
          </a:p>
          <a:p>
            <a:pPr lvl="3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900">
                <a:ea typeface="宋体" panose="02010600030101010101" pitchFamily="2" charset="-122"/>
              </a:rPr>
              <a:t>	J = 1;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	</a:t>
            </a:r>
            <a:r>
              <a:rPr lang="en-US" altLang="zh-CN">
                <a:ea typeface="宋体" panose="02010600030101010101" pitchFamily="2" charset="-122"/>
              </a:rPr>
              <a:t>Else  J++;</a:t>
            </a:r>
          </a:p>
          <a:p>
            <a:pPr lvl="2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	Endif;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Until J &gt; m</a:t>
            </a:r>
          </a:p>
          <a:p>
            <a:pPr lvl="1">
              <a:lnSpc>
                <a:spcPct val="80000"/>
              </a:lnSpc>
            </a:pPr>
            <a:r>
              <a:rPr lang="en-US" altLang="zh-CN" sz="2200">
                <a:ea typeface="宋体" panose="02010600030101010101" pitchFamily="2" charset="-122"/>
              </a:rPr>
              <a:t>Update mincost with Cost(C,D) if applicableEnd for;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End For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Return bestnode;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1427" y="476973"/>
            <a:ext cx="641771" cy="1836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2565" y="817658"/>
            <a:ext cx="374732" cy="1035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3080" y="989546"/>
            <a:ext cx="81424" cy="1185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0806" y="1170284"/>
            <a:ext cx="111418" cy="2881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09373" y="1524305"/>
            <a:ext cx="116320" cy="1057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22016" y="1680302"/>
            <a:ext cx="87342" cy="1313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24472" y="1867768"/>
            <a:ext cx="102427" cy="1172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39098" y="2038014"/>
            <a:ext cx="132716" cy="1215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41243" y="2207532"/>
            <a:ext cx="115834" cy="1160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57422" y="829912"/>
            <a:ext cx="65588" cy="863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04397" y="821140"/>
            <a:ext cx="62907" cy="9137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73335" y="992871"/>
            <a:ext cx="13032" cy="90001"/>
          </a:xfrm>
          <a:custGeom>
            <a:avLst/>
            <a:gdLst/>
            <a:ahLst/>
            <a:cxnLst/>
            <a:rect l="l" t="t" r="r" b="b"/>
            <a:pathLst>
              <a:path w="20319" h="140335">
                <a:moveTo>
                  <a:pt x="40" y="133694"/>
                </a:moveTo>
                <a:lnTo>
                  <a:pt x="87" y="136786"/>
                </a:lnTo>
                <a:lnTo>
                  <a:pt x="3247" y="139946"/>
                </a:lnTo>
                <a:lnTo>
                  <a:pt x="11200" y="139946"/>
                </a:lnTo>
                <a:lnTo>
                  <a:pt x="11388" y="139758"/>
                </a:lnTo>
                <a:lnTo>
                  <a:pt x="5590" y="139758"/>
                </a:lnTo>
                <a:lnTo>
                  <a:pt x="475" y="136376"/>
                </a:lnTo>
                <a:lnTo>
                  <a:pt x="40" y="133694"/>
                </a:lnTo>
                <a:close/>
              </a:path>
              <a:path w="20319" h="140335">
                <a:moveTo>
                  <a:pt x="2502" y="126382"/>
                </a:moveTo>
                <a:lnTo>
                  <a:pt x="1119" y="127674"/>
                </a:lnTo>
                <a:lnTo>
                  <a:pt x="24" y="128794"/>
                </a:lnTo>
                <a:lnTo>
                  <a:pt x="40" y="133694"/>
                </a:lnTo>
                <a:lnTo>
                  <a:pt x="373" y="135747"/>
                </a:lnTo>
                <a:lnTo>
                  <a:pt x="475" y="136376"/>
                </a:lnTo>
                <a:lnTo>
                  <a:pt x="5590" y="139758"/>
                </a:lnTo>
                <a:lnTo>
                  <a:pt x="11416" y="139099"/>
                </a:lnTo>
                <a:lnTo>
                  <a:pt x="12559" y="137655"/>
                </a:lnTo>
                <a:lnTo>
                  <a:pt x="13306" y="136786"/>
                </a:lnTo>
                <a:lnTo>
                  <a:pt x="13970" y="135747"/>
                </a:lnTo>
                <a:lnTo>
                  <a:pt x="14423" y="134849"/>
                </a:lnTo>
                <a:lnTo>
                  <a:pt x="14423" y="132040"/>
                </a:lnTo>
                <a:lnTo>
                  <a:pt x="14129" y="130792"/>
                </a:lnTo>
                <a:lnTo>
                  <a:pt x="13863" y="129049"/>
                </a:lnTo>
                <a:lnTo>
                  <a:pt x="12901" y="128412"/>
                </a:lnTo>
                <a:lnTo>
                  <a:pt x="1546" y="128412"/>
                </a:lnTo>
                <a:lnTo>
                  <a:pt x="1753" y="128170"/>
                </a:lnTo>
                <a:lnTo>
                  <a:pt x="1919" y="127674"/>
                </a:lnTo>
                <a:lnTo>
                  <a:pt x="2502" y="126382"/>
                </a:lnTo>
                <a:close/>
              </a:path>
              <a:path w="20319" h="140335">
                <a:moveTo>
                  <a:pt x="14423" y="134849"/>
                </a:moveTo>
                <a:lnTo>
                  <a:pt x="13970" y="135747"/>
                </a:lnTo>
                <a:lnTo>
                  <a:pt x="13306" y="136786"/>
                </a:lnTo>
                <a:lnTo>
                  <a:pt x="12559" y="137655"/>
                </a:lnTo>
                <a:lnTo>
                  <a:pt x="11416" y="139099"/>
                </a:lnTo>
                <a:lnTo>
                  <a:pt x="5590" y="139758"/>
                </a:lnTo>
                <a:lnTo>
                  <a:pt x="11388" y="139758"/>
                </a:lnTo>
                <a:lnTo>
                  <a:pt x="14360" y="136786"/>
                </a:lnTo>
                <a:lnTo>
                  <a:pt x="14423" y="134849"/>
                </a:lnTo>
                <a:close/>
              </a:path>
              <a:path w="20319" h="140335">
                <a:moveTo>
                  <a:pt x="14386" y="118580"/>
                </a:moveTo>
                <a:lnTo>
                  <a:pt x="14423" y="134849"/>
                </a:lnTo>
                <a:lnTo>
                  <a:pt x="15006" y="133694"/>
                </a:lnTo>
                <a:lnTo>
                  <a:pt x="17385" y="128412"/>
                </a:lnTo>
                <a:lnTo>
                  <a:pt x="19272" y="124580"/>
                </a:lnTo>
                <a:lnTo>
                  <a:pt x="17805" y="120263"/>
                </a:lnTo>
                <a:lnTo>
                  <a:pt x="14386" y="118580"/>
                </a:lnTo>
                <a:close/>
              </a:path>
              <a:path w="20319" h="140335">
                <a:moveTo>
                  <a:pt x="11388" y="125733"/>
                </a:moveTo>
                <a:lnTo>
                  <a:pt x="8857" y="125733"/>
                </a:lnTo>
                <a:lnTo>
                  <a:pt x="13863" y="129049"/>
                </a:lnTo>
                <a:lnTo>
                  <a:pt x="14320" y="132040"/>
                </a:lnTo>
                <a:lnTo>
                  <a:pt x="14332" y="128794"/>
                </a:lnTo>
                <a:lnTo>
                  <a:pt x="14065" y="128412"/>
                </a:lnTo>
                <a:lnTo>
                  <a:pt x="11388" y="125733"/>
                </a:lnTo>
                <a:close/>
              </a:path>
              <a:path w="20319" h="140335">
                <a:moveTo>
                  <a:pt x="4419" y="13659"/>
                </a:moveTo>
                <a:lnTo>
                  <a:pt x="4249" y="56579"/>
                </a:lnTo>
                <a:lnTo>
                  <a:pt x="1981" y="89390"/>
                </a:lnTo>
                <a:lnTo>
                  <a:pt x="1562" y="94028"/>
                </a:lnTo>
                <a:lnTo>
                  <a:pt x="1072" y="100731"/>
                </a:lnTo>
                <a:lnTo>
                  <a:pt x="985" y="101867"/>
                </a:lnTo>
                <a:lnTo>
                  <a:pt x="661" y="105270"/>
                </a:lnTo>
                <a:lnTo>
                  <a:pt x="221" y="109486"/>
                </a:lnTo>
                <a:lnTo>
                  <a:pt x="113" y="110648"/>
                </a:lnTo>
                <a:lnTo>
                  <a:pt x="0" y="128794"/>
                </a:lnTo>
                <a:lnTo>
                  <a:pt x="2576" y="126217"/>
                </a:lnTo>
                <a:lnTo>
                  <a:pt x="4183" y="122624"/>
                </a:lnTo>
                <a:lnTo>
                  <a:pt x="6355" y="118216"/>
                </a:lnTo>
                <a:lnTo>
                  <a:pt x="10670" y="116749"/>
                </a:lnTo>
                <a:lnTo>
                  <a:pt x="14396" y="116749"/>
                </a:lnTo>
                <a:lnTo>
                  <a:pt x="14479" y="111710"/>
                </a:lnTo>
                <a:lnTo>
                  <a:pt x="15055" y="106203"/>
                </a:lnTo>
                <a:lnTo>
                  <a:pt x="15150" y="105270"/>
                </a:lnTo>
                <a:lnTo>
                  <a:pt x="15858" y="95945"/>
                </a:lnTo>
                <a:lnTo>
                  <a:pt x="16215" y="91760"/>
                </a:lnTo>
                <a:lnTo>
                  <a:pt x="18697" y="28395"/>
                </a:lnTo>
                <a:lnTo>
                  <a:pt x="9299" y="28395"/>
                </a:lnTo>
                <a:lnTo>
                  <a:pt x="5894" y="25363"/>
                </a:lnTo>
                <a:lnTo>
                  <a:pt x="5631" y="20562"/>
                </a:lnTo>
                <a:lnTo>
                  <a:pt x="5513" y="16800"/>
                </a:lnTo>
                <a:lnTo>
                  <a:pt x="5428" y="14740"/>
                </a:lnTo>
                <a:lnTo>
                  <a:pt x="4975" y="14216"/>
                </a:lnTo>
                <a:lnTo>
                  <a:pt x="4419" y="13659"/>
                </a:lnTo>
                <a:close/>
              </a:path>
              <a:path w="20319" h="140335">
                <a:moveTo>
                  <a:pt x="14350" y="125545"/>
                </a:moveTo>
                <a:lnTo>
                  <a:pt x="11200" y="125545"/>
                </a:lnTo>
                <a:lnTo>
                  <a:pt x="14447" y="128794"/>
                </a:lnTo>
                <a:lnTo>
                  <a:pt x="14350" y="125545"/>
                </a:lnTo>
                <a:close/>
              </a:path>
              <a:path w="20319" h="140335">
                <a:moveTo>
                  <a:pt x="8857" y="125733"/>
                </a:moveTo>
                <a:lnTo>
                  <a:pt x="3156" y="126382"/>
                </a:lnTo>
                <a:lnTo>
                  <a:pt x="2179" y="127674"/>
                </a:lnTo>
                <a:lnTo>
                  <a:pt x="1675" y="128170"/>
                </a:lnTo>
                <a:lnTo>
                  <a:pt x="1555" y="128412"/>
                </a:lnTo>
                <a:lnTo>
                  <a:pt x="12901" y="128412"/>
                </a:lnTo>
                <a:lnTo>
                  <a:pt x="8857" y="125733"/>
                </a:lnTo>
                <a:close/>
              </a:path>
              <a:path w="20319" h="140335">
                <a:moveTo>
                  <a:pt x="11200" y="125545"/>
                </a:moveTo>
                <a:lnTo>
                  <a:pt x="3247" y="125545"/>
                </a:lnTo>
                <a:lnTo>
                  <a:pt x="2576" y="126217"/>
                </a:lnTo>
                <a:lnTo>
                  <a:pt x="1919" y="127674"/>
                </a:lnTo>
                <a:lnTo>
                  <a:pt x="1675" y="128170"/>
                </a:lnTo>
                <a:lnTo>
                  <a:pt x="2179" y="127674"/>
                </a:lnTo>
                <a:lnTo>
                  <a:pt x="3156" y="126382"/>
                </a:lnTo>
                <a:lnTo>
                  <a:pt x="8857" y="125733"/>
                </a:lnTo>
                <a:lnTo>
                  <a:pt x="11388" y="125733"/>
                </a:lnTo>
                <a:lnTo>
                  <a:pt x="11200" y="125545"/>
                </a:lnTo>
                <a:close/>
              </a:path>
              <a:path w="20319" h="140335">
                <a:moveTo>
                  <a:pt x="10670" y="116749"/>
                </a:moveTo>
                <a:lnTo>
                  <a:pt x="6355" y="118216"/>
                </a:lnTo>
                <a:lnTo>
                  <a:pt x="4183" y="122624"/>
                </a:lnTo>
                <a:lnTo>
                  <a:pt x="2576" y="126217"/>
                </a:lnTo>
                <a:lnTo>
                  <a:pt x="3247" y="125545"/>
                </a:lnTo>
                <a:lnTo>
                  <a:pt x="14350" y="125545"/>
                </a:lnTo>
                <a:lnTo>
                  <a:pt x="14386" y="118580"/>
                </a:lnTo>
                <a:lnTo>
                  <a:pt x="10670" y="116749"/>
                </a:lnTo>
                <a:close/>
              </a:path>
              <a:path w="20319" h="140335">
                <a:moveTo>
                  <a:pt x="14396" y="116749"/>
                </a:moveTo>
                <a:lnTo>
                  <a:pt x="10670" y="116749"/>
                </a:lnTo>
                <a:lnTo>
                  <a:pt x="14386" y="118580"/>
                </a:lnTo>
                <a:lnTo>
                  <a:pt x="14396" y="116749"/>
                </a:lnTo>
                <a:close/>
              </a:path>
              <a:path w="20319" h="140335">
                <a:moveTo>
                  <a:pt x="5499" y="14740"/>
                </a:moveTo>
                <a:lnTo>
                  <a:pt x="5513" y="16800"/>
                </a:lnTo>
                <a:lnTo>
                  <a:pt x="5631" y="20562"/>
                </a:lnTo>
                <a:lnTo>
                  <a:pt x="5848" y="24532"/>
                </a:lnTo>
                <a:lnTo>
                  <a:pt x="5894" y="25363"/>
                </a:lnTo>
                <a:lnTo>
                  <a:pt x="9299" y="28395"/>
                </a:lnTo>
                <a:lnTo>
                  <a:pt x="17239" y="27936"/>
                </a:lnTo>
                <a:lnTo>
                  <a:pt x="18700" y="26295"/>
                </a:lnTo>
                <a:lnTo>
                  <a:pt x="18713" y="16800"/>
                </a:lnTo>
                <a:lnTo>
                  <a:pt x="7559" y="16800"/>
                </a:lnTo>
                <a:lnTo>
                  <a:pt x="5499" y="14740"/>
                </a:lnTo>
                <a:close/>
              </a:path>
              <a:path w="20319" h="140335">
                <a:moveTo>
                  <a:pt x="18700" y="26295"/>
                </a:moveTo>
                <a:lnTo>
                  <a:pt x="17239" y="27936"/>
                </a:lnTo>
                <a:lnTo>
                  <a:pt x="9299" y="28395"/>
                </a:lnTo>
                <a:lnTo>
                  <a:pt x="18697" y="28395"/>
                </a:lnTo>
                <a:lnTo>
                  <a:pt x="18700" y="26295"/>
                </a:lnTo>
                <a:close/>
              </a:path>
              <a:path w="20319" h="140335">
                <a:moveTo>
                  <a:pt x="18815" y="9206"/>
                </a:moveTo>
                <a:lnTo>
                  <a:pt x="18700" y="26295"/>
                </a:lnTo>
                <a:lnTo>
                  <a:pt x="20270" y="24532"/>
                </a:lnTo>
                <a:lnTo>
                  <a:pt x="20040" y="20562"/>
                </a:lnTo>
                <a:lnTo>
                  <a:pt x="19917" y="16800"/>
                </a:lnTo>
                <a:lnTo>
                  <a:pt x="19800" y="13321"/>
                </a:lnTo>
                <a:lnTo>
                  <a:pt x="19733" y="12660"/>
                </a:lnTo>
                <a:lnTo>
                  <a:pt x="19270" y="10520"/>
                </a:lnTo>
                <a:lnTo>
                  <a:pt x="19200" y="10196"/>
                </a:lnTo>
                <a:lnTo>
                  <a:pt x="19046" y="9780"/>
                </a:lnTo>
                <a:lnTo>
                  <a:pt x="18979" y="9599"/>
                </a:lnTo>
                <a:lnTo>
                  <a:pt x="18901" y="9389"/>
                </a:lnTo>
                <a:lnTo>
                  <a:pt x="18815" y="9206"/>
                </a:lnTo>
                <a:close/>
              </a:path>
              <a:path w="20319" h="140335">
                <a:moveTo>
                  <a:pt x="15512" y="2400"/>
                </a:moveTo>
                <a:lnTo>
                  <a:pt x="7559" y="2400"/>
                </a:lnTo>
                <a:lnTo>
                  <a:pt x="4393" y="5623"/>
                </a:lnTo>
                <a:lnTo>
                  <a:pt x="4427" y="12106"/>
                </a:lnTo>
                <a:lnTo>
                  <a:pt x="4844" y="13321"/>
                </a:lnTo>
                <a:lnTo>
                  <a:pt x="5292" y="14216"/>
                </a:lnTo>
                <a:lnTo>
                  <a:pt x="5499" y="14740"/>
                </a:lnTo>
                <a:lnTo>
                  <a:pt x="7559" y="16800"/>
                </a:lnTo>
                <a:lnTo>
                  <a:pt x="15512" y="16800"/>
                </a:lnTo>
                <a:lnTo>
                  <a:pt x="18652" y="13659"/>
                </a:lnTo>
                <a:lnTo>
                  <a:pt x="18721" y="10520"/>
                </a:lnTo>
                <a:lnTo>
                  <a:pt x="11535" y="10520"/>
                </a:lnTo>
                <a:lnTo>
                  <a:pt x="18710" y="9206"/>
                </a:lnTo>
                <a:lnTo>
                  <a:pt x="18578" y="9010"/>
                </a:lnTo>
                <a:lnTo>
                  <a:pt x="18491" y="8544"/>
                </a:lnTo>
                <a:lnTo>
                  <a:pt x="18723" y="8544"/>
                </a:lnTo>
                <a:lnTo>
                  <a:pt x="18727" y="5623"/>
                </a:lnTo>
                <a:lnTo>
                  <a:pt x="15512" y="2400"/>
                </a:lnTo>
                <a:close/>
              </a:path>
              <a:path w="20319" h="140335">
                <a:moveTo>
                  <a:pt x="18717" y="13659"/>
                </a:moveTo>
                <a:lnTo>
                  <a:pt x="18095" y="14216"/>
                </a:lnTo>
                <a:lnTo>
                  <a:pt x="15512" y="16800"/>
                </a:lnTo>
                <a:lnTo>
                  <a:pt x="18713" y="16800"/>
                </a:lnTo>
                <a:lnTo>
                  <a:pt x="18717" y="13659"/>
                </a:lnTo>
                <a:close/>
              </a:path>
              <a:path w="20319" h="140335">
                <a:moveTo>
                  <a:pt x="4427" y="12106"/>
                </a:moveTo>
                <a:lnTo>
                  <a:pt x="4419" y="13659"/>
                </a:lnTo>
                <a:lnTo>
                  <a:pt x="5499" y="14740"/>
                </a:lnTo>
                <a:lnTo>
                  <a:pt x="5336" y="14216"/>
                </a:lnTo>
                <a:lnTo>
                  <a:pt x="5000" y="13659"/>
                </a:lnTo>
                <a:lnTo>
                  <a:pt x="4844" y="13321"/>
                </a:lnTo>
                <a:lnTo>
                  <a:pt x="4427" y="12106"/>
                </a:lnTo>
                <a:close/>
              </a:path>
              <a:path w="20319" h="140335">
                <a:moveTo>
                  <a:pt x="18615" y="9206"/>
                </a:moveTo>
                <a:lnTo>
                  <a:pt x="17711" y="9389"/>
                </a:lnTo>
                <a:lnTo>
                  <a:pt x="11535" y="10520"/>
                </a:lnTo>
                <a:lnTo>
                  <a:pt x="18721" y="10520"/>
                </a:lnTo>
                <a:lnTo>
                  <a:pt x="18615" y="9206"/>
                </a:lnTo>
                <a:close/>
              </a:path>
              <a:path w="20319" h="140335">
                <a:moveTo>
                  <a:pt x="18504" y="8544"/>
                </a:moveTo>
                <a:lnTo>
                  <a:pt x="18615" y="9206"/>
                </a:lnTo>
                <a:lnTo>
                  <a:pt x="18723" y="9010"/>
                </a:lnTo>
                <a:lnTo>
                  <a:pt x="18504" y="8544"/>
                </a:lnTo>
                <a:close/>
              </a:path>
              <a:path w="20319" h="140335">
                <a:moveTo>
                  <a:pt x="18723" y="8544"/>
                </a:moveTo>
                <a:lnTo>
                  <a:pt x="18515" y="8544"/>
                </a:lnTo>
                <a:lnTo>
                  <a:pt x="18726" y="9010"/>
                </a:lnTo>
                <a:lnTo>
                  <a:pt x="18723" y="8544"/>
                </a:lnTo>
                <a:close/>
              </a:path>
              <a:path w="20319" h="140335">
                <a:moveTo>
                  <a:pt x="18735" y="0"/>
                </a:moveTo>
                <a:lnTo>
                  <a:pt x="4336" y="0"/>
                </a:lnTo>
                <a:lnTo>
                  <a:pt x="4393" y="5623"/>
                </a:lnTo>
                <a:lnTo>
                  <a:pt x="7559" y="2400"/>
                </a:lnTo>
                <a:lnTo>
                  <a:pt x="18732" y="2400"/>
                </a:lnTo>
                <a:lnTo>
                  <a:pt x="18735" y="0"/>
                </a:lnTo>
                <a:close/>
              </a:path>
              <a:path w="20319" h="140335">
                <a:moveTo>
                  <a:pt x="18732" y="2400"/>
                </a:moveTo>
                <a:lnTo>
                  <a:pt x="15512" y="2400"/>
                </a:lnTo>
                <a:lnTo>
                  <a:pt x="18735" y="5623"/>
                </a:lnTo>
                <a:lnTo>
                  <a:pt x="18732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92633" y="990283"/>
            <a:ext cx="47408" cy="826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52956" y="1167470"/>
            <a:ext cx="63604" cy="8008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5436" y="1178599"/>
            <a:ext cx="45062" cy="82829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273898" y="1344448"/>
            <a:ext cx="39095" cy="80634"/>
          </a:xfrm>
          <a:custGeom>
            <a:avLst/>
            <a:gdLst/>
            <a:ahLst/>
            <a:cxnLst/>
            <a:rect l="l" t="t" r="r" b="b"/>
            <a:pathLst>
              <a:path w="60960" h="125730">
                <a:moveTo>
                  <a:pt x="10819" y="100120"/>
                </a:moveTo>
                <a:lnTo>
                  <a:pt x="2901" y="100876"/>
                </a:lnTo>
                <a:lnTo>
                  <a:pt x="0" y="104391"/>
                </a:lnTo>
                <a:lnTo>
                  <a:pt x="232" y="106831"/>
                </a:lnTo>
                <a:lnTo>
                  <a:pt x="220" y="114428"/>
                </a:lnTo>
                <a:lnTo>
                  <a:pt x="8317" y="125649"/>
                </a:lnTo>
                <a:lnTo>
                  <a:pt x="12696" y="125649"/>
                </a:lnTo>
                <a:lnTo>
                  <a:pt x="17183" y="124997"/>
                </a:lnTo>
                <a:lnTo>
                  <a:pt x="15505" y="124997"/>
                </a:lnTo>
                <a:lnTo>
                  <a:pt x="22569" y="124755"/>
                </a:lnTo>
                <a:lnTo>
                  <a:pt x="27636" y="124407"/>
                </a:lnTo>
                <a:lnTo>
                  <a:pt x="32216" y="123949"/>
                </a:lnTo>
                <a:lnTo>
                  <a:pt x="32014" y="123949"/>
                </a:lnTo>
                <a:lnTo>
                  <a:pt x="40900" y="123239"/>
                </a:lnTo>
                <a:lnTo>
                  <a:pt x="43544" y="122877"/>
                </a:lnTo>
                <a:lnTo>
                  <a:pt x="53079" y="119777"/>
                </a:lnTo>
                <a:lnTo>
                  <a:pt x="55900" y="118278"/>
                </a:lnTo>
                <a:lnTo>
                  <a:pt x="58053" y="114428"/>
                </a:lnTo>
                <a:lnTo>
                  <a:pt x="14686" y="114428"/>
                </a:lnTo>
                <a:lnTo>
                  <a:pt x="14649" y="114040"/>
                </a:lnTo>
                <a:lnTo>
                  <a:pt x="14395" y="113330"/>
                </a:lnTo>
                <a:lnTo>
                  <a:pt x="12326" y="111450"/>
                </a:lnTo>
                <a:lnTo>
                  <a:pt x="11550" y="111248"/>
                </a:lnTo>
                <a:lnTo>
                  <a:pt x="14757" y="110798"/>
                </a:lnTo>
                <a:lnTo>
                  <a:pt x="14698" y="106831"/>
                </a:lnTo>
                <a:lnTo>
                  <a:pt x="14546" y="105237"/>
                </a:lnTo>
                <a:lnTo>
                  <a:pt x="14465" y="104391"/>
                </a:lnTo>
                <a:lnTo>
                  <a:pt x="14405" y="103761"/>
                </a:lnTo>
                <a:lnTo>
                  <a:pt x="14334" y="103023"/>
                </a:lnTo>
                <a:lnTo>
                  <a:pt x="10819" y="100120"/>
                </a:lnTo>
                <a:close/>
              </a:path>
              <a:path w="60960" h="125730">
                <a:moveTo>
                  <a:pt x="44595" y="107378"/>
                </a:moveTo>
                <a:lnTo>
                  <a:pt x="43690" y="107703"/>
                </a:lnTo>
                <a:lnTo>
                  <a:pt x="40575" y="108709"/>
                </a:lnTo>
                <a:lnTo>
                  <a:pt x="38649" y="108972"/>
                </a:lnTo>
                <a:lnTo>
                  <a:pt x="32490" y="109462"/>
                </a:lnTo>
                <a:lnTo>
                  <a:pt x="26508" y="110049"/>
                </a:lnTo>
                <a:lnTo>
                  <a:pt x="21674" y="110375"/>
                </a:lnTo>
                <a:lnTo>
                  <a:pt x="13527" y="110658"/>
                </a:lnTo>
                <a:lnTo>
                  <a:pt x="15722" y="110658"/>
                </a:lnTo>
                <a:lnTo>
                  <a:pt x="14757" y="110798"/>
                </a:lnTo>
                <a:lnTo>
                  <a:pt x="14686" y="114428"/>
                </a:lnTo>
                <a:lnTo>
                  <a:pt x="58053" y="114428"/>
                </a:lnTo>
                <a:lnTo>
                  <a:pt x="59568" y="111719"/>
                </a:lnTo>
                <a:lnTo>
                  <a:pt x="59509" y="108534"/>
                </a:lnTo>
                <a:lnTo>
                  <a:pt x="44832" y="108534"/>
                </a:lnTo>
                <a:lnTo>
                  <a:pt x="44731" y="108026"/>
                </a:lnTo>
                <a:lnTo>
                  <a:pt x="44667" y="107703"/>
                </a:lnTo>
                <a:lnTo>
                  <a:pt x="44595" y="107378"/>
                </a:lnTo>
                <a:close/>
              </a:path>
              <a:path w="60960" h="125730">
                <a:moveTo>
                  <a:pt x="14757" y="110798"/>
                </a:moveTo>
                <a:lnTo>
                  <a:pt x="11550" y="111248"/>
                </a:lnTo>
                <a:lnTo>
                  <a:pt x="12326" y="111450"/>
                </a:lnTo>
                <a:lnTo>
                  <a:pt x="14395" y="113330"/>
                </a:lnTo>
                <a:lnTo>
                  <a:pt x="14649" y="114040"/>
                </a:lnTo>
                <a:lnTo>
                  <a:pt x="14757" y="110798"/>
                </a:lnTo>
                <a:close/>
              </a:path>
              <a:path w="60960" h="125730">
                <a:moveTo>
                  <a:pt x="59173" y="106831"/>
                </a:moveTo>
                <a:lnTo>
                  <a:pt x="45923" y="106831"/>
                </a:lnTo>
                <a:lnTo>
                  <a:pt x="45659" y="107086"/>
                </a:lnTo>
                <a:lnTo>
                  <a:pt x="44922" y="108376"/>
                </a:lnTo>
                <a:lnTo>
                  <a:pt x="44832" y="108534"/>
                </a:lnTo>
                <a:lnTo>
                  <a:pt x="59509" y="108534"/>
                </a:lnTo>
                <a:lnTo>
                  <a:pt x="59409" y="108026"/>
                </a:lnTo>
                <a:lnTo>
                  <a:pt x="59345" y="107703"/>
                </a:lnTo>
                <a:lnTo>
                  <a:pt x="59223" y="107086"/>
                </a:lnTo>
                <a:lnTo>
                  <a:pt x="59173" y="106831"/>
                </a:lnTo>
                <a:close/>
              </a:path>
              <a:path w="60960" h="125730">
                <a:moveTo>
                  <a:pt x="45923" y="106831"/>
                </a:moveTo>
                <a:lnTo>
                  <a:pt x="45444" y="107086"/>
                </a:lnTo>
                <a:lnTo>
                  <a:pt x="44595" y="107378"/>
                </a:lnTo>
                <a:lnTo>
                  <a:pt x="44667" y="107703"/>
                </a:lnTo>
                <a:lnTo>
                  <a:pt x="44731" y="108026"/>
                </a:lnTo>
                <a:lnTo>
                  <a:pt x="44801" y="108376"/>
                </a:lnTo>
                <a:lnTo>
                  <a:pt x="45122" y="108026"/>
                </a:lnTo>
                <a:lnTo>
                  <a:pt x="45659" y="107086"/>
                </a:lnTo>
                <a:lnTo>
                  <a:pt x="45923" y="106831"/>
                </a:lnTo>
                <a:close/>
              </a:path>
              <a:path w="60960" h="125730">
                <a:moveTo>
                  <a:pt x="45656" y="13843"/>
                </a:moveTo>
                <a:lnTo>
                  <a:pt x="45688" y="14166"/>
                </a:lnTo>
                <a:lnTo>
                  <a:pt x="45830" y="14166"/>
                </a:lnTo>
                <a:lnTo>
                  <a:pt x="46396" y="18571"/>
                </a:lnTo>
                <a:lnTo>
                  <a:pt x="46488" y="20626"/>
                </a:lnTo>
                <a:lnTo>
                  <a:pt x="46583" y="26852"/>
                </a:lnTo>
                <a:lnTo>
                  <a:pt x="45860" y="30869"/>
                </a:lnTo>
                <a:lnTo>
                  <a:pt x="45114" y="33249"/>
                </a:lnTo>
                <a:lnTo>
                  <a:pt x="43672" y="37017"/>
                </a:lnTo>
                <a:lnTo>
                  <a:pt x="43056" y="38303"/>
                </a:lnTo>
                <a:lnTo>
                  <a:pt x="41271" y="41888"/>
                </a:lnTo>
                <a:lnTo>
                  <a:pt x="40890" y="42729"/>
                </a:lnTo>
                <a:lnTo>
                  <a:pt x="32522" y="78027"/>
                </a:lnTo>
                <a:lnTo>
                  <a:pt x="33809" y="85083"/>
                </a:lnTo>
                <a:lnTo>
                  <a:pt x="35144" y="88441"/>
                </a:lnTo>
                <a:lnTo>
                  <a:pt x="38059" y="94194"/>
                </a:lnTo>
                <a:lnTo>
                  <a:pt x="38822" y="95350"/>
                </a:lnTo>
                <a:lnTo>
                  <a:pt x="41520" y="99075"/>
                </a:lnTo>
                <a:lnTo>
                  <a:pt x="41865" y="99614"/>
                </a:lnTo>
                <a:lnTo>
                  <a:pt x="43149" y="102142"/>
                </a:lnTo>
                <a:lnTo>
                  <a:pt x="43780" y="103761"/>
                </a:lnTo>
                <a:lnTo>
                  <a:pt x="44467" y="106831"/>
                </a:lnTo>
                <a:lnTo>
                  <a:pt x="44527" y="107086"/>
                </a:lnTo>
                <a:lnTo>
                  <a:pt x="44595" y="107378"/>
                </a:lnTo>
                <a:lnTo>
                  <a:pt x="45444" y="107086"/>
                </a:lnTo>
                <a:lnTo>
                  <a:pt x="45923" y="106831"/>
                </a:lnTo>
                <a:lnTo>
                  <a:pt x="59173" y="106831"/>
                </a:lnTo>
                <a:lnTo>
                  <a:pt x="58859" y="105237"/>
                </a:lnTo>
                <a:lnTo>
                  <a:pt x="57729" y="100120"/>
                </a:lnTo>
                <a:lnTo>
                  <a:pt x="57617" y="99614"/>
                </a:lnTo>
                <a:lnTo>
                  <a:pt x="57556" y="99336"/>
                </a:lnTo>
                <a:lnTo>
                  <a:pt x="56501" y="96630"/>
                </a:lnTo>
                <a:lnTo>
                  <a:pt x="54307" y="92311"/>
                </a:lnTo>
                <a:lnTo>
                  <a:pt x="53615" y="91234"/>
                </a:lnTo>
                <a:lnTo>
                  <a:pt x="50897" y="87471"/>
                </a:lnTo>
                <a:lnTo>
                  <a:pt x="50459" y="86808"/>
                </a:lnTo>
                <a:lnTo>
                  <a:pt x="48568" y="83075"/>
                </a:lnTo>
                <a:lnTo>
                  <a:pt x="47668" y="80808"/>
                </a:lnTo>
                <a:lnTo>
                  <a:pt x="46997" y="77135"/>
                </a:lnTo>
                <a:lnTo>
                  <a:pt x="47049" y="75049"/>
                </a:lnTo>
                <a:lnTo>
                  <a:pt x="56429" y="43761"/>
                </a:lnTo>
                <a:lnTo>
                  <a:pt x="56903" y="42729"/>
                </a:lnTo>
                <a:lnTo>
                  <a:pt x="58831" y="37693"/>
                </a:lnTo>
                <a:lnTo>
                  <a:pt x="59839" y="34499"/>
                </a:lnTo>
                <a:lnTo>
                  <a:pt x="60859" y="28826"/>
                </a:lnTo>
                <a:lnTo>
                  <a:pt x="60811" y="18571"/>
                </a:lnTo>
                <a:lnTo>
                  <a:pt x="60690" y="15878"/>
                </a:lnTo>
                <a:lnTo>
                  <a:pt x="60582" y="15035"/>
                </a:lnTo>
                <a:lnTo>
                  <a:pt x="48442" y="15035"/>
                </a:lnTo>
                <a:lnTo>
                  <a:pt x="46370" y="14166"/>
                </a:lnTo>
                <a:lnTo>
                  <a:pt x="45656" y="13843"/>
                </a:lnTo>
                <a:close/>
              </a:path>
              <a:path w="60960" h="125730">
                <a:moveTo>
                  <a:pt x="49998" y="0"/>
                </a:moveTo>
                <a:lnTo>
                  <a:pt x="48785" y="0"/>
                </a:lnTo>
                <a:lnTo>
                  <a:pt x="43848" y="572"/>
                </a:lnTo>
                <a:lnTo>
                  <a:pt x="30424" y="572"/>
                </a:lnTo>
                <a:lnTo>
                  <a:pt x="7164" y="10166"/>
                </a:lnTo>
                <a:lnTo>
                  <a:pt x="7260" y="16176"/>
                </a:lnTo>
                <a:lnTo>
                  <a:pt x="13397" y="28439"/>
                </a:lnTo>
                <a:lnTo>
                  <a:pt x="15947" y="32297"/>
                </a:lnTo>
                <a:lnTo>
                  <a:pt x="20606" y="33249"/>
                </a:lnTo>
                <a:lnTo>
                  <a:pt x="20354" y="33249"/>
                </a:lnTo>
                <a:lnTo>
                  <a:pt x="27048" y="28826"/>
                </a:lnTo>
                <a:lnTo>
                  <a:pt x="27961" y="24359"/>
                </a:lnTo>
                <a:lnTo>
                  <a:pt x="25769" y="21041"/>
                </a:lnTo>
                <a:lnTo>
                  <a:pt x="22976" y="16983"/>
                </a:lnTo>
                <a:lnTo>
                  <a:pt x="19747" y="16983"/>
                </a:lnTo>
                <a:lnTo>
                  <a:pt x="19962" y="16835"/>
                </a:lnTo>
                <a:lnTo>
                  <a:pt x="20174" y="16600"/>
                </a:lnTo>
                <a:lnTo>
                  <a:pt x="21088" y="15219"/>
                </a:lnTo>
                <a:lnTo>
                  <a:pt x="21210" y="15035"/>
                </a:lnTo>
                <a:lnTo>
                  <a:pt x="21345" y="15035"/>
                </a:lnTo>
                <a:lnTo>
                  <a:pt x="21424" y="13616"/>
                </a:lnTo>
                <a:lnTo>
                  <a:pt x="60399" y="13616"/>
                </a:lnTo>
                <a:lnTo>
                  <a:pt x="60050" y="10904"/>
                </a:lnTo>
                <a:lnTo>
                  <a:pt x="57237" y="4847"/>
                </a:lnTo>
                <a:lnTo>
                  <a:pt x="57130" y="4618"/>
                </a:lnTo>
                <a:lnTo>
                  <a:pt x="55238" y="2409"/>
                </a:lnTo>
                <a:lnTo>
                  <a:pt x="52761" y="1253"/>
                </a:lnTo>
                <a:lnTo>
                  <a:pt x="49998" y="0"/>
                </a:lnTo>
                <a:close/>
              </a:path>
              <a:path w="60960" h="125730">
                <a:moveTo>
                  <a:pt x="22432" y="16176"/>
                </a:moveTo>
                <a:lnTo>
                  <a:pt x="20815" y="16600"/>
                </a:lnTo>
                <a:lnTo>
                  <a:pt x="20088" y="16835"/>
                </a:lnTo>
                <a:lnTo>
                  <a:pt x="19747" y="16983"/>
                </a:lnTo>
                <a:lnTo>
                  <a:pt x="22976" y="16983"/>
                </a:lnTo>
                <a:lnTo>
                  <a:pt x="22432" y="16176"/>
                </a:lnTo>
                <a:close/>
              </a:path>
              <a:path w="60960" h="125730">
                <a:moveTo>
                  <a:pt x="21466" y="13843"/>
                </a:moveTo>
                <a:lnTo>
                  <a:pt x="21345" y="15035"/>
                </a:lnTo>
                <a:lnTo>
                  <a:pt x="21210" y="15035"/>
                </a:lnTo>
                <a:lnTo>
                  <a:pt x="20019" y="16835"/>
                </a:lnTo>
                <a:lnTo>
                  <a:pt x="20815" y="16600"/>
                </a:lnTo>
                <a:lnTo>
                  <a:pt x="22432" y="16176"/>
                </a:lnTo>
                <a:lnTo>
                  <a:pt x="22106" y="15684"/>
                </a:lnTo>
                <a:lnTo>
                  <a:pt x="21867" y="15219"/>
                </a:lnTo>
                <a:lnTo>
                  <a:pt x="21772" y="15035"/>
                </a:lnTo>
                <a:lnTo>
                  <a:pt x="21529" y="14166"/>
                </a:lnTo>
                <a:lnTo>
                  <a:pt x="21466" y="13843"/>
                </a:lnTo>
                <a:close/>
              </a:path>
              <a:path w="60960" h="125730">
                <a:moveTo>
                  <a:pt x="45432" y="13616"/>
                </a:moveTo>
                <a:lnTo>
                  <a:pt x="21424" y="13616"/>
                </a:lnTo>
                <a:lnTo>
                  <a:pt x="21529" y="14166"/>
                </a:lnTo>
                <a:lnTo>
                  <a:pt x="21772" y="15035"/>
                </a:lnTo>
                <a:lnTo>
                  <a:pt x="22021" y="15518"/>
                </a:lnTo>
                <a:lnTo>
                  <a:pt x="22106" y="15684"/>
                </a:lnTo>
                <a:lnTo>
                  <a:pt x="22432" y="16176"/>
                </a:lnTo>
                <a:lnTo>
                  <a:pt x="24947" y="15518"/>
                </a:lnTo>
                <a:lnTo>
                  <a:pt x="24750" y="15518"/>
                </a:lnTo>
                <a:lnTo>
                  <a:pt x="27108" y="15219"/>
                </a:lnTo>
                <a:lnTo>
                  <a:pt x="29875" y="15035"/>
                </a:lnTo>
                <a:lnTo>
                  <a:pt x="45942" y="15035"/>
                </a:lnTo>
                <a:lnTo>
                  <a:pt x="45830" y="14166"/>
                </a:lnTo>
                <a:lnTo>
                  <a:pt x="45688" y="14166"/>
                </a:lnTo>
                <a:lnTo>
                  <a:pt x="45537" y="13843"/>
                </a:lnTo>
                <a:lnTo>
                  <a:pt x="45432" y="13616"/>
                </a:lnTo>
                <a:close/>
              </a:path>
              <a:path w="60960" h="125730">
                <a:moveTo>
                  <a:pt x="60399" y="13616"/>
                </a:moveTo>
                <a:lnTo>
                  <a:pt x="45463" y="13616"/>
                </a:lnTo>
                <a:lnTo>
                  <a:pt x="45656" y="13843"/>
                </a:lnTo>
                <a:lnTo>
                  <a:pt x="46370" y="14166"/>
                </a:lnTo>
                <a:lnTo>
                  <a:pt x="48442" y="15035"/>
                </a:lnTo>
                <a:lnTo>
                  <a:pt x="60582" y="15035"/>
                </a:lnTo>
                <a:lnTo>
                  <a:pt x="60470" y="14166"/>
                </a:lnTo>
                <a:lnTo>
                  <a:pt x="60399" y="13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70103" y="1505188"/>
            <a:ext cx="42120" cy="9561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98311" y="1341191"/>
            <a:ext cx="38666" cy="886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90551" y="1527275"/>
            <a:ext cx="55460" cy="7728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5209539" y="1692796"/>
            <a:ext cx="182446" cy="76969"/>
            <a:chOff x="2396028" y="2639508"/>
            <a:chExt cx="284480" cy="120014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80845" y="2639508"/>
              <a:ext cx="78520" cy="1195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396028" y="2687196"/>
              <a:ext cx="284480" cy="25400"/>
            </a:xfrm>
            <a:custGeom>
              <a:avLst/>
              <a:gdLst/>
              <a:ahLst/>
              <a:cxnLst/>
              <a:rect l="l" t="t" r="r" b="b"/>
              <a:pathLst>
                <a:path w="284480" h="25400">
                  <a:moveTo>
                    <a:pt x="175636" y="0"/>
                  </a:moveTo>
                  <a:lnTo>
                    <a:pt x="169532" y="947"/>
                  </a:lnTo>
                  <a:lnTo>
                    <a:pt x="156972" y="3204"/>
                  </a:lnTo>
                  <a:lnTo>
                    <a:pt x="157160" y="3204"/>
                  </a:lnTo>
                  <a:lnTo>
                    <a:pt x="151705" y="4050"/>
                  </a:lnTo>
                  <a:lnTo>
                    <a:pt x="97094" y="4050"/>
                  </a:lnTo>
                  <a:lnTo>
                    <a:pt x="93793" y="7349"/>
                  </a:lnTo>
                  <a:lnTo>
                    <a:pt x="93263" y="9023"/>
                  </a:lnTo>
                  <a:lnTo>
                    <a:pt x="93365" y="12726"/>
                  </a:lnTo>
                  <a:lnTo>
                    <a:pt x="93606" y="13559"/>
                  </a:lnTo>
                  <a:lnTo>
                    <a:pt x="93768" y="13958"/>
                  </a:lnTo>
                  <a:lnTo>
                    <a:pt x="94629" y="16511"/>
                  </a:lnTo>
                  <a:lnTo>
                    <a:pt x="97058" y="19892"/>
                  </a:lnTo>
                  <a:lnTo>
                    <a:pt x="101496" y="22849"/>
                  </a:lnTo>
                  <a:lnTo>
                    <a:pt x="102820" y="23196"/>
                  </a:lnTo>
                  <a:lnTo>
                    <a:pt x="106550" y="23808"/>
                  </a:lnTo>
                  <a:lnTo>
                    <a:pt x="110397" y="24815"/>
                  </a:lnTo>
                  <a:lnTo>
                    <a:pt x="114332" y="22514"/>
                  </a:lnTo>
                  <a:lnTo>
                    <a:pt x="115399" y="18439"/>
                  </a:lnTo>
                  <a:lnTo>
                    <a:pt x="115518" y="17987"/>
                  </a:lnTo>
                  <a:lnTo>
                    <a:pt x="111626" y="17987"/>
                  </a:lnTo>
                  <a:lnTo>
                    <a:pt x="107077" y="17724"/>
                  </a:lnTo>
                  <a:lnTo>
                    <a:pt x="103783" y="17724"/>
                  </a:lnTo>
                  <a:lnTo>
                    <a:pt x="107160" y="14348"/>
                  </a:lnTo>
                  <a:lnTo>
                    <a:pt x="107673" y="12726"/>
                  </a:lnTo>
                  <a:lnTo>
                    <a:pt x="107566" y="9878"/>
                  </a:lnTo>
                  <a:lnTo>
                    <a:pt x="107999" y="9878"/>
                  </a:lnTo>
                  <a:lnTo>
                    <a:pt x="107301" y="9413"/>
                  </a:lnTo>
                  <a:lnTo>
                    <a:pt x="107352" y="9023"/>
                  </a:lnTo>
                  <a:lnTo>
                    <a:pt x="180299" y="9023"/>
                  </a:lnTo>
                  <a:lnTo>
                    <a:pt x="179396" y="3204"/>
                  </a:lnTo>
                  <a:lnTo>
                    <a:pt x="179316" y="2691"/>
                  </a:lnTo>
                  <a:lnTo>
                    <a:pt x="175636" y="0"/>
                  </a:lnTo>
                  <a:close/>
                </a:path>
                <a:path w="284480" h="25400">
                  <a:moveTo>
                    <a:pt x="180359" y="9413"/>
                  </a:moveTo>
                  <a:lnTo>
                    <a:pt x="107839" y="9413"/>
                  </a:lnTo>
                  <a:lnTo>
                    <a:pt x="110626" y="9878"/>
                  </a:lnTo>
                  <a:lnTo>
                    <a:pt x="110199" y="9878"/>
                  </a:lnTo>
                  <a:lnTo>
                    <a:pt x="114046" y="10886"/>
                  </a:lnTo>
                  <a:lnTo>
                    <a:pt x="116347" y="14820"/>
                  </a:lnTo>
                  <a:lnTo>
                    <a:pt x="115586" y="17724"/>
                  </a:lnTo>
                  <a:lnTo>
                    <a:pt x="115518" y="17987"/>
                  </a:lnTo>
                  <a:lnTo>
                    <a:pt x="142686" y="17987"/>
                  </a:lnTo>
                  <a:lnTo>
                    <a:pt x="146808" y="18439"/>
                  </a:lnTo>
                  <a:lnTo>
                    <a:pt x="150320" y="18439"/>
                  </a:lnTo>
                  <a:lnTo>
                    <a:pt x="154128" y="18261"/>
                  </a:lnTo>
                  <a:lnTo>
                    <a:pt x="157592" y="17724"/>
                  </a:lnTo>
                  <a:lnTo>
                    <a:pt x="171898" y="15152"/>
                  </a:lnTo>
                  <a:lnTo>
                    <a:pt x="177076" y="14348"/>
                  </a:lnTo>
                  <a:lnTo>
                    <a:pt x="177758" y="14348"/>
                  </a:lnTo>
                  <a:lnTo>
                    <a:pt x="180535" y="10549"/>
                  </a:lnTo>
                  <a:lnTo>
                    <a:pt x="180431" y="9878"/>
                  </a:lnTo>
                  <a:lnTo>
                    <a:pt x="180359" y="9413"/>
                  </a:lnTo>
                  <a:close/>
                </a:path>
                <a:path w="284480" h="25400">
                  <a:moveTo>
                    <a:pt x="107300" y="9023"/>
                  </a:moveTo>
                  <a:lnTo>
                    <a:pt x="107446" y="9413"/>
                  </a:lnTo>
                  <a:lnTo>
                    <a:pt x="107566" y="9878"/>
                  </a:lnTo>
                  <a:lnTo>
                    <a:pt x="107673" y="12726"/>
                  </a:lnTo>
                  <a:lnTo>
                    <a:pt x="107410" y="13559"/>
                  </a:lnTo>
                  <a:lnTo>
                    <a:pt x="107283" y="13958"/>
                  </a:lnTo>
                  <a:lnTo>
                    <a:pt x="107160" y="14348"/>
                  </a:lnTo>
                  <a:lnTo>
                    <a:pt x="103783" y="17724"/>
                  </a:lnTo>
                  <a:lnTo>
                    <a:pt x="107077" y="17724"/>
                  </a:lnTo>
                  <a:lnTo>
                    <a:pt x="111626" y="17987"/>
                  </a:lnTo>
                  <a:lnTo>
                    <a:pt x="115518" y="17987"/>
                  </a:lnTo>
                  <a:lnTo>
                    <a:pt x="116260" y="15152"/>
                  </a:lnTo>
                  <a:lnTo>
                    <a:pt x="116347" y="14820"/>
                  </a:lnTo>
                  <a:lnTo>
                    <a:pt x="114046" y="10886"/>
                  </a:lnTo>
                  <a:lnTo>
                    <a:pt x="110199" y="9878"/>
                  </a:lnTo>
                  <a:lnTo>
                    <a:pt x="107914" y="9878"/>
                  </a:lnTo>
                  <a:lnTo>
                    <a:pt x="107300" y="9023"/>
                  </a:lnTo>
                  <a:close/>
                </a:path>
                <a:path w="284480" h="25400">
                  <a:moveTo>
                    <a:pt x="107446" y="9413"/>
                  </a:moveTo>
                  <a:lnTo>
                    <a:pt x="107301" y="9413"/>
                  </a:lnTo>
                  <a:lnTo>
                    <a:pt x="107999" y="9878"/>
                  </a:lnTo>
                  <a:lnTo>
                    <a:pt x="107580" y="9878"/>
                  </a:lnTo>
                  <a:lnTo>
                    <a:pt x="107446" y="9413"/>
                  </a:lnTo>
                  <a:close/>
                </a:path>
                <a:path w="284480" h="25400">
                  <a:moveTo>
                    <a:pt x="180299" y="9023"/>
                  </a:moveTo>
                  <a:lnTo>
                    <a:pt x="107300" y="9023"/>
                  </a:lnTo>
                  <a:lnTo>
                    <a:pt x="107914" y="9878"/>
                  </a:lnTo>
                  <a:lnTo>
                    <a:pt x="110626" y="9878"/>
                  </a:lnTo>
                  <a:lnTo>
                    <a:pt x="107839" y="9413"/>
                  </a:lnTo>
                  <a:lnTo>
                    <a:pt x="180359" y="9413"/>
                  </a:lnTo>
                  <a:lnTo>
                    <a:pt x="180299" y="9023"/>
                  </a:lnTo>
                  <a:close/>
                </a:path>
                <a:path w="284480" h="25400">
                  <a:moveTo>
                    <a:pt x="97940" y="3204"/>
                  </a:moveTo>
                  <a:lnTo>
                    <a:pt x="0" y="3204"/>
                  </a:lnTo>
                  <a:lnTo>
                    <a:pt x="284329" y="4050"/>
                  </a:lnTo>
                  <a:lnTo>
                    <a:pt x="97094" y="4050"/>
                  </a:lnTo>
                  <a:lnTo>
                    <a:pt x="97940" y="32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93696" y="1697300"/>
            <a:ext cx="77362" cy="741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274697" y="1870314"/>
            <a:ext cx="54205" cy="8018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10657" y="1866460"/>
            <a:ext cx="55333" cy="8931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74672" y="2037704"/>
            <a:ext cx="108580" cy="9260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38380" y="2032650"/>
            <a:ext cx="63477" cy="8322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81109" y="2215515"/>
            <a:ext cx="100414" cy="8432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43014" y="2204155"/>
            <a:ext cx="112337" cy="79504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561208" y="774610"/>
            <a:ext cx="9366" cy="1535720"/>
          </a:xfrm>
          <a:custGeom>
            <a:avLst/>
            <a:gdLst/>
            <a:ahLst/>
            <a:cxnLst/>
            <a:rect l="l" t="t" r="r" b="b"/>
            <a:pathLst>
              <a:path w="14605" h="2394585">
                <a:moveTo>
                  <a:pt x="0" y="2388408"/>
                </a:moveTo>
                <a:lnTo>
                  <a:pt x="0" y="2394032"/>
                </a:lnTo>
                <a:lnTo>
                  <a:pt x="14400" y="2394032"/>
                </a:lnTo>
                <a:lnTo>
                  <a:pt x="14400" y="2391632"/>
                </a:lnTo>
                <a:lnTo>
                  <a:pt x="3223" y="2391632"/>
                </a:lnTo>
                <a:lnTo>
                  <a:pt x="0" y="2388408"/>
                </a:lnTo>
                <a:close/>
              </a:path>
              <a:path w="14605" h="2394585">
                <a:moveTo>
                  <a:pt x="11177" y="2377231"/>
                </a:moveTo>
                <a:lnTo>
                  <a:pt x="3223" y="2377231"/>
                </a:lnTo>
                <a:lnTo>
                  <a:pt x="0" y="2380454"/>
                </a:lnTo>
                <a:lnTo>
                  <a:pt x="0" y="2388408"/>
                </a:lnTo>
                <a:lnTo>
                  <a:pt x="3223" y="2391632"/>
                </a:lnTo>
                <a:lnTo>
                  <a:pt x="11177" y="2391632"/>
                </a:lnTo>
                <a:lnTo>
                  <a:pt x="14400" y="2388408"/>
                </a:lnTo>
                <a:lnTo>
                  <a:pt x="14400" y="2380454"/>
                </a:lnTo>
                <a:lnTo>
                  <a:pt x="11177" y="2377231"/>
                </a:lnTo>
                <a:close/>
              </a:path>
              <a:path w="14605" h="2394585">
                <a:moveTo>
                  <a:pt x="14400" y="2388408"/>
                </a:moveTo>
                <a:lnTo>
                  <a:pt x="11177" y="2391632"/>
                </a:lnTo>
                <a:lnTo>
                  <a:pt x="14400" y="2391632"/>
                </a:lnTo>
                <a:lnTo>
                  <a:pt x="14400" y="2388408"/>
                </a:lnTo>
                <a:close/>
              </a:path>
              <a:path w="14605" h="2394585">
                <a:moveTo>
                  <a:pt x="11177" y="2324192"/>
                </a:moveTo>
                <a:lnTo>
                  <a:pt x="3223" y="2324192"/>
                </a:lnTo>
                <a:lnTo>
                  <a:pt x="0" y="2327415"/>
                </a:lnTo>
                <a:lnTo>
                  <a:pt x="0" y="2380454"/>
                </a:lnTo>
                <a:lnTo>
                  <a:pt x="3223" y="2377231"/>
                </a:lnTo>
                <a:lnTo>
                  <a:pt x="14400" y="2377231"/>
                </a:lnTo>
                <a:lnTo>
                  <a:pt x="14400" y="2327415"/>
                </a:lnTo>
                <a:lnTo>
                  <a:pt x="11177" y="2324192"/>
                </a:lnTo>
                <a:close/>
              </a:path>
              <a:path w="14605" h="2394585">
                <a:moveTo>
                  <a:pt x="14400" y="2377231"/>
                </a:moveTo>
                <a:lnTo>
                  <a:pt x="11177" y="2377231"/>
                </a:lnTo>
                <a:lnTo>
                  <a:pt x="14400" y="2380454"/>
                </a:lnTo>
                <a:lnTo>
                  <a:pt x="14400" y="2377231"/>
                </a:lnTo>
                <a:close/>
              </a:path>
              <a:path w="14605" h="2394585">
                <a:moveTo>
                  <a:pt x="0" y="25373"/>
                </a:moveTo>
                <a:lnTo>
                  <a:pt x="0" y="2327415"/>
                </a:lnTo>
                <a:lnTo>
                  <a:pt x="3223" y="2324192"/>
                </a:lnTo>
                <a:lnTo>
                  <a:pt x="14400" y="2324192"/>
                </a:lnTo>
                <a:lnTo>
                  <a:pt x="14400" y="28596"/>
                </a:lnTo>
                <a:lnTo>
                  <a:pt x="3223" y="28596"/>
                </a:lnTo>
                <a:lnTo>
                  <a:pt x="0" y="25373"/>
                </a:lnTo>
                <a:close/>
              </a:path>
              <a:path w="14605" h="2394585">
                <a:moveTo>
                  <a:pt x="14400" y="2324192"/>
                </a:moveTo>
                <a:lnTo>
                  <a:pt x="11177" y="2324192"/>
                </a:lnTo>
                <a:lnTo>
                  <a:pt x="14400" y="2327415"/>
                </a:lnTo>
                <a:lnTo>
                  <a:pt x="14400" y="2324192"/>
                </a:lnTo>
                <a:close/>
              </a:path>
              <a:path w="14605" h="2394585">
                <a:moveTo>
                  <a:pt x="0" y="13577"/>
                </a:moveTo>
                <a:lnTo>
                  <a:pt x="0" y="25373"/>
                </a:lnTo>
                <a:lnTo>
                  <a:pt x="3223" y="28596"/>
                </a:lnTo>
                <a:lnTo>
                  <a:pt x="11177" y="28596"/>
                </a:lnTo>
                <a:lnTo>
                  <a:pt x="14400" y="25373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2394585">
                <a:moveTo>
                  <a:pt x="14400" y="25373"/>
                </a:moveTo>
                <a:lnTo>
                  <a:pt x="11177" y="28596"/>
                </a:lnTo>
                <a:lnTo>
                  <a:pt x="14400" y="28596"/>
                </a:lnTo>
                <a:lnTo>
                  <a:pt x="14400" y="25373"/>
                </a:lnTo>
                <a:close/>
              </a:path>
              <a:path w="14605" h="2394585">
                <a:moveTo>
                  <a:pt x="11177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7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2394585">
                <a:moveTo>
                  <a:pt x="14400" y="13577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2394585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394585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2" name="object 32"/>
          <p:cNvSpPr/>
          <p:nvPr/>
        </p:nvSpPr>
        <p:spPr>
          <a:xfrm>
            <a:off x="4964633" y="753416"/>
            <a:ext cx="9366" cy="1554453"/>
          </a:xfrm>
          <a:custGeom>
            <a:avLst/>
            <a:gdLst/>
            <a:ahLst/>
            <a:cxnLst/>
            <a:rect l="l" t="t" r="r" b="b"/>
            <a:pathLst>
              <a:path w="14605" h="2423795">
                <a:moveTo>
                  <a:pt x="0" y="2418024"/>
                </a:moveTo>
                <a:lnTo>
                  <a:pt x="0" y="2423647"/>
                </a:lnTo>
                <a:lnTo>
                  <a:pt x="14400" y="2423647"/>
                </a:lnTo>
                <a:lnTo>
                  <a:pt x="14400" y="2421247"/>
                </a:lnTo>
                <a:lnTo>
                  <a:pt x="3223" y="2421247"/>
                </a:lnTo>
                <a:lnTo>
                  <a:pt x="0" y="2418024"/>
                </a:lnTo>
                <a:close/>
              </a:path>
              <a:path w="14605" h="2423795">
                <a:moveTo>
                  <a:pt x="11175" y="2406846"/>
                </a:moveTo>
                <a:lnTo>
                  <a:pt x="3223" y="2406846"/>
                </a:lnTo>
                <a:lnTo>
                  <a:pt x="0" y="2410071"/>
                </a:lnTo>
                <a:lnTo>
                  <a:pt x="0" y="2418024"/>
                </a:lnTo>
                <a:lnTo>
                  <a:pt x="3223" y="2421247"/>
                </a:lnTo>
                <a:lnTo>
                  <a:pt x="11175" y="2421247"/>
                </a:lnTo>
                <a:lnTo>
                  <a:pt x="14400" y="2418024"/>
                </a:lnTo>
                <a:lnTo>
                  <a:pt x="14400" y="2410071"/>
                </a:lnTo>
                <a:lnTo>
                  <a:pt x="11175" y="2406846"/>
                </a:lnTo>
                <a:close/>
              </a:path>
              <a:path w="14605" h="2423795">
                <a:moveTo>
                  <a:pt x="14400" y="2418024"/>
                </a:moveTo>
                <a:lnTo>
                  <a:pt x="11175" y="2421247"/>
                </a:lnTo>
                <a:lnTo>
                  <a:pt x="14400" y="2421247"/>
                </a:lnTo>
                <a:lnTo>
                  <a:pt x="14400" y="2418024"/>
                </a:lnTo>
                <a:close/>
              </a:path>
              <a:path w="14605" h="2423795">
                <a:moveTo>
                  <a:pt x="11175" y="2342012"/>
                </a:moveTo>
                <a:lnTo>
                  <a:pt x="3223" y="2342012"/>
                </a:lnTo>
                <a:lnTo>
                  <a:pt x="0" y="2345235"/>
                </a:lnTo>
                <a:lnTo>
                  <a:pt x="0" y="2410071"/>
                </a:lnTo>
                <a:lnTo>
                  <a:pt x="3223" y="2406846"/>
                </a:lnTo>
                <a:lnTo>
                  <a:pt x="14400" y="2406846"/>
                </a:lnTo>
                <a:lnTo>
                  <a:pt x="14400" y="2345235"/>
                </a:lnTo>
                <a:lnTo>
                  <a:pt x="11175" y="2342012"/>
                </a:lnTo>
                <a:close/>
              </a:path>
              <a:path w="14605" h="2423795">
                <a:moveTo>
                  <a:pt x="14400" y="2406846"/>
                </a:moveTo>
                <a:lnTo>
                  <a:pt x="11175" y="2406846"/>
                </a:lnTo>
                <a:lnTo>
                  <a:pt x="14400" y="2410071"/>
                </a:lnTo>
                <a:lnTo>
                  <a:pt x="14400" y="2406846"/>
                </a:lnTo>
                <a:close/>
              </a:path>
              <a:path w="14605" h="2423795">
                <a:moveTo>
                  <a:pt x="0" y="48379"/>
                </a:moveTo>
                <a:lnTo>
                  <a:pt x="0" y="2345235"/>
                </a:lnTo>
                <a:lnTo>
                  <a:pt x="3223" y="2342012"/>
                </a:lnTo>
                <a:lnTo>
                  <a:pt x="14400" y="2342012"/>
                </a:lnTo>
                <a:lnTo>
                  <a:pt x="14400" y="51602"/>
                </a:lnTo>
                <a:lnTo>
                  <a:pt x="3223" y="51602"/>
                </a:lnTo>
                <a:lnTo>
                  <a:pt x="0" y="48379"/>
                </a:lnTo>
                <a:close/>
              </a:path>
              <a:path w="14605" h="2423795">
                <a:moveTo>
                  <a:pt x="14400" y="2342012"/>
                </a:moveTo>
                <a:lnTo>
                  <a:pt x="11175" y="2342012"/>
                </a:lnTo>
                <a:lnTo>
                  <a:pt x="14400" y="2345235"/>
                </a:lnTo>
                <a:lnTo>
                  <a:pt x="14400" y="2342012"/>
                </a:lnTo>
                <a:close/>
              </a:path>
              <a:path w="14605" h="2423795">
                <a:moveTo>
                  <a:pt x="0" y="13577"/>
                </a:moveTo>
                <a:lnTo>
                  <a:pt x="0" y="48379"/>
                </a:lnTo>
                <a:lnTo>
                  <a:pt x="3223" y="51602"/>
                </a:lnTo>
                <a:lnTo>
                  <a:pt x="11175" y="51602"/>
                </a:lnTo>
                <a:lnTo>
                  <a:pt x="14400" y="48379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7"/>
                </a:lnTo>
                <a:close/>
              </a:path>
              <a:path w="14605" h="2423795">
                <a:moveTo>
                  <a:pt x="14400" y="48379"/>
                </a:moveTo>
                <a:lnTo>
                  <a:pt x="11175" y="51602"/>
                </a:lnTo>
                <a:lnTo>
                  <a:pt x="14400" y="51602"/>
                </a:lnTo>
                <a:lnTo>
                  <a:pt x="14400" y="48379"/>
                </a:lnTo>
                <a:close/>
              </a:path>
              <a:path w="14605" h="2423795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7"/>
                </a:lnTo>
                <a:lnTo>
                  <a:pt x="3223" y="16800"/>
                </a:lnTo>
                <a:lnTo>
                  <a:pt x="11175" y="16800"/>
                </a:lnTo>
                <a:lnTo>
                  <a:pt x="14400" y="13577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2423795">
                <a:moveTo>
                  <a:pt x="14400" y="13577"/>
                </a:moveTo>
                <a:lnTo>
                  <a:pt x="11175" y="16800"/>
                </a:lnTo>
                <a:lnTo>
                  <a:pt x="14400" y="16800"/>
                </a:lnTo>
                <a:lnTo>
                  <a:pt x="14400" y="13577"/>
                </a:lnTo>
                <a:close/>
              </a:path>
              <a:path w="14605" h="2423795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423795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00024" y="1171598"/>
            <a:ext cx="262382" cy="9786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324434" y="2725449"/>
            <a:ext cx="400948" cy="9896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29273" y="2727397"/>
            <a:ext cx="155764" cy="9576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182689" y="2718233"/>
            <a:ext cx="79016" cy="7396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352187" y="2716604"/>
            <a:ext cx="112368" cy="13697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89547" y="3073914"/>
            <a:ext cx="108786" cy="1233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364687" y="3249975"/>
            <a:ext cx="73199" cy="11738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64334" y="3412503"/>
            <a:ext cx="97986" cy="12800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360159" y="3590550"/>
            <a:ext cx="100319" cy="11190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354787" y="3762159"/>
            <a:ext cx="99450" cy="12462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368790" y="3934858"/>
            <a:ext cx="98685" cy="11972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367345" y="4103736"/>
            <a:ext cx="124178" cy="48019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496615" y="3242879"/>
            <a:ext cx="62089" cy="9160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509164" y="3413064"/>
            <a:ext cx="51401" cy="8746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520600" y="3591582"/>
            <a:ext cx="42491" cy="8652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905739" y="3070017"/>
            <a:ext cx="74292" cy="12350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916898" y="3762929"/>
            <a:ext cx="49892" cy="8862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919468" y="3948121"/>
            <a:ext cx="79775" cy="8302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941227" y="4115640"/>
            <a:ext cx="83130" cy="9106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934776" y="4290462"/>
            <a:ext cx="122874" cy="8459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936836" y="4464310"/>
            <a:ext cx="144417" cy="81668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5236569" y="2997743"/>
            <a:ext cx="9366" cy="1548344"/>
          </a:xfrm>
          <a:custGeom>
            <a:avLst/>
            <a:gdLst/>
            <a:ahLst/>
            <a:cxnLst/>
            <a:rect l="l" t="t" r="r" b="b"/>
            <a:pathLst>
              <a:path w="14605" h="2414270">
                <a:moveTo>
                  <a:pt x="0" y="2408402"/>
                </a:moveTo>
                <a:lnTo>
                  <a:pt x="0" y="2414026"/>
                </a:lnTo>
                <a:lnTo>
                  <a:pt x="14400" y="2414026"/>
                </a:lnTo>
                <a:lnTo>
                  <a:pt x="14400" y="2411625"/>
                </a:lnTo>
                <a:lnTo>
                  <a:pt x="3224" y="2411625"/>
                </a:lnTo>
                <a:lnTo>
                  <a:pt x="0" y="2408402"/>
                </a:lnTo>
                <a:close/>
              </a:path>
              <a:path w="14605" h="2414270">
                <a:moveTo>
                  <a:pt x="11177" y="2397225"/>
                </a:moveTo>
                <a:lnTo>
                  <a:pt x="3224" y="2397225"/>
                </a:lnTo>
                <a:lnTo>
                  <a:pt x="0" y="2400449"/>
                </a:lnTo>
                <a:lnTo>
                  <a:pt x="0" y="2408402"/>
                </a:lnTo>
                <a:lnTo>
                  <a:pt x="3224" y="2411625"/>
                </a:lnTo>
                <a:lnTo>
                  <a:pt x="11177" y="2411625"/>
                </a:lnTo>
                <a:lnTo>
                  <a:pt x="14400" y="2408402"/>
                </a:lnTo>
                <a:lnTo>
                  <a:pt x="14400" y="2400449"/>
                </a:lnTo>
                <a:lnTo>
                  <a:pt x="11177" y="2397225"/>
                </a:lnTo>
                <a:close/>
              </a:path>
              <a:path w="14605" h="2414270">
                <a:moveTo>
                  <a:pt x="14400" y="2408402"/>
                </a:moveTo>
                <a:lnTo>
                  <a:pt x="11177" y="2411625"/>
                </a:lnTo>
                <a:lnTo>
                  <a:pt x="14400" y="2411625"/>
                </a:lnTo>
                <a:lnTo>
                  <a:pt x="14400" y="2408402"/>
                </a:lnTo>
                <a:close/>
              </a:path>
              <a:path w="14605" h="2414270">
                <a:moveTo>
                  <a:pt x="11177" y="2384174"/>
                </a:moveTo>
                <a:lnTo>
                  <a:pt x="3224" y="2384174"/>
                </a:lnTo>
                <a:lnTo>
                  <a:pt x="0" y="2387399"/>
                </a:lnTo>
                <a:lnTo>
                  <a:pt x="0" y="2400449"/>
                </a:lnTo>
                <a:lnTo>
                  <a:pt x="3224" y="2397225"/>
                </a:lnTo>
                <a:lnTo>
                  <a:pt x="14400" y="2397225"/>
                </a:lnTo>
                <a:lnTo>
                  <a:pt x="14400" y="2387399"/>
                </a:lnTo>
                <a:lnTo>
                  <a:pt x="11177" y="2384174"/>
                </a:lnTo>
                <a:close/>
              </a:path>
              <a:path w="14605" h="2414270">
                <a:moveTo>
                  <a:pt x="14400" y="2397225"/>
                </a:moveTo>
                <a:lnTo>
                  <a:pt x="11177" y="2397225"/>
                </a:lnTo>
                <a:lnTo>
                  <a:pt x="14400" y="2400449"/>
                </a:lnTo>
                <a:lnTo>
                  <a:pt x="14400" y="2397225"/>
                </a:lnTo>
                <a:close/>
              </a:path>
              <a:path w="14605" h="2414270">
                <a:moveTo>
                  <a:pt x="0" y="38841"/>
                </a:moveTo>
                <a:lnTo>
                  <a:pt x="0" y="2387399"/>
                </a:lnTo>
                <a:lnTo>
                  <a:pt x="3224" y="2384174"/>
                </a:lnTo>
                <a:lnTo>
                  <a:pt x="14400" y="2384174"/>
                </a:lnTo>
                <a:lnTo>
                  <a:pt x="14400" y="42064"/>
                </a:lnTo>
                <a:lnTo>
                  <a:pt x="3224" y="42064"/>
                </a:lnTo>
                <a:lnTo>
                  <a:pt x="0" y="38841"/>
                </a:lnTo>
                <a:close/>
              </a:path>
              <a:path w="14605" h="2414270">
                <a:moveTo>
                  <a:pt x="14400" y="2384174"/>
                </a:moveTo>
                <a:lnTo>
                  <a:pt x="11177" y="2384174"/>
                </a:lnTo>
                <a:lnTo>
                  <a:pt x="14400" y="2387399"/>
                </a:lnTo>
                <a:lnTo>
                  <a:pt x="14400" y="2384174"/>
                </a:lnTo>
                <a:close/>
              </a:path>
              <a:path w="14605" h="2414270">
                <a:moveTo>
                  <a:pt x="0" y="13576"/>
                </a:moveTo>
                <a:lnTo>
                  <a:pt x="0" y="38841"/>
                </a:lnTo>
                <a:lnTo>
                  <a:pt x="3224" y="42064"/>
                </a:lnTo>
                <a:lnTo>
                  <a:pt x="11177" y="42064"/>
                </a:lnTo>
                <a:lnTo>
                  <a:pt x="14400" y="38841"/>
                </a:lnTo>
                <a:lnTo>
                  <a:pt x="14400" y="16799"/>
                </a:lnTo>
                <a:lnTo>
                  <a:pt x="3224" y="16799"/>
                </a:lnTo>
                <a:lnTo>
                  <a:pt x="0" y="13576"/>
                </a:lnTo>
                <a:close/>
              </a:path>
              <a:path w="14605" h="2414270">
                <a:moveTo>
                  <a:pt x="14400" y="38841"/>
                </a:moveTo>
                <a:lnTo>
                  <a:pt x="11177" y="42064"/>
                </a:lnTo>
                <a:lnTo>
                  <a:pt x="14400" y="42064"/>
                </a:lnTo>
                <a:lnTo>
                  <a:pt x="14400" y="38841"/>
                </a:lnTo>
                <a:close/>
              </a:path>
              <a:path w="14605" h="2414270">
                <a:moveTo>
                  <a:pt x="11177" y="2400"/>
                </a:moveTo>
                <a:lnTo>
                  <a:pt x="3224" y="2400"/>
                </a:lnTo>
                <a:lnTo>
                  <a:pt x="0" y="5623"/>
                </a:lnTo>
                <a:lnTo>
                  <a:pt x="0" y="13576"/>
                </a:lnTo>
                <a:lnTo>
                  <a:pt x="3224" y="16799"/>
                </a:lnTo>
                <a:lnTo>
                  <a:pt x="11177" y="16799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2414270">
                <a:moveTo>
                  <a:pt x="14400" y="13576"/>
                </a:moveTo>
                <a:lnTo>
                  <a:pt x="11177" y="16799"/>
                </a:lnTo>
                <a:lnTo>
                  <a:pt x="14400" y="16799"/>
                </a:lnTo>
                <a:lnTo>
                  <a:pt x="14400" y="13576"/>
                </a:lnTo>
                <a:close/>
              </a:path>
              <a:path w="14605" h="2414270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4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414270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5" name="object 55"/>
          <p:cNvSpPr/>
          <p:nvPr/>
        </p:nvSpPr>
        <p:spPr>
          <a:xfrm>
            <a:off x="4701127" y="3009493"/>
            <a:ext cx="9366" cy="1532462"/>
          </a:xfrm>
          <a:custGeom>
            <a:avLst/>
            <a:gdLst/>
            <a:ahLst/>
            <a:cxnLst/>
            <a:rect l="l" t="t" r="r" b="b"/>
            <a:pathLst>
              <a:path w="14605" h="2389504">
                <a:moveTo>
                  <a:pt x="0" y="2383556"/>
                </a:moveTo>
                <a:lnTo>
                  <a:pt x="0" y="2389179"/>
                </a:lnTo>
                <a:lnTo>
                  <a:pt x="14400" y="2389179"/>
                </a:lnTo>
                <a:lnTo>
                  <a:pt x="14400" y="2386779"/>
                </a:lnTo>
                <a:lnTo>
                  <a:pt x="3223" y="2386779"/>
                </a:lnTo>
                <a:lnTo>
                  <a:pt x="0" y="2383556"/>
                </a:lnTo>
                <a:close/>
              </a:path>
              <a:path w="14605" h="2389504">
                <a:moveTo>
                  <a:pt x="11177" y="2372380"/>
                </a:moveTo>
                <a:lnTo>
                  <a:pt x="3223" y="2372380"/>
                </a:lnTo>
                <a:lnTo>
                  <a:pt x="0" y="2375603"/>
                </a:lnTo>
                <a:lnTo>
                  <a:pt x="0" y="2383556"/>
                </a:lnTo>
                <a:lnTo>
                  <a:pt x="3223" y="2386779"/>
                </a:lnTo>
                <a:lnTo>
                  <a:pt x="11177" y="2386779"/>
                </a:lnTo>
                <a:lnTo>
                  <a:pt x="14400" y="2383556"/>
                </a:lnTo>
                <a:lnTo>
                  <a:pt x="14400" y="2375603"/>
                </a:lnTo>
                <a:lnTo>
                  <a:pt x="11177" y="2372380"/>
                </a:lnTo>
                <a:close/>
              </a:path>
              <a:path w="14605" h="2389504">
                <a:moveTo>
                  <a:pt x="14400" y="2383556"/>
                </a:moveTo>
                <a:lnTo>
                  <a:pt x="11177" y="2386779"/>
                </a:lnTo>
                <a:lnTo>
                  <a:pt x="14400" y="2386779"/>
                </a:lnTo>
                <a:lnTo>
                  <a:pt x="14400" y="2383556"/>
                </a:lnTo>
                <a:close/>
              </a:path>
              <a:path w="14605" h="2389504">
                <a:moveTo>
                  <a:pt x="11177" y="2349792"/>
                </a:moveTo>
                <a:lnTo>
                  <a:pt x="3223" y="2349792"/>
                </a:lnTo>
                <a:lnTo>
                  <a:pt x="0" y="2353015"/>
                </a:lnTo>
                <a:lnTo>
                  <a:pt x="0" y="2375603"/>
                </a:lnTo>
                <a:lnTo>
                  <a:pt x="3223" y="2372380"/>
                </a:lnTo>
                <a:lnTo>
                  <a:pt x="14400" y="2372380"/>
                </a:lnTo>
                <a:lnTo>
                  <a:pt x="14400" y="2353015"/>
                </a:lnTo>
                <a:lnTo>
                  <a:pt x="11177" y="2349792"/>
                </a:lnTo>
                <a:close/>
              </a:path>
              <a:path w="14605" h="2389504">
                <a:moveTo>
                  <a:pt x="14400" y="2372380"/>
                </a:moveTo>
                <a:lnTo>
                  <a:pt x="11177" y="2372380"/>
                </a:lnTo>
                <a:lnTo>
                  <a:pt x="14400" y="2375603"/>
                </a:lnTo>
                <a:lnTo>
                  <a:pt x="14400" y="2372380"/>
                </a:lnTo>
                <a:close/>
              </a:path>
              <a:path w="14605" h="2389504">
                <a:moveTo>
                  <a:pt x="0" y="19182"/>
                </a:moveTo>
                <a:lnTo>
                  <a:pt x="0" y="2353015"/>
                </a:lnTo>
                <a:lnTo>
                  <a:pt x="3223" y="2349792"/>
                </a:lnTo>
                <a:lnTo>
                  <a:pt x="14400" y="2349792"/>
                </a:lnTo>
                <a:lnTo>
                  <a:pt x="14400" y="22405"/>
                </a:lnTo>
                <a:lnTo>
                  <a:pt x="3223" y="22405"/>
                </a:lnTo>
                <a:lnTo>
                  <a:pt x="0" y="19182"/>
                </a:lnTo>
                <a:close/>
              </a:path>
              <a:path w="14605" h="2389504">
                <a:moveTo>
                  <a:pt x="14400" y="2349792"/>
                </a:moveTo>
                <a:lnTo>
                  <a:pt x="11177" y="2349792"/>
                </a:lnTo>
                <a:lnTo>
                  <a:pt x="14400" y="2353015"/>
                </a:lnTo>
                <a:lnTo>
                  <a:pt x="14400" y="2349792"/>
                </a:lnTo>
                <a:close/>
              </a:path>
              <a:path w="14605" h="2389504">
                <a:moveTo>
                  <a:pt x="0" y="13576"/>
                </a:moveTo>
                <a:lnTo>
                  <a:pt x="0" y="19182"/>
                </a:lnTo>
                <a:lnTo>
                  <a:pt x="3223" y="22405"/>
                </a:lnTo>
                <a:lnTo>
                  <a:pt x="11177" y="22405"/>
                </a:lnTo>
                <a:lnTo>
                  <a:pt x="14400" y="19182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6"/>
                </a:lnTo>
                <a:close/>
              </a:path>
              <a:path w="14605" h="2389504">
                <a:moveTo>
                  <a:pt x="14400" y="19182"/>
                </a:moveTo>
                <a:lnTo>
                  <a:pt x="11177" y="22405"/>
                </a:lnTo>
                <a:lnTo>
                  <a:pt x="14400" y="22405"/>
                </a:lnTo>
                <a:lnTo>
                  <a:pt x="14400" y="19182"/>
                </a:lnTo>
                <a:close/>
              </a:path>
              <a:path w="14605" h="2389504">
                <a:moveTo>
                  <a:pt x="11177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800"/>
                </a:lnTo>
                <a:lnTo>
                  <a:pt x="11177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7" y="2400"/>
                </a:lnTo>
                <a:close/>
              </a:path>
              <a:path w="14605" h="2389504">
                <a:moveTo>
                  <a:pt x="14400" y="13576"/>
                </a:moveTo>
                <a:lnTo>
                  <a:pt x="11177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2389504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389504">
                <a:moveTo>
                  <a:pt x="14400" y="2400"/>
                </a:moveTo>
                <a:lnTo>
                  <a:pt x="11177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6" name="object 5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911121" y="3275214"/>
            <a:ext cx="50283" cy="4628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892776" y="3439538"/>
            <a:ext cx="64393" cy="7460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919586" y="3598055"/>
            <a:ext cx="45947" cy="8593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513158" y="3780606"/>
            <a:ext cx="48903" cy="5205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526339" y="3953834"/>
            <a:ext cx="39839" cy="86322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5527000" y="4094503"/>
            <a:ext cx="37874" cy="94074"/>
          </a:xfrm>
          <a:custGeom>
            <a:avLst/>
            <a:gdLst/>
            <a:ahLst/>
            <a:cxnLst/>
            <a:rect l="l" t="t" r="r" b="b"/>
            <a:pathLst>
              <a:path w="59055" h="146684">
                <a:moveTo>
                  <a:pt x="43921" y="7663"/>
                </a:moveTo>
                <a:lnTo>
                  <a:pt x="43728" y="8110"/>
                </a:lnTo>
                <a:lnTo>
                  <a:pt x="41680" y="18333"/>
                </a:lnTo>
                <a:lnTo>
                  <a:pt x="41031" y="20561"/>
                </a:lnTo>
                <a:lnTo>
                  <a:pt x="40464" y="22081"/>
                </a:lnTo>
                <a:lnTo>
                  <a:pt x="36743" y="31569"/>
                </a:lnTo>
                <a:lnTo>
                  <a:pt x="35174" y="35676"/>
                </a:lnTo>
                <a:lnTo>
                  <a:pt x="24972" y="60952"/>
                </a:lnTo>
                <a:lnTo>
                  <a:pt x="22047" y="67826"/>
                </a:lnTo>
                <a:lnTo>
                  <a:pt x="15807" y="81840"/>
                </a:lnTo>
                <a:lnTo>
                  <a:pt x="9942" y="95437"/>
                </a:lnTo>
                <a:lnTo>
                  <a:pt x="761" y="126239"/>
                </a:lnTo>
                <a:lnTo>
                  <a:pt x="720" y="126690"/>
                </a:lnTo>
                <a:lnTo>
                  <a:pt x="607" y="127939"/>
                </a:lnTo>
                <a:lnTo>
                  <a:pt x="350" y="130323"/>
                </a:lnTo>
                <a:lnTo>
                  <a:pt x="306" y="130728"/>
                </a:lnTo>
                <a:lnTo>
                  <a:pt x="202" y="131699"/>
                </a:lnTo>
                <a:lnTo>
                  <a:pt x="80" y="132825"/>
                </a:lnTo>
                <a:lnTo>
                  <a:pt x="0" y="135140"/>
                </a:lnTo>
                <a:lnTo>
                  <a:pt x="2435" y="141044"/>
                </a:lnTo>
                <a:lnTo>
                  <a:pt x="4755" y="143478"/>
                </a:lnTo>
                <a:lnTo>
                  <a:pt x="12711" y="146651"/>
                </a:lnTo>
                <a:lnTo>
                  <a:pt x="22180" y="146364"/>
                </a:lnTo>
                <a:lnTo>
                  <a:pt x="30469" y="143478"/>
                </a:lnTo>
                <a:lnTo>
                  <a:pt x="32280" y="142147"/>
                </a:lnTo>
                <a:lnTo>
                  <a:pt x="36356" y="138339"/>
                </a:lnTo>
                <a:lnTo>
                  <a:pt x="40196" y="135140"/>
                </a:lnTo>
                <a:lnTo>
                  <a:pt x="42190" y="133334"/>
                </a:lnTo>
                <a:lnTo>
                  <a:pt x="42636" y="132825"/>
                </a:lnTo>
                <a:lnTo>
                  <a:pt x="14621" y="132825"/>
                </a:lnTo>
                <a:lnTo>
                  <a:pt x="14387" y="132256"/>
                </a:lnTo>
                <a:lnTo>
                  <a:pt x="14318" y="132087"/>
                </a:lnTo>
                <a:lnTo>
                  <a:pt x="13946" y="131699"/>
                </a:lnTo>
                <a:lnTo>
                  <a:pt x="14091" y="131699"/>
                </a:lnTo>
                <a:lnTo>
                  <a:pt x="13440" y="131439"/>
                </a:lnTo>
                <a:lnTo>
                  <a:pt x="14718" y="131439"/>
                </a:lnTo>
                <a:lnTo>
                  <a:pt x="14835" y="130323"/>
                </a:lnTo>
                <a:lnTo>
                  <a:pt x="14961" y="128988"/>
                </a:lnTo>
                <a:lnTo>
                  <a:pt x="15059" y="127939"/>
                </a:lnTo>
                <a:lnTo>
                  <a:pt x="15177" y="126690"/>
                </a:lnTo>
                <a:lnTo>
                  <a:pt x="22974" y="101613"/>
                </a:lnTo>
                <a:lnTo>
                  <a:pt x="18882" y="96488"/>
                </a:lnTo>
                <a:lnTo>
                  <a:pt x="18943" y="95437"/>
                </a:lnTo>
                <a:lnTo>
                  <a:pt x="19340" y="91895"/>
                </a:lnTo>
                <a:lnTo>
                  <a:pt x="23351" y="88694"/>
                </a:lnTo>
                <a:lnTo>
                  <a:pt x="31778" y="81396"/>
                </a:lnTo>
                <a:lnTo>
                  <a:pt x="35260" y="73553"/>
                </a:lnTo>
                <a:lnTo>
                  <a:pt x="38272" y="66471"/>
                </a:lnTo>
                <a:lnTo>
                  <a:pt x="48581" y="40934"/>
                </a:lnTo>
                <a:lnTo>
                  <a:pt x="51237" y="34030"/>
                </a:lnTo>
                <a:lnTo>
                  <a:pt x="52413" y="31042"/>
                </a:lnTo>
                <a:lnTo>
                  <a:pt x="51409" y="31042"/>
                </a:lnTo>
                <a:lnTo>
                  <a:pt x="43576" y="29664"/>
                </a:lnTo>
                <a:lnTo>
                  <a:pt x="40960" y="25932"/>
                </a:lnTo>
                <a:lnTo>
                  <a:pt x="42951" y="14808"/>
                </a:lnTo>
                <a:lnTo>
                  <a:pt x="43275" y="12807"/>
                </a:lnTo>
                <a:lnTo>
                  <a:pt x="43802" y="8616"/>
                </a:lnTo>
                <a:lnTo>
                  <a:pt x="43921" y="7663"/>
                </a:lnTo>
                <a:close/>
              </a:path>
              <a:path w="59055" h="146684">
                <a:moveTo>
                  <a:pt x="14141" y="131699"/>
                </a:moveTo>
                <a:lnTo>
                  <a:pt x="13946" y="131699"/>
                </a:lnTo>
                <a:lnTo>
                  <a:pt x="14318" y="132087"/>
                </a:lnTo>
                <a:lnTo>
                  <a:pt x="14621" y="132825"/>
                </a:lnTo>
                <a:lnTo>
                  <a:pt x="14668" y="131894"/>
                </a:lnTo>
                <a:lnTo>
                  <a:pt x="14141" y="131699"/>
                </a:lnTo>
                <a:close/>
              </a:path>
              <a:path w="59055" h="146684">
                <a:moveTo>
                  <a:pt x="55411" y="93134"/>
                </a:moveTo>
                <a:lnTo>
                  <a:pt x="40374" y="93134"/>
                </a:lnTo>
                <a:lnTo>
                  <a:pt x="38989" y="94239"/>
                </a:lnTo>
                <a:lnTo>
                  <a:pt x="39780" y="94778"/>
                </a:lnTo>
                <a:lnTo>
                  <a:pt x="40792" y="95676"/>
                </a:lnTo>
                <a:lnTo>
                  <a:pt x="40727" y="99627"/>
                </a:lnTo>
                <a:lnTo>
                  <a:pt x="40632" y="100944"/>
                </a:lnTo>
                <a:lnTo>
                  <a:pt x="40509" y="103268"/>
                </a:lnTo>
                <a:lnTo>
                  <a:pt x="40386" y="105662"/>
                </a:lnTo>
                <a:lnTo>
                  <a:pt x="39881" y="109485"/>
                </a:lnTo>
                <a:lnTo>
                  <a:pt x="39030" y="112299"/>
                </a:lnTo>
                <a:lnTo>
                  <a:pt x="38936" y="112612"/>
                </a:lnTo>
                <a:lnTo>
                  <a:pt x="26861" y="127506"/>
                </a:lnTo>
                <a:lnTo>
                  <a:pt x="23839" y="130323"/>
                </a:lnTo>
                <a:lnTo>
                  <a:pt x="23294" y="130728"/>
                </a:lnTo>
                <a:lnTo>
                  <a:pt x="20506" y="131699"/>
                </a:lnTo>
                <a:lnTo>
                  <a:pt x="14668" y="131894"/>
                </a:lnTo>
                <a:lnTo>
                  <a:pt x="14621" y="132825"/>
                </a:lnTo>
                <a:lnTo>
                  <a:pt x="42636" y="132825"/>
                </a:lnTo>
                <a:lnTo>
                  <a:pt x="45993" y="128988"/>
                </a:lnTo>
                <a:lnTo>
                  <a:pt x="47594" y="126690"/>
                </a:lnTo>
                <a:lnTo>
                  <a:pt x="50100" y="122401"/>
                </a:lnTo>
                <a:lnTo>
                  <a:pt x="51321" y="120253"/>
                </a:lnTo>
                <a:lnTo>
                  <a:pt x="51417" y="120086"/>
                </a:lnTo>
                <a:lnTo>
                  <a:pt x="52296" y="118179"/>
                </a:lnTo>
                <a:lnTo>
                  <a:pt x="53913" y="112835"/>
                </a:lnTo>
                <a:lnTo>
                  <a:pt x="53980" y="112612"/>
                </a:lnTo>
                <a:lnTo>
                  <a:pt x="54075" y="112299"/>
                </a:lnTo>
                <a:lnTo>
                  <a:pt x="54642" y="107991"/>
                </a:lnTo>
                <a:lnTo>
                  <a:pt x="54711" y="107469"/>
                </a:lnTo>
                <a:lnTo>
                  <a:pt x="54805" y="105662"/>
                </a:lnTo>
                <a:lnTo>
                  <a:pt x="54929" y="103268"/>
                </a:lnTo>
                <a:lnTo>
                  <a:pt x="55031" y="101613"/>
                </a:lnTo>
                <a:lnTo>
                  <a:pt x="55080" y="100944"/>
                </a:lnTo>
                <a:lnTo>
                  <a:pt x="55175" y="99627"/>
                </a:lnTo>
                <a:lnTo>
                  <a:pt x="55298" y="97923"/>
                </a:lnTo>
                <a:lnTo>
                  <a:pt x="55411" y="93134"/>
                </a:lnTo>
                <a:close/>
              </a:path>
              <a:path w="59055" h="146684">
                <a:moveTo>
                  <a:pt x="14718" y="131439"/>
                </a:moveTo>
                <a:lnTo>
                  <a:pt x="13440" y="131439"/>
                </a:lnTo>
                <a:lnTo>
                  <a:pt x="14668" y="131894"/>
                </a:lnTo>
                <a:lnTo>
                  <a:pt x="14718" y="131439"/>
                </a:lnTo>
                <a:close/>
              </a:path>
              <a:path w="59055" h="146684">
                <a:moveTo>
                  <a:pt x="38036" y="78917"/>
                </a:moveTo>
                <a:lnTo>
                  <a:pt x="37255" y="78917"/>
                </a:lnTo>
                <a:lnTo>
                  <a:pt x="33027" y="80398"/>
                </a:lnTo>
                <a:lnTo>
                  <a:pt x="31776" y="81396"/>
                </a:lnTo>
                <a:lnTo>
                  <a:pt x="29158" y="87259"/>
                </a:lnTo>
                <a:lnTo>
                  <a:pt x="22974" y="101613"/>
                </a:lnTo>
                <a:lnTo>
                  <a:pt x="23794" y="102641"/>
                </a:lnTo>
                <a:lnTo>
                  <a:pt x="29389" y="103268"/>
                </a:lnTo>
                <a:lnTo>
                  <a:pt x="28175" y="103268"/>
                </a:lnTo>
                <a:lnTo>
                  <a:pt x="32548" y="99778"/>
                </a:lnTo>
                <a:lnTo>
                  <a:pt x="38487" y="94640"/>
                </a:lnTo>
                <a:lnTo>
                  <a:pt x="38989" y="94239"/>
                </a:lnTo>
                <a:lnTo>
                  <a:pt x="37881" y="93483"/>
                </a:lnTo>
                <a:lnTo>
                  <a:pt x="42675" y="93483"/>
                </a:lnTo>
                <a:lnTo>
                  <a:pt x="33265" y="93134"/>
                </a:lnTo>
                <a:lnTo>
                  <a:pt x="55411" y="93134"/>
                </a:lnTo>
                <a:lnTo>
                  <a:pt x="52466" y="86470"/>
                </a:lnTo>
                <a:lnTo>
                  <a:pt x="50194" y="84452"/>
                </a:lnTo>
                <a:lnTo>
                  <a:pt x="44467" y="80543"/>
                </a:lnTo>
                <a:lnTo>
                  <a:pt x="42496" y="79692"/>
                </a:lnTo>
                <a:lnTo>
                  <a:pt x="40660" y="79300"/>
                </a:lnTo>
                <a:lnTo>
                  <a:pt x="41395" y="79300"/>
                </a:lnTo>
                <a:lnTo>
                  <a:pt x="38036" y="78917"/>
                </a:lnTo>
                <a:close/>
              </a:path>
              <a:path w="59055" h="146684">
                <a:moveTo>
                  <a:pt x="31776" y="81396"/>
                </a:moveTo>
                <a:lnTo>
                  <a:pt x="23351" y="88694"/>
                </a:lnTo>
                <a:lnTo>
                  <a:pt x="19340" y="91895"/>
                </a:lnTo>
                <a:lnTo>
                  <a:pt x="19202" y="93134"/>
                </a:lnTo>
                <a:lnTo>
                  <a:pt x="19078" y="94239"/>
                </a:lnTo>
                <a:lnTo>
                  <a:pt x="19033" y="94640"/>
                </a:lnTo>
                <a:lnTo>
                  <a:pt x="18943" y="95437"/>
                </a:lnTo>
                <a:lnTo>
                  <a:pt x="18882" y="96488"/>
                </a:lnTo>
                <a:lnTo>
                  <a:pt x="22974" y="101613"/>
                </a:lnTo>
                <a:lnTo>
                  <a:pt x="25897" y="94778"/>
                </a:lnTo>
                <a:lnTo>
                  <a:pt x="29158" y="87259"/>
                </a:lnTo>
                <a:lnTo>
                  <a:pt x="31776" y="81396"/>
                </a:lnTo>
                <a:close/>
              </a:path>
              <a:path w="59055" h="146684">
                <a:moveTo>
                  <a:pt x="40374" y="93134"/>
                </a:moveTo>
                <a:lnTo>
                  <a:pt x="40228" y="93134"/>
                </a:lnTo>
                <a:lnTo>
                  <a:pt x="39232" y="93483"/>
                </a:lnTo>
                <a:lnTo>
                  <a:pt x="37881" y="93483"/>
                </a:lnTo>
                <a:lnTo>
                  <a:pt x="38989" y="94239"/>
                </a:lnTo>
                <a:lnTo>
                  <a:pt x="40374" y="93134"/>
                </a:lnTo>
                <a:close/>
              </a:path>
              <a:path w="59055" h="146684">
                <a:moveTo>
                  <a:pt x="40228" y="93134"/>
                </a:moveTo>
                <a:lnTo>
                  <a:pt x="36486" y="93134"/>
                </a:lnTo>
                <a:lnTo>
                  <a:pt x="38126" y="93483"/>
                </a:lnTo>
                <a:lnTo>
                  <a:pt x="39232" y="93483"/>
                </a:lnTo>
                <a:lnTo>
                  <a:pt x="40228" y="93134"/>
                </a:lnTo>
                <a:close/>
              </a:path>
              <a:path w="59055" h="146684">
                <a:moveTo>
                  <a:pt x="44053" y="7199"/>
                </a:moveTo>
                <a:lnTo>
                  <a:pt x="43921" y="7663"/>
                </a:lnTo>
                <a:lnTo>
                  <a:pt x="43480" y="11175"/>
                </a:lnTo>
                <a:lnTo>
                  <a:pt x="43378" y="11983"/>
                </a:lnTo>
                <a:lnTo>
                  <a:pt x="43275" y="12807"/>
                </a:lnTo>
                <a:lnTo>
                  <a:pt x="43069" y="14147"/>
                </a:lnTo>
                <a:lnTo>
                  <a:pt x="40960" y="25932"/>
                </a:lnTo>
                <a:lnTo>
                  <a:pt x="43576" y="29664"/>
                </a:lnTo>
                <a:lnTo>
                  <a:pt x="51409" y="31042"/>
                </a:lnTo>
                <a:lnTo>
                  <a:pt x="52796" y="30070"/>
                </a:lnTo>
                <a:lnTo>
                  <a:pt x="54076" y="26817"/>
                </a:lnTo>
                <a:lnTo>
                  <a:pt x="54704" y="25129"/>
                </a:lnTo>
                <a:lnTo>
                  <a:pt x="55563" y="22081"/>
                </a:lnTo>
                <a:lnTo>
                  <a:pt x="55670" y="21700"/>
                </a:lnTo>
                <a:lnTo>
                  <a:pt x="57072" y="14808"/>
                </a:lnTo>
                <a:lnTo>
                  <a:pt x="57155" y="14400"/>
                </a:lnTo>
                <a:lnTo>
                  <a:pt x="47278" y="14400"/>
                </a:lnTo>
                <a:lnTo>
                  <a:pt x="44053" y="11175"/>
                </a:lnTo>
                <a:lnTo>
                  <a:pt x="44053" y="7199"/>
                </a:lnTo>
                <a:close/>
              </a:path>
              <a:path w="59055" h="146684">
                <a:moveTo>
                  <a:pt x="52796" y="30070"/>
                </a:moveTo>
                <a:lnTo>
                  <a:pt x="51409" y="31042"/>
                </a:lnTo>
                <a:lnTo>
                  <a:pt x="52413" y="31042"/>
                </a:lnTo>
                <a:lnTo>
                  <a:pt x="52796" y="30070"/>
                </a:lnTo>
                <a:close/>
              </a:path>
              <a:path w="59055" h="146684">
                <a:moveTo>
                  <a:pt x="57935" y="11695"/>
                </a:moveTo>
                <a:lnTo>
                  <a:pt x="57646" y="11983"/>
                </a:lnTo>
                <a:lnTo>
                  <a:pt x="55670" y="21700"/>
                </a:lnTo>
                <a:lnTo>
                  <a:pt x="54704" y="25129"/>
                </a:lnTo>
                <a:lnTo>
                  <a:pt x="54076" y="26817"/>
                </a:lnTo>
                <a:lnTo>
                  <a:pt x="52796" y="30070"/>
                </a:lnTo>
                <a:lnTo>
                  <a:pt x="55142" y="28425"/>
                </a:lnTo>
                <a:lnTo>
                  <a:pt x="57275" y="16506"/>
                </a:lnTo>
                <a:lnTo>
                  <a:pt x="57534" y="14808"/>
                </a:lnTo>
                <a:lnTo>
                  <a:pt x="57792" y="12807"/>
                </a:lnTo>
                <a:lnTo>
                  <a:pt x="57898" y="11983"/>
                </a:lnTo>
                <a:lnTo>
                  <a:pt x="57935" y="11695"/>
                </a:lnTo>
                <a:close/>
              </a:path>
              <a:path w="59055" h="146684">
                <a:moveTo>
                  <a:pt x="44105" y="6280"/>
                </a:moveTo>
                <a:lnTo>
                  <a:pt x="44053" y="11175"/>
                </a:lnTo>
                <a:lnTo>
                  <a:pt x="47278" y="14400"/>
                </a:lnTo>
                <a:lnTo>
                  <a:pt x="55231" y="14400"/>
                </a:lnTo>
                <a:lnTo>
                  <a:pt x="57646" y="11983"/>
                </a:lnTo>
                <a:lnTo>
                  <a:pt x="58315" y="8616"/>
                </a:lnTo>
                <a:lnTo>
                  <a:pt x="51254" y="7199"/>
                </a:lnTo>
                <a:lnTo>
                  <a:pt x="44105" y="6280"/>
                </a:lnTo>
                <a:close/>
              </a:path>
              <a:path w="59055" h="146684">
                <a:moveTo>
                  <a:pt x="57646" y="11983"/>
                </a:moveTo>
                <a:lnTo>
                  <a:pt x="55231" y="14400"/>
                </a:lnTo>
                <a:lnTo>
                  <a:pt x="57155" y="14400"/>
                </a:lnTo>
                <a:lnTo>
                  <a:pt x="57646" y="11983"/>
                </a:lnTo>
                <a:close/>
              </a:path>
              <a:path w="59055" h="146684">
                <a:moveTo>
                  <a:pt x="58331" y="8616"/>
                </a:moveTo>
                <a:lnTo>
                  <a:pt x="57807" y="11175"/>
                </a:lnTo>
                <a:lnTo>
                  <a:pt x="57704" y="11695"/>
                </a:lnTo>
                <a:lnTo>
                  <a:pt x="57646" y="11983"/>
                </a:lnTo>
                <a:lnTo>
                  <a:pt x="57935" y="11695"/>
                </a:lnTo>
                <a:lnTo>
                  <a:pt x="58331" y="8616"/>
                </a:lnTo>
                <a:close/>
              </a:path>
              <a:path w="59055" h="146684">
                <a:moveTo>
                  <a:pt x="58454" y="8616"/>
                </a:moveTo>
                <a:lnTo>
                  <a:pt x="58002" y="11175"/>
                </a:lnTo>
                <a:lnTo>
                  <a:pt x="57935" y="11695"/>
                </a:lnTo>
                <a:lnTo>
                  <a:pt x="58454" y="11175"/>
                </a:lnTo>
                <a:lnTo>
                  <a:pt x="58454" y="8616"/>
                </a:lnTo>
                <a:close/>
              </a:path>
              <a:path w="59055" h="146684">
                <a:moveTo>
                  <a:pt x="55231" y="0"/>
                </a:moveTo>
                <a:lnTo>
                  <a:pt x="52767" y="0"/>
                </a:lnTo>
                <a:lnTo>
                  <a:pt x="47348" y="1022"/>
                </a:lnTo>
                <a:lnTo>
                  <a:pt x="44194" y="5784"/>
                </a:lnTo>
                <a:lnTo>
                  <a:pt x="44105" y="6280"/>
                </a:lnTo>
                <a:lnTo>
                  <a:pt x="51254" y="7199"/>
                </a:lnTo>
                <a:lnTo>
                  <a:pt x="58331" y="8616"/>
                </a:lnTo>
                <a:lnTo>
                  <a:pt x="58454" y="7663"/>
                </a:lnTo>
                <a:lnTo>
                  <a:pt x="58201" y="7199"/>
                </a:lnTo>
                <a:lnTo>
                  <a:pt x="56931" y="2596"/>
                </a:lnTo>
                <a:lnTo>
                  <a:pt x="54093" y="1022"/>
                </a:lnTo>
                <a:lnTo>
                  <a:pt x="56253" y="1022"/>
                </a:lnTo>
                <a:lnTo>
                  <a:pt x="55231" y="0"/>
                </a:lnTo>
                <a:close/>
              </a:path>
              <a:path w="59055" h="146684">
                <a:moveTo>
                  <a:pt x="56253" y="1022"/>
                </a:moveTo>
                <a:lnTo>
                  <a:pt x="54093" y="1022"/>
                </a:lnTo>
                <a:lnTo>
                  <a:pt x="56931" y="2596"/>
                </a:lnTo>
                <a:lnTo>
                  <a:pt x="58329" y="7663"/>
                </a:lnTo>
                <a:lnTo>
                  <a:pt x="58454" y="3223"/>
                </a:lnTo>
                <a:lnTo>
                  <a:pt x="56253" y="1022"/>
                </a:lnTo>
                <a:close/>
              </a:path>
              <a:path w="59055" h="146684">
                <a:moveTo>
                  <a:pt x="52249" y="0"/>
                </a:moveTo>
                <a:lnTo>
                  <a:pt x="47278" y="0"/>
                </a:lnTo>
                <a:lnTo>
                  <a:pt x="44053" y="3223"/>
                </a:lnTo>
                <a:lnTo>
                  <a:pt x="44053" y="6025"/>
                </a:lnTo>
                <a:lnTo>
                  <a:pt x="44194" y="5784"/>
                </a:lnTo>
                <a:lnTo>
                  <a:pt x="47348" y="1022"/>
                </a:lnTo>
                <a:lnTo>
                  <a:pt x="54093" y="1022"/>
                </a:lnTo>
                <a:lnTo>
                  <a:pt x="5224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2" name="object 6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514543" y="4289595"/>
            <a:ext cx="110026" cy="8437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543537" y="4446269"/>
            <a:ext cx="98856" cy="92005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4273117" y="4979052"/>
            <a:ext cx="37059" cy="90816"/>
          </a:xfrm>
          <a:custGeom>
            <a:avLst/>
            <a:gdLst/>
            <a:ahLst/>
            <a:cxnLst/>
            <a:rect l="l" t="t" r="r" b="b"/>
            <a:pathLst>
              <a:path w="57784" h="141604">
                <a:moveTo>
                  <a:pt x="37694" y="5311"/>
                </a:moveTo>
                <a:lnTo>
                  <a:pt x="37267" y="6118"/>
                </a:lnTo>
                <a:lnTo>
                  <a:pt x="35301" y="10166"/>
                </a:lnTo>
                <a:lnTo>
                  <a:pt x="34373" y="11741"/>
                </a:lnTo>
                <a:lnTo>
                  <a:pt x="30222" y="17894"/>
                </a:lnTo>
                <a:lnTo>
                  <a:pt x="27775" y="21779"/>
                </a:lnTo>
                <a:lnTo>
                  <a:pt x="23448" y="29207"/>
                </a:lnTo>
                <a:lnTo>
                  <a:pt x="21866" y="31970"/>
                </a:lnTo>
                <a:lnTo>
                  <a:pt x="17101" y="39795"/>
                </a:lnTo>
                <a:lnTo>
                  <a:pt x="1512" y="78995"/>
                </a:lnTo>
                <a:lnTo>
                  <a:pt x="0" y="92181"/>
                </a:lnTo>
                <a:lnTo>
                  <a:pt x="13" y="96394"/>
                </a:lnTo>
                <a:lnTo>
                  <a:pt x="316" y="100491"/>
                </a:lnTo>
                <a:lnTo>
                  <a:pt x="661" y="106213"/>
                </a:lnTo>
                <a:lnTo>
                  <a:pt x="750" y="107729"/>
                </a:lnTo>
                <a:lnTo>
                  <a:pt x="809" y="108718"/>
                </a:lnTo>
                <a:lnTo>
                  <a:pt x="1193" y="111048"/>
                </a:lnTo>
                <a:lnTo>
                  <a:pt x="1282" y="111591"/>
                </a:lnTo>
                <a:lnTo>
                  <a:pt x="21124" y="132967"/>
                </a:lnTo>
                <a:lnTo>
                  <a:pt x="26218" y="136881"/>
                </a:lnTo>
                <a:lnTo>
                  <a:pt x="28417" y="138276"/>
                </a:lnTo>
                <a:lnTo>
                  <a:pt x="35126" y="140545"/>
                </a:lnTo>
                <a:lnTo>
                  <a:pt x="40092" y="140970"/>
                </a:lnTo>
                <a:lnTo>
                  <a:pt x="47838" y="140970"/>
                </a:lnTo>
                <a:lnTo>
                  <a:pt x="53035" y="141413"/>
                </a:lnTo>
                <a:lnTo>
                  <a:pt x="56521" y="138475"/>
                </a:lnTo>
                <a:lnTo>
                  <a:pt x="57197" y="130550"/>
                </a:lnTo>
                <a:lnTo>
                  <a:pt x="54259" y="127064"/>
                </a:lnTo>
                <a:lnTo>
                  <a:pt x="48625" y="126584"/>
                </a:lnTo>
                <a:lnTo>
                  <a:pt x="49834" y="126584"/>
                </a:lnTo>
                <a:lnTo>
                  <a:pt x="30235" y="126245"/>
                </a:lnTo>
                <a:lnTo>
                  <a:pt x="37791" y="126245"/>
                </a:lnTo>
                <a:lnTo>
                  <a:pt x="34982" y="125295"/>
                </a:lnTo>
                <a:lnTo>
                  <a:pt x="33793" y="124541"/>
                </a:lnTo>
                <a:lnTo>
                  <a:pt x="29184" y="121013"/>
                </a:lnTo>
                <a:lnTo>
                  <a:pt x="24459" y="117643"/>
                </a:lnTo>
                <a:lnTo>
                  <a:pt x="14755" y="100491"/>
                </a:lnTo>
                <a:lnTo>
                  <a:pt x="14453" y="96394"/>
                </a:lnTo>
                <a:lnTo>
                  <a:pt x="19076" y="69580"/>
                </a:lnTo>
                <a:lnTo>
                  <a:pt x="19201" y="69211"/>
                </a:lnTo>
                <a:lnTo>
                  <a:pt x="35093" y="37863"/>
                </a:lnTo>
                <a:lnTo>
                  <a:pt x="40114" y="29207"/>
                </a:lnTo>
                <a:lnTo>
                  <a:pt x="40930" y="27910"/>
                </a:lnTo>
                <a:lnTo>
                  <a:pt x="37694" y="24686"/>
                </a:lnTo>
                <a:lnTo>
                  <a:pt x="37694" y="5311"/>
                </a:lnTo>
                <a:close/>
              </a:path>
              <a:path w="57784" h="141604">
                <a:moveTo>
                  <a:pt x="37799" y="11741"/>
                </a:moveTo>
                <a:lnTo>
                  <a:pt x="37694" y="24686"/>
                </a:lnTo>
                <a:lnTo>
                  <a:pt x="40917" y="27910"/>
                </a:lnTo>
                <a:lnTo>
                  <a:pt x="42267" y="25786"/>
                </a:lnTo>
                <a:lnTo>
                  <a:pt x="45902" y="20429"/>
                </a:lnTo>
                <a:lnTo>
                  <a:pt x="46584" y="19384"/>
                </a:lnTo>
                <a:lnTo>
                  <a:pt x="47625" y="17663"/>
                </a:lnTo>
                <a:lnTo>
                  <a:pt x="48021" y="16925"/>
                </a:lnTo>
                <a:lnTo>
                  <a:pt x="48791" y="15293"/>
                </a:lnTo>
                <a:lnTo>
                  <a:pt x="45666" y="15293"/>
                </a:lnTo>
                <a:lnTo>
                  <a:pt x="43980" y="14859"/>
                </a:lnTo>
                <a:lnTo>
                  <a:pt x="40917" y="14859"/>
                </a:lnTo>
                <a:lnTo>
                  <a:pt x="37799" y="11741"/>
                </a:lnTo>
                <a:close/>
              </a:path>
              <a:path w="57784" h="141604">
                <a:moveTo>
                  <a:pt x="52215" y="11741"/>
                </a:moveTo>
                <a:lnTo>
                  <a:pt x="51989" y="11741"/>
                </a:lnTo>
                <a:lnTo>
                  <a:pt x="49101" y="14634"/>
                </a:lnTo>
                <a:lnTo>
                  <a:pt x="48021" y="16925"/>
                </a:lnTo>
                <a:lnTo>
                  <a:pt x="47625" y="17663"/>
                </a:lnTo>
                <a:lnTo>
                  <a:pt x="46584" y="19384"/>
                </a:lnTo>
                <a:lnTo>
                  <a:pt x="45902" y="20429"/>
                </a:lnTo>
                <a:lnTo>
                  <a:pt x="42267" y="25786"/>
                </a:lnTo>
                <a:lnTo>
                  <a:pt x="40930" y="27910"/>
                </a:lnTo>
                <a:lnTo>
                  <a:pt x="48870" y="27910"/>
                </a:lnTo>
                <a:lnTo>
                  <a:pt x="52094" y="24686"/>
                </a:lnTo>
                <a:lnTo>
                  <a:pt x="52215" y="11741"/>
                </a:lnTo>
                <a:close/>
              </a:path>
              <a:path w="57784" h="141604">
                <a:moveTo>
                  <a:pt x="52107" y="8813"/>
                </a:moveTo>
                <a:lnTo>
                  <a:pt x="37914" y="8813"/>
                </a:lnTo>
                <a:lnTo>
                  <a:pt x="37984" y="9282"/>
                </a:lnTo>
                <a:lnTo>
                  <a:pt x="38090" y="9846"/>
                </a:lnTo>
                <a:lnTo>
                  <a:pt x="38453" y="10713"/>
                </a:lnTo>
                <a:lnTo>
                  <a:pt x="38521" y="10875"/>
                </a:lnTo>
                <a:lnTo>
                  <a:pt x="38596" y="11055"/>
                </a:lnTo>
                <a:lnTo>
                  <a:pt x="39467" y="12575"/>
                </a:lnTo>
                <a:lnTo>
                  <a:pt x="39552" y="12724"/>
                </a:lnTo>
                <a:lnTo>
                  <a:pt x="39633" y="12865"/>
                </a:lnTo>
                <a:lnTo>
                  <a:pt x="43109" y="14634"/>
                </a:lnTo>
                <a:lnTo>
                  <a:pt x="45666" y="15293"/>
                </a:lnTo>
                <a:lnTo>
                  <a:pt x="47491" y="14634"/>
                </a:lnTo>
                <a:lnTo>
                  <a:pt x="49202" y="13355"/>
                </a:lnTo>
                <a:lnTo>
                  <a:pt x="50048" y="12575"/>
                </a:lnTo>
                <a:lnTo>
                  <a:pt x="50274" y="12273"/>
                </a:lnTo>
                <a:lnTo>
                  <a:pt x="50371" y="12143"/>
                </a:lnTo>
                <a:lnTo>
                  <a:pt x="51587" y="12143"/>
                </a:lnTo>
                <a:lnTo>
                  <a:pt x="51989" y="11741"/>
                </a:lnTo>
                <a:lnTo>
                  <a:pt x="52107" y="8813"/>
                </a:lnTo>
                <a:close/>
              </a:path>
              <a:path w="57784" h="141604">
                <a:moveTo>
                  <a:pt x="50142" y="12575"/>
                </a:moveTo>
                <a:lnTo>
                  <a:pt x="49887" y="12724"/>
                </a:lnTo>
                <a:lnTo>
                  <a:pt x="49202" y="13355"/>
                </a:lnTo>
                <a:lnTo>
                  <a:pt x="47491" y="14634"/>
                </a:lnTo>
                <a:lnTo>
                  <a:pt x="45666" y="15293"/>
                </a:lnTo>
                <a:lnTo>
                  <a:pt x="48791" y="15293"/>
                </a:lnTo>
                <a:lnTo>
                  <a:pt x="49719" y="13355"/>
                </a:lnTo>
                <a:lnTo>
                  <a:pt x="49986" y="12865"/>
                </a:lnTo>
                <a:lnTo>
                  <a:pt x="50063" y="12724"/>
                </a:lnTo>
                <a:lnTo>
                  <a:pt x="50142" y="12575"/>
                </a:lnTo>
                <a:close/>
              </a:path>
              <a:path w="57784" h="141604">
                <a:moveTo>
                  <a:pt x="37984" y="9282"/>
                </a:moveTo>
                <a:lnTo>
                  <a:pt x="37856" y="9846"/>
                </a:lnTo>
                <a:lnTo>
                  <a:pt x="37799" y="11741"/>
                </a:lnTo>
                <a:lnTo>
                  <a:pt x="40917" y="14859"/>
                </a:lnTo>
                <a:lnTo>
                  <a:pt x="43980" y="14859"/>
                </a:lnTo>
                <a:lnTo>
                  <a:pt x="43109" y="14634"/>
                </a:lnTo>
                <a:lnTo>
                  <a:pt x="39633" y="12865"/>
                </a:lnTo>
                <a:lnTo>
                  <a:pt x="38596" y="11055"/>
                </a:lnTo>
                <a:lnTo>
                  <a:pt x="38090" y="9846"/>
                </a:lnTo>
                <a:lnTo>
                  <a:pt x="37984" y="9282"/>
                </a:lnTo>
                <a:close/>
              </a:path>
              <a:path w="57784" h="141604">
                <a:moveTo>
                  <a:pt x="51587" y="12143"/>
                </a:moveTo>
                <a:lnTo>
                  <a:pt x="50371" y="12143"/>
                </a:lnTo>
                <a:lnTo>
                  <a:pt x="49021" y="14634"/>
                </a:lnTo>
                <a:lnTo>
                  <a:pt x="50378" y="13355"/>
                </a:lnTo>
                <a:lnTo>
                  <a:pt x="51587" y="12143"/>
                </a:lnTo>
                <a:close/>
              </a:path>
              <a:path w="57784" h="141604">
                <a:moveTo>
                  <a:pt x="44023" y="0"/>
                </a:moveTo>
                <a:lnTo>
                  <a:pt x="37694" y="5311"/>
                </a:lnTo>
                <a:lnTo>
                  <a:pt x="37694" y="10713"/>
                </a:lnTo>
                <a:lnTo>
                  <a:pt x="37838" y="10166"/>
                </a:lnTo>
                <a:lnTo>
                  <a:pt x="37914" y="8813"/>
                </a:lnTo>
                <a:lnTo>
                  <a:pt x="52107" y="8813"/>
                </a:lnTo>
                <a:lnTo>
                  <a:pt x="52094" y="5859"/>
                </a:lnTo>
                <a:lnTo>
                  <a:pt x="51755" y="5311"/>
                </a:lnTo>
                <a:lnTo>
                  <a:pt x="51400" y="4464"/>
                </a:lnTo>
                <a:lnTo>
                  <a:pt x="50272" y="2509"/>
                </a:lnTo>
                <a:lnTo>
                  <a:pt x="46773" y="728"/>
                </a:lnTo>
                <a:lnTo>
                  <a:pt x="45808" y="459"/>
                </a:lnTo>
                <a:lnTo>
                  <a:pt x="44023" y="0"/>
                </a:lnTo>
                <a:close/>
              </a:path>
              <a:path w="57784" h="141604">
                <a:moveTo>
                  <a:pt x="52142" y="6266"/>
                </a:moveTo>
                <a:lnTo>
                  <a:pt x="52119" y="9846"/>
                </a:lnTo>
                <a:lnTo>
                  <a:pt x="52249" y="9282"/>
                </a:lnTo>
                <a:lnTo>
                  <a:pt x="52276" y="7383"/>
                </a:lnTo>
                <a:lnTo>
                  <a:pt x="52142" y="6266"/>
                </a:lnTo>
                <a:close/>
              </a:path>
              <a:path w="57784" h="141604">
                <a:moveTo>
                  <a:pt x="48870" y="459"/>
                </a:moveTo>
                <a:lnTo>
                  <a:pt x="45808" y="459"/>
                </a:lnTo>
                <a:lnTo>
                  <a:pt x="46773" y="728"/>
                </a:lnTo>
                <a:lnTo>
                  <a:pt x="50272" y="2509"/>
                </a:lnTo>
                <a:lnTo>
                  <a:pt x="51277" y="4250"/>
                </a:lnTo>
                <a:lnTo>
                  <a:pt x="51400" y="4464"/>
                </a:lnTo>
                <a:lnTo>
                  <a:pt x="51985" y="5859"/>
                </a:lnTo>
                <a:lnTo>
                  <a:pt x="52094" y="3683"/>
                </a:lnTo>
                <a:lnTo>
                  <a:pt x="48870" y="459"/>
                </a:lnTo>
                <a:close/>
              </a:path>
              <a:path w="57784" h="141604">
                <a:moveTo>
                  <a:pt x="42750" y="459"/>
                </a:moveTo>
                <a:lnTo>
                  <a:pt x="40917" y="459"/>
                </a:lnTo>
                <a:lnTo>
                  <a:pt x="37694" y="3683"/>
                </a:lnTo>
                <a:lnTo>
                  <a:pt x="37694" y="5311"/>
                </a:lnTo>
                <a:lnTo>
                  <a:pt x="38166" y="4464"/>
                </a:lnTo>
                <a:lnTo>
                  <a:pt x="38292" y="4250"/>
                </a:lnTo>
                <a:lnTo>
                  <a:pt x="39183" y="3055"/>
                </a:lnTo>
                <a:lnTo>
                  <a:pt x="40236" y="2086"/>
                </a:lnTo>
                <a:lnTo>
                  <a:pt x="42004" y="728"/>
                </a:lnTo>
                <a:lnTo>
                  <a:pt x="42750" y="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5" name="object 6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369434" y="4996353"/>
            <a:ext cx="39254" cy="86773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4478180" y="5006274"/>
            <a:ext cx="21991" cy="52942"/>
          </a:xfrm>
          <a:custGeom>
            <a:avLst/>
            <a:gdLst/>
            <a:ahLst/>
            <a:cxnLst/>
            <a:rect l="l" t="t" r="r" b="b"/>
            <a:pathLst>
              <a:path w="34290" h="82550">
                <a:moveTo>
                  <a:pt x="29425" y="71793"/>
                </a:moveTo>
                <a:lnTo>
                  <a:pt x="27190" y="68046"/>
                </a:lnTo>
                <a:lnTo>
                  <a:pt x="22174" y="66776"/>
                </a:lnTo>
                <a:lnTo>
                  <a:pt x="14338" y="64503"/>
                </a:lnTo>
                <a:lnTo>
                  <a:pt x="14338" y="71793"/>
                </a:lnTo>
                <a:lnTo>
                  <a:pt x="14338" y="72732"/>
                </a:lnTo>
                <a:lnTo>
                  <a:pt x="14122" y="73139"/>
                </a:lnTo>
                <a:lnTo>
                  <a:pt x="14325" y="72682"/>
                </a:lnTo>
                <a:lnTo>
                  <a:pt x="14338" y="71793"/>
                </a:lnTo>
                <a:lnTo>
                  <a:pt x="14338" y="64503"/>
                </a:lnTo>
                <a:lnTo>
                  <a:pt x="14071" y="64414"/>
                </a:lnTo>
                <a:lnTo>
                  <a:pt x="9550" y="63271"/>
                </a:lnTo>
                <a:lnTo>
                  <a:pt x="8102" y="63042"/>
                </a:lnTo>
                <a:lnTo>
                  <a:pt x="3340" y="64185"/>
                </a:lnTo>
                <a:lnTo>
                  <a:pt x="1612" y="65849"/>
                </a:lnTo>
                <a:lnTo>
                  <a:pt x="63" y="69278"/>
                </a:lnTo>
                <a:lnTo>
                  <a:pt x="0" y="77114"/>
                </a:lnTo>
                <a:lnTo>
                  <a:pt x="3225" y="80340"/>
                </a:lnTo>
                <a:lnTo>
                  <a:pt x="11176" y="80340"/>
                </a:lnTo>
                <a:lnTo>
                  <a:pt x="12547" y="78968"/>
                </a:lnTo>
                <a:lnTo>
                  <a:pt x="18402" y="80683"/>
                </a:lnTo>
                <a:lnTo>
                  <a:pt x="23660" y="82016"/>
                </a:lnTo>
                <a:lnTo>
                  <a:pt x="27584" y="79679"/>
                </a:lnTo>
                <a:lnTo>
                  <a:pt x="29235" y="73139"/>
                </a:lnTo>
                <a:lnTo>
                  <a:pt x="29349" y="72682"/>
                </a:lnTo>
                <a:lnTo>
                  <a:pt x="29425" y="71793"/>
                </a:lnTo>
                <a:close/>
              </a:path>
              <a:path w="34290" h="82550">
                <a:moveTo>
                  <a:pt x="34112" y="27114"/>
                </a:moveTo>
                <a:lnTo>
                  <a:pt x="33324" y="22313"/>
                </a:lnTo>
                <a:lnTo>
                  <a:pt x="33210" y="20967"/>
                </a:lnTo>
                <a:lnTo>
                  <a:pt x="32943" y="16217"/>
                </a:lnTo>
                <a:lnTo>
                  <a:pt x="32829" y="14211"/>
                </a:lnTo>
                <a:lnTo>
                  <a:pt x="32727" y="13195"/>
                </a:lnTo>
                <a:lnTo>
                  <a:pt x="32143" y="9613"/>
                </a:lnTo>
                <a:lnTo>
                  <a:pt x="32054" y="9080"/>
                </a:lnTo>
                <a:lnTo>
                  <a:pt x="31991" y="8724"/>
                </a:lnTo>
                <a:lnTo>
                  <a:pt x="31889" y="8089"/>
                </a:lnTo>
                <a:lnTo>
                  <a:pt x="30861" y="5486"/>
                </a:lnTo>
                <a:lnTo>
                  <a:pt x="26898" y="2374"/>
                </a:lnTo>
                <a:lnTo>
                  <a:pt x="26898" y="16014"/>
                </a:lnTo>
                <a:lnTo>
                  <a:pt x="25933" y="13538"/>
                </a:lnTo>
                <a:lnTo>
                  <a:pt x="26454" y="14820"/>
                </a:lnTo>
                <a:lnTo>
                  <a:pt x="26898" y="16014"/>
                </a:lnTo>
                <a:lnTo>
                  <a:pt x="26898" y="2374"/>
                </a:lnTo>
                <a:lnTo>
                  <a:pt x="25768" y="1498"/>
                </a:lnTo>
                <a:lnTo>
                  <a:pt x="25768" y="13144"/>
                </a:lnTo>
                <a:lnTo>
                  <a:pt x="24752" y="10668"/>
                </a:lnTo>
                <a:lnTo>
                  <a:pt x="24345" y="9613"/>
                </a:lnTo>
                <a:lnTo>
                  <a:pt x="24371" y="11442"/>
                </a:lnTo>
                <a:lnTo>
                  <a:pt x="24282" y="9296"/>
                </a:lnTo>
                <a:lnTo>
                  <a:pt x="24345" y="9613"/>
                </a:lnTo>
                <a:lnTo>
                  <a:pt x="25768" y="13144"/>
                </a:lnTo>
                <a:lnTo>
                  <a:pt x="25768" y="1498"/>
                </a:lnTo>
                <a:lnTo>
                  <a:pt x="23876" y="0"/>
                </a:lnTo>
                <a:lnTo>
                  <a:pt x="18694" y="711"/>
                </a:lnTo>
                <a:lnTo>
                  <a:pt x="18694" y="19392"/>
                </a:lnTo>
                <a:lnTo>
                  <a:pt x="18529" y="16217"/>
                </a:lnTo>
                <a:lnTo>
                  <a:pt x="18681" y="18999"/>
                </a:lnTo>
                <a:lnTo>
                  <a:pt x="18694" y="19392"/>
                </a:lnTo>
                <a:lnTo>
                  <a:pt x="18694" y="711"/>
                </a:lnTo>
                <a:lnTo>
                  <a:pt x="18402" y="749"/>
                </a:lnTo>
                <a:lnTo>
                  <a:pt x="18402" y="14820"/>
                </a:lnTo>
                <a:lnTo>
                  <a:pt x="18300" y="14211"/>
                </a:lnTo>
                <a:lnTo>
                  <a:pt x="18224" y="13728"/>
                </a:lnTo>
                <a:lnTo>
                  <a:pt x="18097" y="13195"/>
                </a:lnTo>
                <a:lnTo>
                  <a:pt x="18326" y="13728"/>
                </a:lnTo>
                <a:lnTo>
                  <a:pt x="18402" y="14820"/>
                </a:lnTo>
                <a:lnTo>
                  <a:pt x="18402" y="749"/>
                </a:lnTo>
                <a:lnTo>
                  <a:pt x="15290" y="1168"/>
                </a:lnTo>
                <a:lnTo>
                  <a:pt x="10490" y="6350"/>
                </a:lnTo>
                <a:lnTo>
                  <a:pt x="9918" y="8089"/>
                </a:lnTo>
                <a:lnTo>
                  <a:pt x="9994" y="11442"/>
                </a:lnTo>
                <a:lnTo>
                  <a:pt x="10109" y="11963"/>
                </a:lnTo>
                <a:lnTo>
                  <a:pt x="10185" y="12242"/>
                </a:lnTo>
                <a:lnTo>
                  <a:pt x="10363" y="13195"/>
                </a:lnTo>
                <a:lnTo>
                  <a:pt x="10464" y="13728"/>
                </a:lnTo>
                <a:lnTo>
                  <a:pt x="10883" y="14820"/>
                </a:lnTo>
                <a:lnTo>
                  <a:pt x="12954" y="19837"/>
                </a:lnTo>
                <a:lnTo>
                  <a:pt x="14579" y="24104"/>
                </a:lnTo>
                <a:lnTo>
                  <a:pt x="18732" y="25984"/>
                </a:lnTo>
                <a:lnTo>
                  <a:pt x="19304" y="25768"/>
                </a:lnTo>
                <a:lnTo>
                  <a:pt x="19913" y="29464"/>
                </a:lnTo>
                <a:lnTo>
                  <a:pt x="23622" y="32118"/>
                </a:lnTo>
                <a:lnTo>
                  <a:pt x="31457" y="30822"/>
                </a:lnTo>
                <a:lnTo>
                  <a:pt x="34112" y="27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7" name="object 67"/>
          <p:cNvSpPr/>
          <p:nvPr/>
        </p:nvSpPr>
        <p:spPr>
          <a:xfrm>
            <a:off x="4549712" y="5026709"/>
            <a:ext cx="18326" cy="12625"/>
          </a:xfrm>
          <a:custGeom>
            <a:avLst/>
            <a:gdLst/>
            <a:ahLst/>
            <a:cxnLst/>
            <a:rect l="l" t="t" r="r" b="b"/>
            <a:pathLst>
              <a:path w="28575" h="19684">
                <a:moveTo>
                  <a:pt x="22830" y="0"/>
                </a:moveTo>
                <a:lnTo>
                  <a:pt x="4497" y="3397"/>
                </a:lnTo>
                <a:lnTo>
                  <a:pt x="2325" y="5372"/>
                </a:lnTo>
                <a:lnTo>
                  <a:pt x="0" y="13493"/>
                </a:lnTo>
                <a:lnTo>
                  <a:pt x="2211" y="17480"/>
                </a:lnTo>
                <a:lnTo>
                  <a:pt x="9857" y="19669"/>
                </a:lnTo>
                <a:lnTo>
                  <a:pt x="13843" y="17457"/>
                </a:lnTo>
                <a:lnTo>
                  <a:pt x="28036" y="10401"/>
                </a:lnTo>
                <a:lnTo>
                  <a:pt x="26587" y="2581"/>
                </a:lnTo>
                <a:lnTo>
                  <a:pt x="22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8" name="object 6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630332" y="4965249"/>
            <a:ext cx="52917" cy="10151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324911" y="4987078"/>
            <a:ext cx="125421" cy="11629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554898" y="4980543"/>
            <a:ext cx="46310" cy="9575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287903" y="5145837"/>
            <a:ext cx="47762" cy="10059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753912" y="4973339"/>
            <a:ext cx="243753" cy="30702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382108" y="5172109"/>
            <a:ext cx="188336" cy="7173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031006" y="4980279"/>
            <a:ext cx="202928" cy="30606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647197" y="5137468"/>
            <a:ext cx="60104" cy="9320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354311" y="5159448"/>
            <a:ext cx="183105" cy="11666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604106" y="5151560"/>
            <a:ext cx="123766" cy="121704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5799302" y="5226782"/>
            <a:ext cx="38688" cy="52127"/>
          </a:xfrm>
          <a:custGeom>
            <a:avLst/>
            <a:gdLst/>
            <a:ahLst/>
            <a:cxnLst/>
            <a:rect l="l" t="t" r="r" b="b"/>
            <a:pathLst>
              <a:path w="60325" h="81279">
                <a:moveTo>
                  <a:pt x="53451" y="9602"/>
                </a:moveTo>
                <a:lnTo>
                  <a:pt x="42809" y="9602"/>
                </a:lnTo>
                <a:lnTo>
                  <a:pt x="42867" y="9960"/>
                </a:lnTo>
                <a:lnTo>
                  <a:pt x="42948" y="10466"/>
                </a:lnTo>
                <a:lnTo>
                  <a:pt x="43006" y="12256"/>
                </a:lnTo>
                <a:lnTo>
                  <a:pt x="43124" y="20587"/>
                </a:lnTo>
                <a:lnTo>
                  <a:pt x="44498" y="23401"/>
                </a:lnTo>
                <a:lnTo>
                  <a:pt x="44712" y="24063"/>
                </a:lnTo>
                <a:lnTo>
                  <a:pt x="45011" y="25523"/>
                </a:lnTo>
                <a:lnTo>
                  <a:pt x="45275" y="27636"/>
                </a:lnTo>
                <a:lnTo>
                  <a:pt x="45262" y="40460"/>
                </a:lnTo>
                <a:lnTo>
                  <a:pt x="9893" y="65181"/>
                </a:lnTo>
                <a:lnTo>
                  <a:pt x="8153" y="65613"/>
                </a:lnTo>
                <a:lnTo>
                  <a:pt x="2211" y="67315"/>
                </a:lnTo>
                <a:lnTo>
                  <a:pt x="0" y="71301"/>
                </a:lnTo>
                <a:lnTo>
                  <a:pt x="2189" y="78947"/>
                </a:lnTo>
                <a:lnTo>
                  <a:pt x="6176" y="81158"/>
                </a:lnTo>
                <a:lnTo>
                  <a:pt x="11826" y="79540"/>
                </a:lnTo>
                <a:lnTo>
                  <a:pt x="13428" y="79142"/>
                </a:lnTo>
                <a:lnTo>
                  <a:pt x="49494" y="59461"/>
                </a:lnTo>
                <a:lnTo>
                  <a:pt x="59674" y="34225"/>
                </a:lnTo>
                <a:lnTo>
                  <a:pt x="59784" y="27636"/>
                </a:lnTo>
                <a:lnTo>
                  <a:pt x="59396" y="24413"/>
                </a:lnTo>
                <a:lnTo>
                  <a:pt x="59354" y="24063"/>
                </a:lnTo>
                <a:lnTo>
                  <a:pt x="59259" y="23401"/>
                </a:lnTo>
                <a:lnTo>
                  <a:pt x="59221" y="23134"/>
                </a:lnTo>
                <a:lnTo>
                  <a:pt x="58699" y="20587"/>
                </a:lnTo>
                <a:lnTo>
                  <a:pt x="58586" y="20032"/>
                </a:lnTo>
                <a:lnTo>
                  <a:pt x="58000" y="18235"/>
                </a:lnTo>
                <a:lnTo>
                  <a:pt x="54497" y="11059"/>
                </a:lnTo>
                <a:lnTo>
                  <a:pt x="54095" y="10466"/>
                </a:lnTo>
                <a:lnTo>
                  <a:pt x="53451" y="9602"/>
                </a:lnTo>
                <a:close/>
              </a:path>
              <a:path w="60325" h="81279">
                <a:moveTo>
                  <a:pt x="34701" y="0"/>
                </a:moveTo>
                <a:lnTo>
                  <a:pt x="29063" y="5284"/>
                </a:lnTo>
                <a:lnTo>
                  <a:pt x="28395" y="7457"/>
                </a:lnTo>
                <a:lnTo>
                  <a:pt x="28458" y="11059"/>
                </a:lnTo>
                <a:lnTo>
                  <a:pt x="28651" y="12256"/>
                </a:lnTo>
                <a:lnTo>
                  <a:pt x="28722" y="24413"/>
                </a:lnTo>
                <a:lnTo>
                  <a:pt x="31946" y="27636"/>
                </a:lnTo>
                <a:lnTo>
                  <a:pt x="39899" y="27636"/>
                </a:lnTo>
                <a:lnTo>
                  <a:pt x="43122" y="24413"/>
                </a:lnTo>
                <a:lnTo>
                  <a:pt x="43122" y="20587"/>
                </a:lnTo>
                <a:lnTo>
                  <a:pt x="42854" y="20032"/>
                </a:lnTo>
                <a:lnTo>
                  <a:pt x="42727" y="19773"/>
                </a:lnTo>
                <a:lnTo>
                  <a:pt x="39881" y="15956"/>
                </a:lnTo>
                <a:lnTo>
                  <a:pt x="39014" y="15501"/>
                </a:lnTo>
                <a:lnTo>
                  <a:pt x="39220" y="15501"/>
                </a:lnTo>
                <a:lnTo>
                  <a:pt x="42325" y="12590"/>
                </a:lnTo>
                <a:lnTo>
                  <a:pt x="42796" y="11059"/>
                </a:lnTo>
                <a:lnTo>
                  <a:pt x="42809" y="9602"/>
                </a:lnTo>
                <a:lnTo>
                  <a:pt x="53451" y="9602"/>
                </a:lnTo>
                <a:lnTo>
                  <a:pt x="50037" y="5024"/>
                </a:lnTo>
                <a:lnTo>
                  <a:pt x="41271" y="424"/>
                </a:lnTo>
                <a:lnTo>
                  <a:pt x="34701" y="0"/>
                </a:lnTo>
                <a:close/>
              </a:path>
              <a:path w="60325" h="81279">
                <a:moveTo>
                  <a:pt x="42867" y="9960"/>
                </a:moveTo>
                <a:lnTo>
                  <a:pt x="42796" y="11059"/>
                </a:lnTo>
                <a:lnTo>
                  <a:pt x="42428" y="12256"/>
                </a:lnTo>
                <a:lnTo>
                  <a:pt x="42325" y="12590"/>
                </a:lnTo>
                <a:lnTo>
                  <a:pt x="39220" y="15501"/>
                </a:lnTo>
                <a:lnTo>
                  <a:pt x="39014" y="15501"/>
                </a:lnTo>
                <a:lnTo>
                  <a:pt x="39881" y="15956"/>
                </a:lnTo>
                <a:lnTo>
                  <a:pt x="42727" y="19773"/>
                </a:lnTo>
                <a:lnTo>
                  <a:pt x="43124" y="20587"/>
                </a:lnTo>
                <a:lnTo>
                  <a:pt x="43006" y="12256"/>
                </a:lnTo>
                <a:lnTo>
                  <a:pt x="42948" y="10466"/>
                </a:lnTo>
                <a:lnTo>
                  <a:pt x="42867" y="9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79" name="object 7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892026" y="5157323"/>
            <a:ext cx="129546" cy="127376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106077" y="5144811"/>
            <a:ext cx="54428" cy="94362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410359" y="5482588"/>
            <a:ext cx="329193" cy="10618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846748" y="5505314"/>
            <a:ext cx="261665" cy="84728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5175562" y="5529161"/>
            <a:ext cx="27285" cy="54164"/>
          </a:xfrm>
          <a:custGeom>
            <a:avLst/>
            <a:gdLst/>
            <a:ahLst/>
            <a:cxnLst/>
            <a:rect l="l" t="t" r="r" b="b"/>
            <a:pathLst>
              <a:path w="42544" h="84454">
                <a:moveTo>
                  <a:pt x="27609" y="38290"/>
                </a:moveTo>
                <a:lnTo>
                  <a:pt x="27330" y="31127"/>
                </a:lnTo>
                <a:lnTo>
                  <a:pt x="27241" y="28765"/>
                </a:lnTo>
                <a:lnTo>
                  <a:pt x="26047" y="23749"/>
                </a:lnTo>
                <a:lnTo>
                  <a:pt x="7988" y="0"/>
                </a:lnTo>
                <a:lnTo>
                  <a:pt x="825" y="4178"/>
                </a:lnTo>
                <a:lnTo>
                  <a:pt x="114" y="6057"/>
                </a:lnTo>
                <a:lnTo>
                  <a:pt x="0" y="9677"/>
                </a:lnTo>
                <a:lnTo>
                  <a:pt x="165" y="10871"/>
                </a:lnTo>
                <a:lnTo>
                  <a:pt x="1092" y="13449"/>
                </a:lnTo>
                <a:lnTo>
                  <a:pt x="5956" y="19278"/>
                </a:lnTo>
                <a:lnTo>
                  <a:pt x="8788" y="22885"/>
                </a:lnTo>
                <a:lnTo>
                  <a:pt x="10134" y="23050"/>
                </a:lnTo>
                <a:lnTo>
                  <a:pt x="9359" y="21183"/>
                </a:lnTo>
                <a:lnTo>
                  <a:pt x="10071" y="22885"/>
                </a:lnTo>
                <a:lnTo>
                  <a:pt x="10134" y="23050"/>
                </a:lnTo>
                <a:lnTo>
                  <a:pt x="12128" y="27800"/>
                </a:lnTo>
                <a:lnTo>
                  <a:pt x="12928" y="31127"/>
                </a:lnTo>
                <a:lnTo>
                  <a:pt x="13068" y="34747"/>
                </a:lnTo>
                <a:lnTo>
                  <a:pt x="13157" y="37249"/>
                </a:lnTo>
                <a:lnTo>
                  <a:pt x="12763" y="39903"/>
                </a:lnTo>
                <a:lnTo>
                  <a:pt x="10756" y="49784"/>
                </a:lnTo>
                <a:lnTo>
                  <a:pt x="10452" y="51384"/>
                </a:lnTo>
                <a:lnTo>
                  <a:pt x="9550" y="57340"/>
                </a:lnTo>
                <a:lnTo>
                  <a:pt x="12268" y="60998"/>
                </a:lnTo>
                <a:lnTo>
                  <a:pt x="20129" y="62179"/>
                </a:lnTo>
                <a:lnTo>
                  <a:pt x="23799" y="59461"/>
                </a:lnTo>
                <a:lnTo>
                  <a:pt x="24638" y="53848"/>
                </a:lnTo>
                <a:lnTo>
                  <a:pt x="24917" y="52412"/>
                </a:lnTo>
                <a:lnTo>
                  <a:pt x="27127" y="41567"/>
                </a:lnTo>
                <a:lnTo>
                  <a:pt x="27609" y="38290"/>
                </a:lnTo>
                <a:close/>
              </a:path>
              <a:path w="42544" h="84454">
                <a:moveTo>
                  <a:pt x="42392" y="74853"/>
                </a:moveTo>
                <a:lnTo>
                  <a:pt x="42354" y="73063"/>
                </a:lnTo>
                <a:lnTo>
                  <a:pt x="42227" y="67246"/>
                </a:lnTo>
                <a:lnTo>
                  <a:pt x="42227" y="66903"/>
                </a:lnTo>
                <a:lnTo>
                  <a:pt x="38938" y="63754"/>
                </a:lnTo>
                <a:lnTo>
                  <a:pt x="15367" y="63754"/>
                </a:lnTo>
                <a:lnTo>
                  <a:pt x="7912" y="80619"/>
                </a:lnTo>
                <a:lnTo>
                  <a:pt x="11137" y="83832"/>
                </a:lnTo>
                <a:lnTo>
                  <a:pt x="19088" y="83832"/>
                </a:lnTo>
                <a:lnTo>
                  <a:pt x="22313" y="80619"/>
                </a:lnTo>
                <a:lnTo>
                  <a:pt x="22313" y="78143"/>
                </a:lnTo>
                <a:lnTo>
                  <a:pt x="22250" y="74460"/>
                </a:lnTo>
                <a:lnTo>
                  <a:pt x="22021" y="74841"/>
                </a:lnTo>
                <a:lnTo>
                  <a:pt x="22174" y="74460"/>
                </a:lnTo>
                <a:lnTo>
                  <a:pt x="22301" y="73317"/>
                </a:lnTo>
                <a:lnTo>
                  <a:pt x="22326" y="73063"/>
                </a:lnTo>
                <a:lnTo>
                  <a:pt x="22313" y="78143"/>
                </a:lnTo>
                <a:lnTo>
                  <a:pt x="39243" y="78143"/>
                </a:lnTo>
                <a:lnTo>
                  <a:pt x="42392" y="74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4" name="object 84"/>
          <p:cNvSpPr/>
          <p:nvPr/>
        </p:nvSpPr>
        <p:spPr>
          <a:xfrm>
            <a:off x="5237753" y="5549143"/>
            <a:ext cx="34209" cy="16290"/>
          </a:xfrm>
          <a:custGeom>
            <a:avLst/>
            <a:gdLst/>
            <a:ahLst/>
            <a:cxnLst/>
            <a:rect l="l" t="t" r="r" b="b"/>
            <a:pathLst>
              <a:path w="53339" h="25400">
                <a:moveTo>
                  <a:pt x="17014" y="0"/>
                </a:moveTo>
                <a:lnTo>
                  <a:pt x="0" y="8540"/>
                </a:lnTo>
                <a:lnTo>
                  <a:pt x="54" y="10518"/>
                </a:lnTo>
                <a:lnTo>
                  <a:pt x="375" y="14212"/>
                </a:lnTo>
                <a:lnTo>
                  <a:pt x="436" y="14916"/>
                </a:lnTo>
                <a:lnTo>
                  <a:pt x="539" y="16106"/>
                </a:lnTo>
                <a:lnTo>
                  <a:pt x="650" y="22011"/>
                </a:lnTo>
                <a:lnTo>
                  <a:pt x="3873" y="25234"/>
                </a:lnTo>
                <a:lnTo>
                  <a:pt x="11826" y="25234"/>
                </a:lnTo>
                <a:lnTo>
                  <a:pt x="15049" y="22011"/>
                </a:lnTo>
                <a:lnTo>
                  <a:pt x="14936" y="15449"/>
                </a:lnTo>
                <a:lnTo>
                  <a:pt x="14909" y="15142"/>
                </a:lnTo>
                <a:lnTo>
                  <a:pt x="11499" y="15142"/>
                </a:lnTo>
                <a:lnTo>
                  <a:pt x="12245" y="14916"/>
                </a:lnTo>
                <a:lnTo>
                  <a:pt x="13348" y="14212"/>
                </a:lnTo>
                <a:lnTo>
                  <a:pt x="14616" y="12009"/>
                </a:lnTo>
                <a:lnTo>
                  <a:pt x="14660" y="11620"/>
                </a:lnTo>
                <a:lnTo>
                  <a:pt x="52862" y="11620"/>
                </a:lnTo>
                <a:lnTo>
                  <a:pt x="53106" y="10518"/>
                </a:lnTo>
                <a:lnTo>
                  <a:pt x="50655" y="6675"/>
                </a:lnTo>
                <a:lnTo>
                  <a:pt x="44700" y="5359"/>
                </a:lnTo>
                <a:lnTo>
                  <a:pt x="30200" y="1675"/>
                </a:lnTo>
                <a:lnTo>
                  <a:pt x="26550" y="868"/>
                </a:lnTo>
                <a:lnTo>
                  <a:pt x="17014" y="0"/>
                </a:lnTo>
                <a:close/>
              </a:path>
              <a:path w="53339" h="25400">
                <a:moveTo>
                  <a:pt x="52862" y="11620"/>
                </a:moveTo>
                <a:lnTo>
                  <a:pt x="14660" y="11620"/>
                </a:lnTo>
                <a:lnTo>
                  <a:pt x="14701" y="12745"/>
                </a:lnTo>
                <a:lnTo>
                  <a:pt x="14829" y="14212"/>
                </a:lnTo>
                <a:lnTo>
                  <a:pt x="14865" y="14632"/>
                </a:lnTo>
                <a:lnTo>
                  <a:pt x="18912" y="14632"/>
                </a:lnTo>
                <a:lnTo>
                  <a:pt x="24508" y="15142"/>
                </a:lnTo>
                <a:lnTo>
                  <a:pt x="24310" y="15142"/>
                </a:lnTo>
                <a:lnTo>
                  <a:pt x="27480" y="15843"/>
                </a:lnTo>
                <a:lnTo>
                  <a:pt x="41389" y="19375"/>
                </a:lnTo>
                <a:lnTo>
                  <a:pt x="47547" y="20735"/>
                </a:lnTo>
                <a:lnTo>
                  <a:pt x="51390" y="18282"/>
                </a:lnTo>
                <a:lnTo>
                  <a:pt x="52776" y="12009"/>
                </a:lnTo>
                <a:lnTo>
                  <a:pt x="52862" y="11620"/>
                </a:lnTo>
                <a:close/>
              </a:path>
              <a:path w="53339" h="25400">
                <a:moveTo>
                  <a:pt x="14865" y="14632"/>
                </a:moveTo>
                <a:lnTo>
                  <a:pt x="13262" y="14632"/>
                </a:lnTo>
                <a:lnTo>
                  <a:pt x="11499" y="15142"/>
                </a:lnTo>
                <a:lnTo>
                  <a:pt x="14909" y="15142"/>
                </a:lnTo>
                <a:lnTo>
                  <a:pt x="14865" y="14632"/>
                </a:lnTo>
                <a:close/>
              </a:path>
              <a:path w="53339" h="25400">
                <a:moveTo>
                  <a:pt x="14674" y="12009"/>
                </a:moveTo>
                <a:lnTo>
                  <a:pt x="14192" y="12745"/>
                </a:lnTo>
                <a:lnTo>
                  <a:pt x="13348" y="14212"/>
                </a:lnTo>
                <a:lnTo>
                  <a:pt x="12245" y="14916"/>
                </a:lnTo>
                <a:lnTo>
                  <a:pt x="13262" y="14632"/>
                </a:lnTo>
                <a:lnTo>
                  <a:pt x="14865" y="14632"/>
                </a:lnTo>
                <a:lnTo>
                  <a:pt x="14701" y="12745"/>
                </a:lnTo>
                <a:lnTo>
                  <a:pt x="14674" y="12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5" name="object 8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405165" y="5518589"/>
            <a:ext cx="60560" cy="5562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517593" y="5497316"/>
            <a:ext cx="460475" cy="88343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046986" y="5517565"/>
            <a:ext cx="47433" cy="45993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146344" y="5499252"/>
            <a:ext cx="64360" cy="6724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257836" y="5499436"/>
            <a:ext cx="45323" cy="7809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350111" y="5500915"/>
            <a:ext cx="153440" cy="73950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6556974" y="5510884"/>
            <a:ext cx="79275" cy="61534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681361" y="5503873"/>
            <a:ext cx="406270" cy="76033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7183751" y="5522856"/>
            <a:ext cx="76155" cy="34209"/>
          </a:xfrm>
          <a:custGeom>
            <a:avLst/>
            <a:gdLst/>
            <a:ahLst/>
            <a:cxnLst/>
            <a:rect l="l" t="t" r="r" b="b"/>
            <a:pathLst>
              <a:path w="118745" h="53340">
                <a:moveTo>
                  <a:pt x="113931" y="48387"/>
                </a:moveTo>
                <a:lnTo>
                  <a:pt x="113169" y="40474"/>
                </a:lnTo>
                <a:lnTo>
                  <a:pt x="111074" y="38747"/>
                </a:lnTo>
                <a:lnTo>
                  <a:pt x="109651" y="37579"/>
                </a:lnTo>
                <a:lnTo>
                  <a:pt x="103301" y="38188"/>
                </a:lnTo>
                <a:lnTo>
                  <a:pt x="103682" y="38188"/>
                </a:lnTo>
                <a:lnTo>
                  <a:pt x="99415" y="38747"/>
                </a:lnTo>
                <a:lnTo>
                  <a:pt x="95123" y="38747"/>
                </a:lnTo>
                <a:lnTo>
                  <a:pt x="91389" y="38188"/>
                </a:lnTo>
                <a:lnTo>
                  <a:pt x="88925" y="37782"/>
                </a:lnTo>
                <a:lnTo>
                  <a:pt x="84607" y="37249"/>
                </a:lnTo>
                <a:lnTo>
                  <a:pt x="72466" y="35864"/>
                </a:lnTo>
                <a:lnTo>
                  <a:pt x="69710" y="35648"/>
                </a:lnTo>
                <a:lnTo>
                  <a:pt x="67970" y="35648"/>
                </a:lnTo>
                <a:lnTo>
                  <a:pt x="58432" y="35026"/>
                </a:lnTo>
                <a:lnTo>
                  <a:pt x="34975" y="35026"/>
                </a:lnTo>
                <a:lnTo>
                  <a:pt x="34975" y="49403"/>
                </a:lnTo>
                <a:lnTo>
                  <a:pt x="55359" y="49403"/>
                </a:lnTo>
                <a:lnTo>
                  <a:pt x="73152" y="50203"/>
                </a:lnTo>
                <a:lnTo>
                  <a:pt x="71094" y="50203"/>
                </a:lnTo>
                <a:lnTo>
                  <a:pt x="86347" y="51955"/>
                </a:lnTo>
                <a:lnTo>
                  <a:pt x="90131" y="52578"/>
                </a:lnTo>
                <a:lnTo>
                  <a:pt x="94957" y="53276"/>
                </a:lnTo>
                <a:lnTo>
                  <a:pt x="99453" y="53276"/>
                </a:lnTo>
                <a:lnTo>
                  <a:pt x="105651" y="52438"/>
                </a:lnTo>
                <a:lnTo>
                  <a:pt x="105460" y="52438"/>
                </a:lnTo>
                <a:lnTo>
                  <a:pt x="110553" y="51955"/>
                </a:lnTo>
                <a:lnTo>
                  <a:pt x="110985" y="51955"/>
                </a:lnTo>
                <a:lnTo>
                  <a:pt x="113931" y="48387"/>
                </a:lnTo>
                <a:close/>
              </a:path>
              <a:path w="118745" h="53340">
                <a:moveTo>
                  <a:pt x="118325" y="9156"/>
                </a:moveTo>
                <a:lnTo>
                  <a:pt x="117741" y="7594"/>
                </a:lnTo>
                <a:lnTo>
                  <a:pt x="117652" y="7378"/>
                </a:lnTo>
                <a:lnTo>
                  <a:pt x="117576" y="7175"/>
                </a:lnTo>
                <a:lnTo>
                  <a:pt x="117487" y="6934"/>
                </a:lnTo>
                <a:lnTo>
                  <a:pt x="115163" y="4267"/>
                </a:lnTo>
                <a:lnTo>
                  <a:pt x="114642" y="3860"/>
                </a:lnTo>
                <a:lnTo>
                  <a:pt x="111531" y="1727"/>
                </a:lnTo>
                <a:lnTo>
                  <a:pt x="111772" y="1727"/>
                </a:lnTo>
                <a:lnTo>
                  <a:pt x="108280" y="711"/>
                </a:lnTo>
                <a:lnTo>
                  <a:pt x="105918" y="355"/>
                </a:lnTo>
                <a:lnTo>
                  <a:pt x="104597" y="165"/>
                </a:lnTo>
                <a:lnTo>
                  <a:pt x="104597" y="7175"/>
                </a:lnTo>
                <a:lnTo>
                  <a:pt x="104381" y="7378"/>
                </a:lnTo>
                <a:lnTo>
                  <a:pt x="104063" y="7594"/>
                </a:lnTo>
                <a:lnTo>
                  <a:pt x="104597" y="7175"/>
                </a:lnTo>
                <a:lnTo>
                  <a:pt x="104597" y="165"/>
                </a:lnTo>
                <a:lnTo>
                  <a:pt x="103936" y="76"/>
                </a:lnTo>
                <a:lnTo>
                  <a:pt x="103936" y="8001"/>
                </a:lnTo>
                <a:lnTo>
                  <a:pt x="103263" y="12573"/>
                </a:lnTo>
                <a:lnTo>
                  <a:pt x="103187" y="13042"/>
                </a:lnTo>
                <a:lnTo>
                  <a:pt x="103936" y="8001"/>
                </a:lnTo>
                <a:lnTo>
                  <a:pt x="103936" y="76"/>
                </a:lnTo>
                <a:lnTo>
                  <a:pt x="103505" y="0"/>
                </a:lnTo>
                <a:lnTo>
                  <a:pt x="0" y="355"/>
                </a:lnTo>
                <a:lnTo>
                  <a:pt x="51562" y="355"/>
                </a:lnTo>
                <a:lnTo>
                  <a:pt x="45961" y="711"/>
                </a:lnTo>
                <a:lnTo>
                  <a:pt x="45631" y="711"/>
                </a:lnTo>
                <a:lnTo>
                  <a:pt x="35623" y="1282"/>
                </a:lnTo>
                <a:lnTo>
                  <a:pt x="35623" y="13042"/>
                </a:lnTo>
                <a:lnTo>
                  <a:pt x="35623" y="13246"/>
                </a:lnTo>
                <a:lnTo>
                  <a:pt x="35521" y="13423"/>
                </a:lnTo>
                <a:lnTo>
                  <a:pt x="35623" y="13246"/>
                </a:lnTo>
                <a:lnTo>
                  <a:pt x="35572" y="12573"/>
                </a:lnTo>
                <a:lnTo>
                  <a:pt x="35623" y="13042"/>
                </a:lnTo>
                <a:lnTo>
                  <a:pt x="35623" y="1282"/>
                </a:lnTo>
                <a:lnTo>
                  <a:pt x="35153" y="1308"/>
                </a:lnTo>
                <a:lnTo>
                  <a:pt x="21323" y="18643"/>
                </a:lnTo>
                <a:lnTo>
                  <a:pt x="24549" y="21869"/>
                </a:lnTo>
                <a:lnTo>
                  <a:pt x="32499" y="21869"/>
                </a:lnTo>
                <a:lnTo>
                  <a:pt x="35725" y="18643"/>
                </a:lnTo>
                <a:lnTo>
                  <a:pt x="35725" y="16256"/>
                </a:lnTo>
                <a:lnTo>
                  <a:pt x="35725" y="15951"/>
                </a:lnTo>
                <a:lnTo>
                  <a:pt x="34455" y="15951"/>
                </a:lnTo>
                <a:lnTo>
                  <a:pt x="35712" y="15811"/>
                </a:lnTo>
                <a:lnTo>
                  <a:pt x="37630" y="15595"/>
                </a:lnTo>
                <a:lnTo>
                  <a:pt x="40589" y="15417"/>
                </a:lnTo>
                <a:lnTo>
                  <a:pt x="51955" y="14757"/>
                </a:lnTo>
                <a:lnTo>
                  <a:pt x="92659" y="14757"/>
                </a:lnTo>
                <a:lnTo>
                  <a:pt x="90779" y="15951"/>
                </a:lnTo>
                <a:lnTo>
                  <a:pt x="85940" y="19329"/>
                </a:lnTo>
                <a:lnTo>
                  <a:pt x="85140" y="23812"/>
                </a:lnTo>
                <a:lnTo>
                  <a:pt x="89700" y="30340"/>
                </a:lnTo>
                <a:lnTo>
                  <a:pt x="94183" y="31127"/>
                </a:lnTo>
                <a:lnTo>
                  <a:pt x="98894" y="27851"/>
                </a:lnTo>
                <a:lnTo>
                  <a:pt x="100431" y="26885"/>
                </a:lnTo>
                <a:lnTo>
                  <a:pt x="117449" y="15036"/>
                </a:lnTo>
                <a:lnTo>
                  <a:pt x="118084" y="10756"/>
                </a:lnTo>
                <a:lnTo>
                  <a:pt x="118186" y="10096"/>
                </a:lnTo>
                <a:lnTo>
                  <a:pt x="118300" y="9309"/>
                </a:lnTo>
                <a:lnTo>
                  <a:pt x="118325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4" name="object 9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369634" y="5515912"/>
            <a:ext cx="158333" cy="82816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4375820" y="5847509"/>
            <a:ext cx="270745" cy="88523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811886" y="5885697"/>
            <a:ext cx="170615" cy="55321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173010" y="5844631"/>
            <a:ext cx="410218" cy="145585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5796611" y="5836707"/>
            <a:ext cx="310977" cy="138227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6279201" y="5846903"/>
            <a:ext cx="92221" cy="114280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6532590" y="5855380"/>
            <a:ext cx="123745" cy="70602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6709948" y="5839859"/>
            <a:ext cx="119364" cy="131301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278368" y="6015319"/>
            <a:ext cx="381465" cy="124006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721170" y="6018368"/>
            <a:ext cx="106043" cy="119369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046636" y="3091525"/>
            <a:ext cx="294047" cy="76949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444396" y="3113669"/>
            <a:ext cx="162483" cy="54937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737604" y="3105679"/>
            <a:ext cx="191865" cy="64263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7059216" y="3074365"/>
            <a:ext cx="595737" cy="9826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757610" y="3074826"/>
            <a:ext cx="500919" cy="98867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6178931" y="3449948"/>
            <a:ext cx="58643" cy="51313"/>
          </a:xfrm>
          <a:custGeom>
            <a:avLst/>
            <a:gdLst/>
            <a:ahLst/>
            <a:cxnLst/>
            <a:rect l="l" t="t" r="r" b="b"/>
            <a:pathLst>
              <a:path w="91439" h="80010">
                <a:moveTo>
                  <a:pt x="81813" y="61175"/>
                </a:moveTo>
                <a:lnTo>
                  <a:pt x="81114" y="60032"/>
                </a:lnTo>
                <a:lnTo>
                  <a:pt x="78028" y="54978"/>
                </a:lnTo>
                <a:lnTo>
                  <a:pt x="78371" y="54978"/>
                </a:lnTo>
                <a:lnTo>
                  <a:pt x="75704" y="54330"/>
                </a:lnTo>
                <a:lnTo>
                  <a:pt x="68834" y="54330"/>
                </a:lnTo>
                <a:lnTo>
                  <a:pt x="61785" y="54978"/>
                </a:lnTo>
                <a:lnTo>
                  <a:pt x="61087" y="54978"/>
                </a:lnTo>
                <a:lnTo>
                  <a:pt x="13957" y="65735"/>
                </a:lnTo>
                <a:lnTo>
                  <a:pt x="11696" y="69938"/>
                </a:lnTo>
                <a:lnTo>
                  <a:pt x="11849" y="69938"/>
                </a:lnTo>
                <a:lnTo>
                  <a:pt x="14071" y="77368"/>
                </a:lnTo>
                <a:lnTo>
                  <a:pt x="18084" y="79527"/>
                </a:lnTo>
                <a:lnTo>
                  <a:pt x="30137" y="75895"/>
                </a:lnTo>
                <a:lnTo>
                  <a:pt x="34658" y="74625"/>
                </a:lnTo>
                <a:lnTo>
                  <a:pt x="62572" y="69303"/>
                </a:lnTo>
                <a:lnTo>
                  <a:pt x="64973" y="69303"/>
                </a:lnTo>
                <a:lnTo>
                  <a:pt x="65189" y="69938"/>
                </a:lnTo>
                <a:lnTo>
                  <a:pt x="65239" y="70065"/>
                </a:lnTo>
                <a:lnTo>
                  <a:pt x="72313" y="73698"/>
                </a:lnTo>
                <a:lnTo>
                  <a:pt x="76657" y="72288"/>
                </a:lnTo>
                <a:lnTo>
                  <a:pt x="78181" y="69303"/>
                </a:lnTo>
                <a:lnTo>
                  <a:pt x="78397" y="68872"/>
                </a:lnTo>
                <a:lnTo>
                  <a:pt x="79730" y="66967"/>
                </a:lnTo>
                <a:lnTo>
                  <a:pt x="81381" y="63741"/>
                </a:lnTo>
                <a:lnTo>
                  <a:pt x="81610" y="62395"/>
                </a:lnTo>
                <a:lnTo>
                  <a:pt x="65671" y="62395"/>
                </a:lnTo>
                <a:lnTo>
                  <a:pt x="65557" y="62217"/>
                </a:lnTo>
                <a:lnTo>
                  <a:pt x="65328" y="62395"/>
                </a:lnTo>
                <a:lnTo>
                  <a:pt x="65468" y="62128"/>
                </a:lnTo>
                <a:lnTo>
                  <a:pt x="66014" y="61429"/>
                </a:lnTo>
                <a:lnTo>
                  <a:pt x="67005" y="60032"/>
                </a:lnTo>
                <a:lnTo>
                  <a:pt x="66040" y="61429"/>
                </a:lnTo>
                <a:lnTo>
                  <a:pt x="65671" y="62128"/>
                </a:lnTo>
                <a:lnTo>
                  <a:pt x="81610" y="62395"/>
                </a:lnTo>
                <a:lnTo>
                  <a:pt x="81661" y="62128"/>
                </a:lnTo>
                <a:lnTo>
                  <a:pt x="81775" y="61429"/>
                </a:lnTo>
                <a:lnTo>
                  <a:pt x="81813" y="61175"/>
                </a:lnTo>
                <a:close/>
              </a:path>
              <a:path w="91439" h="80010">
                <a:moveTo>
                  <a:pt x="91071" y="7188"/>
                </a:moveTo>
                <a:lnTo>
                  <a:pt x="90068" y="5346"/>
                </a:lnTo>
                <a:lnTo>
                  <a:pt x="89179" y="3695"/>
                </a:lnTo>
                <a:lnTo>
                  <a:pt x="83794" y="0"/>
                </a:lnTo>
                <a:lnTo>
                  <a:pt x="55600" y="0"/>
                </a:lnTo>
                <a:lnTo>
                  <a:pt x="53517" y="165"/>
                </a:lnTo>
                <a:lnTo>
                  <a:pt x="42100" y="1244"/>
                </a:lnTo>
                <a:lnTo>
                  <a:pt x="25819" y="3086"/>
                </a:lnTo>
                <a:lnTo>
                  <a:pt x="23482" y="3429"/>
                </a:lnTo>
                <a:lnTo>
                  <a:pt x="14719" y="5245"/>
                </a:lnTo>
                <a:lnTo>
                  <a:pt x="14719" y="16014"/>
                </a:lnTo>
                <a:lnTo>
                  <a:pt x="14706" y="16230"/>
                </a:lnTo>
                <a:lnTo>
                  <a:pt x="13601" y="16090"/>
                </a:lnTo>
                <a:lnTo>
                  <a:pt x="13601" y="20307"/>
                </a:lnTo>
                <a:lnTo>
                  <a:pt x="12738" y="20599"/>
                </a:lnTo>
                <a:lnTo>
                  <a:pt x="12280" y="20789"/>
                </a:lnTo>
                <a:lnTo>
                  <a:pt x="12661" y="20599"/>
                </a:lnTo>
                <a:lnTo>
                  <a:pt x="13601" y="20307"/>
                </a:lnTo>
                <a:lnTo>
                  <a:pt x="13601" y="16090"/>
                </a:lnTo>
                <a:lnTo>
                  <a:pt x="13093" y="16014"/>
                </a:lnTo>
                <a:lnTo>
                  <a:pt x="14693" y="16014"/>
                </a:lnTo>
                <a:lnTo>
                  <a:pt x="14605" y="15570"/>
                </a:lnTo>
                <a:lnTo>
                  <a:pt x="14541" y="15227"/>
                </a:lnTo>
                <a:lnTo>
                  <a:pt x="14706" y="15570"/>
                </a:lnTo>
                <a:lnTo>
                  <a:pt x="14719" y="16014"/>
                </a:lnTo>
                <a:lnTo>
                  <a:pt x="14719" y="5245"/>
                </a:lnTo>
                <a:lnTo>
                  <a:pt x="7150" y="6807"/>
                </a:lnTo>
                <a:lnTo>
                  <a:pt x="3784" y="7899"/>
                </a:lnTo>
                <a:lnTo>
                  <a:pt x="4038" y="7899"/>
                </a:lnTo>
                <a:lnTo>
                  <a:pt x="292" y="13563"/>
                </a:lnTo>
                <a:lnTo>
                  <a:pt x="190" y="14363"/>
                </a:lnTo>
                <a:lnTo>
                  <a:pt x="114" y="14973"/>
                </a:lnTo>
                <a:lnTo>
                  <a:pt x="0" y="16014"/>
                </a:lnTo>
                <a:lnTo>
                  <a:pt x="266" y="17348"/>
                </a:lnTo>
                <a:lnTo>
                  <a:pt x="317" y="17627"/>
                </a:lnTo>
                <a:lnTo>
                  <a:pt x="393" y="17995"/>
                </a:lnTo>
                <a:lnTo>
                  <a:pt x="508" y="18529"/>
                </a:lnTo>
                <a:lnTo>
                  <a:pt x="609" y="19062"/>
                </a:lnTo>
                <a:lnTo>
                  <a:pt x="13754" y="30632"/>
                </a:lnTo>
                <a:lnTo>
                  <a:pt x="17703" y="31572"/>
                </a:lnTo>
                <a:lnTo>
                  <a:pt x="21590" y="29197"/>
                </a:lnTo>
                <a:lnTo>
                  <a:pt x="23456" y="21463"/>
                </a:lnTo>
                <a:lnTo>
                  <a:pt x="23050" y="20789"/>
                </a:lnTo>
                <a:lnTo>
                  <a:pt x="21653" y="18529"/>
                </a:lnTo>
                <a:lnTo>
                  <a:pt x="21513" y="18300"/>
                </a:lnTo>
                <a:lnTo>
                  <a:pt x="21653" y="18529"/>
                </a:lnTo>
                <a:lnTo>
                  <a:pt x="23012" y="18262"/>
                </a:lnTo>
                <a:lnTo>
                  <a:pt x="25946" y="17627"/>
                </a:lnTo>
                <a:lnTo>
                  <a:pt x="27863" y="17348"/>
                </a:lnTo>
                <a:lnTo>
                  <a:pt x="43573" y="15570"/>
                </a:lnTo>
                <a:lnTo>
                  <a:pt x="47269" y="15227"/>
                </a:lnTo>
                <a:lnTo>
                  <a:pt x="53416" y="14643"/>
                </a:lnTo>
                <a:lnTo>
                  <a:pt x="53251" y="14643"/>
                </a:lnTo>
                <a:lnTo>
                  <a:pt x="56553" y="14363"/>
                </a:lnTo>
                <a:lnTo>
                  <a:pt x="61455" y="14363"/>
                </a:lnTo>
                <a:lnTo>
                  <a:pt x="60388" y="14973"/>
                </a:lnTo>
                <a:lnTo>
                  <a:pt x="54927" y="18389"/>
                </a:lnTo>
                <a:lnTo>
                  <a:pt x="53898" y="22834"/>
                </a:lnTo>
                <a:lnTo>
                  <a:pt x="58127" y="29578"/>
                </a:lnTo>
                <a:lnTo>
                  <a:pt x="62560" y="30607"/>
                </a:lnTo>
                <a:lnTo>
                  <a:pt x="67640" y="27419"/>
                </a:lnTo>
                <a:lnTo>
                  <a:pt x="69532" y="26352"/>
                </a:lnTo>
                <a:lnTo>
                  <a:pt x="78447" y="21463"/>
                </a:lnTo>
                <a:lnTo>
                  <a:pt x="80492" y="20307"/>
                </a:lnTo>
                <a:lnTo>
                  <a:pt x="87350" y="16014"/>
                </a:lnTo>
                <a:lnTo>
                  <a:pt x="87782" y="15570"/>
                </a:lnTo>
                <a:lnTo>
                  <a:pt x="88912" y="14643"/>
                </a:lnTo>
                <a:lnTo>
                  <a:pt x="88988" y="14363"/>
                </a:lnTo>
                <a:lnTo>
                  <a:pt x="91071" y="7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0" name="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329835" y="3411746"/>
            <a:ext cx="441937" cy="133579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6813109" y="3418764"/>
            <a:ext cx="20362" cy="101811"/>
          </a:xfrm>
          <a:custGeom>
            <a:avLst/>
            <a:gdLst/>
            <a:ahLst/>
            <a:cxnLst/>
            <a:rect l="l" t="t" r="r" b="b"/>
            <a:pathLst>
              <a:path w="31750" h="158750">
                <a:moveTo>
                  <a:pt x="285" y="153959"/>
                </a:moveTo>
                <a:lnTo>
                  <a:pt x="301" y="155478"/>
                </a:lnTo>
                <a:lnTo>
                  <a:pt x="3509" y="158685"/>
                </a:lnTo>
                <a:lnTo>
                  <a:pt x="11462" y="158685"/>
                </a:lnTo>
                <a:lnTo>
                  <a:pt x="11707" y="158440"/>
                </a:lnTo>
                <a:lnTo>
                  <a:pt x="5620" y="158440"/>
                </a:lnTo>
                <a:lnTo>
                  <a:pt x="285" y="153959"/>
                </a:lnTo>
                <a:close/>
              </a:path>
              <a:path w="31750" h="158750">
                <a:moveTo>
                  <a:pt x="3374" y="144531"/>
                </a:moveTo>
                <a:lnTo>
                  <a:pt x="2815" y="144979"/>
                </a:lnTo>
                <a:lnTo>
                  <a:pt x="741" y="147053"/>
                </a:lnTo>
                <a:lnTo>
                  <a:pt x="332" y="147545"/>
                </a:lnTo>
                <a:lnTo>
                  <a:pt x="285" y="153959"/>
                </a:lnTo>
                <a:lnTo>
                  <a:pt x="5620" y="158440"/>
                </a:lnTo>
                <a:lnTo>
                  <a:pt x="11370" y="157987"/>
                </a:lnTo>
                <a:lnTo>
                  <a:pt x="12328" y="156841"/>
                </a:lnTo>
                <a:lnTo>
                  <a:pt x="12999" y="156184"/>
                </a:lnTo>
                <a:lnTo>
                  <a:pt x="13564" y="155478"/>
                </a:lnTo>
                <a:lnTo>
                  <a:pt x="14399" y="154209"/>
                </a:lnTo>
                <a:lnTo>
                  <a:pt x="14685" y="153719"/>
                </a:lnTo>
                <a:lnTo>
                  <a:pt x="14689" y="149020"/>
                </a:lnTo>
                <a:lnTo>
                  <a:pt x="12350" y="147053"/>
                </a:lnTo>
                <a:lnTo>
                  <a:pt x="1875" y="147053"/>
                </a:lnTo>
                <a:lnTo>
                  <a:pt x="2194" y="146636"/>
                </a:lnTo>
                <a:lnTo>
                  <a:pt x="2483" y="146061"/>
                </a:lnTo>
                <a:lnTo>
                  <a:pt x="3374" y="144531"/>
                </a:lnTo>
                <a:close/>
              </a:path>
              <a:path w="31750" h="158750">
                <a:moveTo>
                  <a:pt x="14685" y="153719"/>
                </a:moveTo>
                <a:lnTo>
                  <a:pt x="14399" y="154209"/>
                </a:lnTo>
                <a:lnTo>
                  <a:pt x="13564" y="155478"/>
                </a:lnTo>
                <a:lnTo>
                  <a:pt x="12999" y="156184"/>
                </a:lnTo>
                <a:lnTo>
                  <a:pt x="12328" y="156841"/>
                </a:lnTo>
                <a:lnTo>
                  <a:pt x="11370" y="157987"/>
                </a:lnTo>
                <a:lnTo>
                  <a:pt x="5620" y="158440"/>
                </a:lnTo>
                <a:lnTo>
                  <a:pt x="11707" y="158440"/>
                </a:lnTo>
                <a:lnTo>
                  <a:pt x="14669" y="155478"/>
                </a:lnTo>
                <a:lnTo>
                  <a:pt x="14685" y="153719"/>
                </a:lnTo>
                <a:close/>
              </a:path>
              <a:path w="31750" h="158750">
                <a:moveTo>
                  <a:pt x="285" y="152184"/>
                </a:moveTo>
                <a:lnTo>
                  <a:pt x="0" y="153719"/>
                </a:lnTo>
                <a:lnTo>
                  <a:pt x="285" y="153959"/>
                </a:lnTo>
                <a:lnTo>
                  <a:pt x="285" y="152184"/>
                </a:lnTo>
                <a:close/>
              </a:path>
              <a:path w="31750" h="158750">
                <a:moveTo>
                  <a:pt x="16428" y="130369"/>
                </a:moveTo>
                <a:lnTo>
                  <a:pt x="15836" y="133849"/>
                </a:lnTo>
                <a:lnTo>
                  <a:pt x="15332" y="137060"/>
                </a:lnTo>
                <a:lnTo>
                  <a:pt x="15276" y="137421"/>
                </a:lnTo>
                <a:lnTo>
                  <a:pt x="15183" y="138175"/>
                </a:lnTo>
                <a:lnTo>
                  <a:pt x="15127" y="138645"/>
                </a:lnTo>
                <a:lnTo>
                  <a:pt x="15018" y="139896"/>
                </a:lnTo>
                <a:lnTo>
                  <a:pt x="14925" y="140949"/>
                </a:lnTo>
                <a:lnTo>
                  <a:pt x="14804" y="144285"/>
                </a:lnTo>
                <a:lnTo>
                  <a:pt x="14689" y="149020"/>
                </a:lnTo>
                <a:lnTo>
                  <a:pt x="14925" y="149218"/>
                </a:lnTo>
                <a:lnTo>
                  <a:pt x="14757" y="150600"/>
                </a:lnTo>
                <a:lnTo>
                  <a:pt x="14685" y="153719"/>
                </a:lnTo>
                <a:lnTo>
                  <a:pt x="16163" y="151178"/>
                </a:lnTo>
                <a:lnTo>
                  <a:pt x="20813" y="142814"/>
                </a:lnTo>
                <a:lnTo>
                  <a:pt x="23494" y="138175"/>
                </a:lnTo>
                <a:lnTo>
                  <a:pt x="22337" y="133849"/>
                </a:lnTo>
                <a:lnTo>
                  <a:pt x="19948" y="132403"/>
                </a:lnTo>
                <a:lnTo>
                  <a:pt x="16428" y="130369"/>
                </a:lnTo>
                <a:close/>
              </a:path>
              <a:path w="31750" h="158750">
                <a:moveTo>
                  <a:pt x="11707" y="144531"/>
                </a:moveTo>
                <a:lnTo>
                  <a:pt x="9350" y="144531"/>
                </a:lnTo>
                <a:lnTo>
                  <a:pt x="14689" y="149020"/>
                </a:lnTo>
                <a:lnTo>
                  <a:pt x="14685" y="147545"/>
                </a:lnTo>
                <a:lnTo>
                  <a:pt x="14229" y="147053"/>
                </a:lnTo>
                <a:lnTo>
                  <a:pt x="11707" y="144531"/>
                </a:lnTo>
                <a:close/>
              </a:path>
              <a:path w="31750" h="158750">
                <a:moveTo>
                  <a:pt x="31525" y="20568"/>
                </a:moveTo>
                <a:lnTo>
                  <a:pt x="28349" y="23743"/>
                </a:lnTo>
                <a:lnTo>
                  <a:pt x="17134" y="23743"/>
                </a:lnTo>
                <a:lnTo>
                  <a:pt x="17065" y="48968"/>
                </a:lnTo>
                <a:lnTo>
                  <a:pt x="10466" y="87384"/>
                </a:lnTo>
                <a:lnTo>
                  <a:pt x="8058" y="98451"/>
                </a:lnTo>
                <a:lnTo>
                  <a:pt x="6668" y="105327"/>
                </a:lnTo>
                <a:lnTo>
                  <a:pt x="3980" y="119044"/>
                </a:lnTo>
                <a:lnTo>
                  <a:pt x="2492" y="126428"/>
                </a:lnTo>
                <a:lnTo>
                  <a:pt x="1476" y="132403"/>
                </a:lnTo>
                <a:lnTo>
                  <a:pt x="332" y="147545"/>
                </a:lnTo>
                <a:lnTo>
                  <a:pt x="741" y="147053"/>
                </a:lnTo>
                <a:lnTo>
                  <a:pt x="3509" y="144285"/>
                </a:lnTo>
                <a:lnTo>
                  <a:pt x="8286" y="135712"/>
                </a:lnTo>
                <a:lnTo>
                  <a:pt x="11026" y="130970"/>
                </a:lnTo>
                <a:lnTo>
                  <a:pt x="15431" y="129792"/>
                </a:lnTo>
                <a:lnTo>
                  <a:pt x="16526" y="129792"/>
                </a:lnTo>
                <a:lnTo>
                  <a:pt x="16651" y="129057"/>
                </a:lnTo>
                <a:lnTo>
                  <a:pt x="21651" y="103845"/>
                </a:lnTo>
                <a:lnTo>
                  <a:pt x="27076" y="78409"/>
                </a:lnTo>
                <a:lnTo>
                  <a:pt x="27883" y="74538"/>
                </a:lnTo>
                <a:lnTo>
                  <a:pt x="31517" y="23743"/>
                </a:lnTo>
                <a:lnTo>
                  <a:pt x="20396" y="23743"/>
                </a:lnTo>
                <a:lnTo>
                  <a:pt x="17222" y="20568"/>
                </a:lnTo>
                <a:lnTo>
                  <a:pt x="31525" y="20568"/>
                </a:lnTo>
                <a:close/>
              </a:path>
              <a:path w="31750" h="158750">
                <a:moveTo>
                  <a:pt x="14804" y="144285"/>
                </a:moveTo>
                <a:lnTo>
                  <a:pt x="11462" y="144285"/>
                </a:lnTo>
                <a:lnTo>
                  <a:pt x="14721" y="147545"/>
                </a:lnTo>
                <a:lnTo>
                  <a:pt x="14804" y="144285"/>
                </a:lnTo>
                <a:close/>
              </a:path>
              <a:path w="31750" h="158750">
                <a:moveTo>
                  <a:pt x="9350" y="144531"/>
                </a:moveTo>
                <a:lnTo>
                  <a:pt x="3653" y="144979"/>
                </a:lnTo>
                <a:lnTo>
                  <a:pt x="2780" y="146061"/>
                </a:lnTo>
                <a:lnTo>
                  <a:pt x="2148" y="146636"/>
                </a:lnTo>
                <a:lnTo>
                  <a:pt x="1878" y="147053"/>
                </a:lnTo>
                <a:lnTo>
                  <a:pt x="12350" y="147053"/>
                </a:lnTo>
                <a:lnTo>
                  <a:pt x="9350" y="144531"/>
                </a:lnTo>
                <a:close/>
              </a:path>
              <a:path w="31750" h="158750">
                <a:moveTo>
                  <a:pt x="15431" y="129792"/>
                </a:moveTo>
                <a:lnTo>
                  <a:pt x="11026" y="130970"/>
                </a:lnTo>
                <a:lnTo>
                  <a:pt x="8373" y="135561"/>
                </a:lnTo>
                <a:lnTo>
                  <a:pt x="3517" y="144285"/>
                </a:lnTo>
                <a:lnTo>
                  <a:pt x="2148" y="146636"/>
                </a:lnTo>
                <a:lnTo>
                  <a:pt x="2780" y="146061"/>
                </a:lnTo>
                <a:lnTo>
                  <a:pt x="3653" y="144979"/>
                </a:lnTo>
                <a:lnTo>
                  <a:pt x="9350" y="144531"/>
                </a:lnTo>
                <a:lnTo>
                  <a:pt x="11707" y="144531"/>
                </a:lnTo>
                <a:lnTo>
                  <a:pt x="11462" y="144285"/>
                </a:lnTo>
                <a:lnTo>
                  <a:pt x="14804" y="144285"/>
                </a:lnTo>
                <a:lnTo>
                  <a:pt x="14925" y="140949"/>
                </a:lnTo>
                <a:lnTo>
                  <a:pt x="15018" y="139896"/>
                </a:lnTo>
                <a:lnTo>
                  <a:pt x="15127" y="138645"/>
                </a:lnTo>
                <a:lnTo>
                  <a:pt x="16428" y="130369"/>
                </a:lnTo>
                <a:lnTo>
                  <a:pt x="15431" y="129792"/>
                </a:lnTo>
                <a:close/>
              </a:path>
              <a:path w="31750" h="158750">
                <a:moveTo>
                  <a:pt x="16526" y="129792"/>
                </a:moveTo>
                <a:lnTo>
                  <a:pt x="15431" y="129792"/>
                </a:lnTo>
                <a:lnTo>
                  <a:pt x="16428" y="130369"/>
                </a:lnTo>
                <a:lnTo>
                  <a:pt x="16526" y="129792"/>
                </a:lnTo>
                <a:close/>
              </a:path>
              <a:path w="31750" h="158750">
                <a:moveTo>
                  <a:pt x="17205" y="13608"/>
                </a:moveTo>
                <a:lnTo>
                  <a:pt x="17222" y="20568"/>
                </a:lnTo>
                <a:lnTo>
                  <a:pt x="20396" y="23743"/>
                </a:lnTo>
                <a:lnTo>
                  <a:pt x="28349" y="23743"/>
                </a:lnTo>
                <a:lnTo>
                  <a:pt x="31525" y="20568"/>
                </a:lnTo>
                <a:lnTo>
                  <a:pt x="31534" y="16799"/>
                </a:lnTo>
                <a:lnTo>
                  <a:pt x="20396" y="16799"/>
                </a:lnTo>
                <a:lnTo>
                  <a:pt x="17205" y="13608"/>
                </a:lnTo>
                <a:close/>
              </a:path>
              <a:path w="31750" h="158750">
                <a:moveTo>
                  <a:pt x="28349" y="2399"/>
                </a:moveTo>
                <a:lnTo>
                  <a:pt x="20396" y="2399"/>
                </a:lnTo>
                <a:lnTo>
                  <a:pt x="17173" y="5623"/>
                </a:lnTo>
                <a:lnTo>
                  <a:pt x="17205" y="13608"/>
                </a:lnTo>
                <a:lnTo>
                  <a:pt x="20396" y="16799"/>
                </a:lnTo>
                <a:lnTo>
                  <a:pt x="28349" y="16799"/>
                </a:lnTo>
                <a:lnTo>
                  <a:pt x="31541" y="13608"/>
                </a:lnTo>
                <a:lnTo>
                  <a:pt x="31560" y="5623"/>
                </a:lnTo>
                <a:lnTo>
                  <a:pt x="28349" y="2399"/>
                </a:lnTo>
                <a:close/>
              </a:path>
              <a:path w="31750" h="158750">
                <a:moveTo>
                  <a:pt x="31541" y="13608"/>
                </a:moveTo>
                <a:lnTo>
                  <a:pt x="28349" y="16799"/>
                </a:lnTo>
                <a:lnTo>
                  <a:pt x="31534" y="16799"/>
                </a:lnTo>
                <a:lnTo>
                  <a:pt x="31541" y="13608"/>
                </a:lnTo>
                <a:close/>
              </a:path>
              <a:path w="31750" h="158750">
                <a:moveTo>
                  <a:pt x="31574" y="0"/>
                </a:moveTo>
                <a:lnTo>
                  <a:pt x="17173" y="0"/>
                </a:lnTo>
                <a:lnTo>
                  <a:pt x="17173" y="5623"/>
                </a:lnTo>
                <a:lnTo>
                  <a:pt x="20396" y="2399"/>
                </a:lnTo>
                <a:lnTo>
                  <a:pt x="31568" y="2399"/>
                </a:lnTo>
                <a:lnTo>
                  <a:pt x="31574" y="0"/>
                </a:lnTo>
                <a:close/>
              </a:path>
              <a:path w="31750" h="158750">
                <a:moveTo>
                  <a:pt x="31568" y="2399"/>
                </a:moveTo>
                <a:lnTo>
                  <a:pt x="28349" y="2399"/>
                </a:lnTo>
                <a:lnTo>
                  <a:pt x="31574" y="5623"/>
                </a:lnTo>
                <a:lnTo>
                  <a:pt x="31568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12" name="object 112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6912919" y="3439916"/>
            <a:ext cx="60283" cy="65256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7017614" y="3419421"/>
            <a:ext cx="210915" cy="134763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7273324" y="3453892"/>
            <a:ext cx="203397" cy="94910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536024" y="3428954"/>
            <a:ext cx="13649" cy="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7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2475" y="471831"/>
            <a:ext cx="116553" cy="1340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5790" y="650631"/>
            <a:ext cx="79577" cy="1205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3475" y="829555"/>
            <a:ext cx="111701" cy="2818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60434" y="1163794"/>
            <a:ext cx="107779" cy="288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54444" y="1504478"/>
            <a:ext cx="102491" cy="1255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56390" y="1692021"/>
            <a:ext cx="124823" cy="3105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87058" y="474150"/>
            <a:ext cx="131283" cy="2649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60963" y="663687"/>
            <a:ext cx="101043" cy="831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82246" y="820542"/>
            <a:ext cx="91615" cy="830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99679" y="997470"/>
            <a:ext cx="54822" cy="838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22039" y="1163960"/>
            <a:ext cx="43859" cy="8942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02289" y="1336286"/>
            <a:ext cx="85616" cy="888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05499" y="1520080"/>
            <a:ext cx="91618" cy="848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21349" y="1685059"/>
            <a:ext cx="102882" cy="833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98738" y="1850484"/>
            <a:ext cx="59319" cy="9450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799484" y="1891242"/>
            <a:ext cx="35023" cy="41946"/>
          </a:xfrm>
          <a:custGeom>
            <a:avLst/>
            <a:gdLst/>
            <a:ahLst/>
            <a:cxnLst/>
            <a:rect l="l" t="t" r="r" b="b"/>
            <a:pathLst>
              <a:path w="54610" h="65405">
                <a:moveTo>
                  <a:pt x="28826" y="590"/>
                </a:moveTo>
                <a:lnTo>
                  <a:pt x="18213" y="590"/>
                </a:lnTo>
                <a:lnTo>
                  <a:pt x="16568" y="843"/>
                </a:lnTo>
                <a:lnTo>
                  <a:pt x="3981" y="20637"/>
                </a:lnTo>
                <a:lnTo>
                  <a:pt x="3863" y="21059"/>
                </a:lnTo>
                <a:lnTo>
                  <a:pt x="2547" y="26414"/>
                </a:lnTo>
                <a:lnTo>
                  <a:pt x="1228" y="31460"/>
                </a:lnTo>
                <a:lnTo>
                  <a:pt x="856" y="33117"/>
                </a:lnTo>
                <a:lnTo>
                  <a:pt x="227" y="37708"/>
                </a:lnTo>
                <a:lnTo>
                  <a:pt x="123" y="46048"/>
                </a:lnTo>
                <a:lnTo>
                  <a:pt x="0" y="52986"/>
                </a:lnTo>
                <a:lnTo>
                  <a:pt x="21228" y="65031"/>
                </a:lnTo>
                <a:lnTo>
                  <a:pt x="29267" y="63943"/>
                </a:lnTo>
                <a:lnTo>
                  <a:pt x="46357" y="51234"/>
                </a:lnTo>
                <a:lnTo>
                  <a:pt x="14556" y="51234"/>
                </a:lnTo>
                <a:lnTo>
                  <a:pt x="13706" y="49961"/>
                </a:lnTo>
                <a:lnTo>
                  <a:pt x="14562" y="49961"/>
                </a:lnTo>
                <a:lnTo>
                  <a:pt x="14607" y="38792"/>
                </a:lnTo>
                <a:lnTo>
                  <a:pt x="15021" y="35803"/>
                </a:lnTo>
                <a:lnTo>
                  <a:pt x="15167" y="35156"/>
                </a:lnTo>
                <a:lnTo>
                  <a:pt x="15293" y="34593"/>
                </a:lnTo>
                <a:lnTo>
                  <a:pt x="16656" y="29356"/>
                </a:lnTo>
                <a:lnTo>
                  <a:pt x="17635" y="25306"/>
                </a:lnTo>
                <a:lnTo>
                  <a:pt x="21453" y="14908"/>
                </a:lnTo>
                <a:lnTo>
                  <a:pt x="20112" y="14908"/>
                </a:lnTo>
                <a:lnTo>
                  <a:pt x="21170" y="14404"/>
                </a:lnTo>
                <a:lnTo>
                  <a:pt x="21578" y="14131"/>
                </a:lnTo>
                <a:lnTo>
                  <a:pt x="22141" y="13608"/>
                </a:lnTo>
                <a:lnTo>
                  <a:pt x="29988" y="13608"/>
                </a:lnTo>
                <a:lnTo>
                  <a:pt x="31939" y="11656"/>
                </a:lnTo>
                <a:lnTo>
                  <a:pt x="31939" y="3703"/>
                </a:lnTo>
                <a:lnTo>
                  <a:pt x="28826" y="590"/>
                </a:lnTo>
                <a:close/>
              </a:path>
              <a:path w="54610" h="65405">
                <a:moveTo>
                  <a:pt x="14562" y="49961"/>
                </a:moveTo>
                <a:lnTo>
                  <a:pt x="13706" y="49961"/>
                </a:lnTo>
                <a:lnTo>
                  <a:pt x="14556" y="51234"/>
                </a:lnTo>
                <a:lnTo>
                  <a:pt x="14562" y="49961"/>
                </a:lnTo>
                <a:close/>
              </a:path>
              <a:path w="54610" h="65405">
                <a:moveTo>
                  <a:pt x="14562" y="49961"/>
                </a:moveTo>
                <a:lnTo>
                  <a:pt x="14556" y="51234"/>
                </a:lnTo>
                <a:lnTo>
                  <a:pt x="46357" y="51234"/>
                </a:lnTo>
                <a:lnTo>
                  <a:pt x="46659" y="50882"/>
                </a:lnTo>
                <a:lnTo>
                  <a:pt x="46888" y="50528"/>
                </a:lnTo>
                <a:lnTo>
                  <a:pt x="21021" y="50528"/>
                </a:lnTo>
                <a:lnTo>
                  <a:pt x="16204" y="50382"/>
                </a:lnTo>
                <a:lnTo>
                  <a:pt x="14562" y="49961"/>
                </a:lnTo>
                <a:close/>
              </a:path>
              <a:path w="54610" h="65405">
                <a:moveTo>
                  <a:pt x="39604" y="20637"/>
                </a:moveTo>
                <a:lnTo>
                  <a:pt x="39567" y="21324"/>
                </a:lnTo>
                <a:lnTo>
                  <a:pt x="39456" y="22426"/>
                </a:lnTo>
                <a:lnTo>
                  <a:pt x="39331" y="24194"/>
                </a:lnTo>
                <a:lnTo>
                  <a:pt x="38951" y="31460"/>
                </a:lnTo>
                <a:lnTo>
                  <a:pt x="38830" y="33248"/>
                </a:lnTo>
                <a:lnTo>
                  <a:pt x="26116" y="49961"/>
                </a:lnTo>
                <a:lnTo>
                  <a:pt x="25203" y="49961"/>
                </a:lnTo>
                <a:lnTo>
                  <a:pt x="21021" y="50528"/>
                </a:lnTo>
                <a:lnTo>
                  <a:pt x="46888" y="50528"/>
                </a:lnTo>
                <a:lnTo>
                  <a:pt x="50161" y="45449"/>
                </a:lnTo>
                <a:lnTo>
                  <a:pt x="53276" y="33117"/>
                </a:lnTo>
                <a:lnTo>
                  <a:pt x="53394" y="31460"/>
                </a:lnTo>
                <a:lnTo>
                  <a:pt x="53517" y="29356"/>
                </a:lnTo>
                <a:lnTo>
                  <a:pt x="53634" y="26814"/>
                </a:lnTo>
                <a:lnTo>
                  <a:pt x="53697" y="25306"/>
                </a:lnTo>
                <a:lnTo>
                  <a:pt x="53763" y="24194"/>
                </a:lnTo>
                <a:lnTo>
                  <a:pt x="53994" y="22426"/>
                </a:lnTo>
                <a:lnTo>
                  <a:pt x="54082" y="21324"/>
                </a:lnTo>
                <a:lnTo>
                  <a:pt x="39890" y="21324"/>
                </a:lnTo>
                <a:lnTo>
                  <a:pt x="39604" y="20637"/>
                </a:lnTo>
                <a:close/>
              </a:path>
              <a:path w="54610" h="65405">
                <a:moveTo>
                  <a:pt x="30319" y="590"/>
                </a:moveTo>
                <a:lnTo>
                  <a:pt x="28826" y="590"/>
                </a:lnTo>
                <a:lnTo>
                  <a:pt x="31939" y="3703"/>
                </a:lnTo>
                <a:lnTo>
                  <a:pt x="31939" y="11656"/>
                </a:lnTo>
                <a:lnTo>
                  <a:pt x="28688" y="14908"/>
                </a:lnTo>
                <a:lnTo>
                  <a:pt x="31972" y="15407"/>
                </a:lnTo>
                <a:lnTo>
                  <a:pt x="33216" y="15735"/>
                </a:lnTo>
                <a:lnTo>
                  <a:pt x="36799" y="17844"/>
                </a:lnTo>
                <a:lnTo>
                  <a:pt x="38828" y="19799"/>
                </a:lnTo>
                <a:lnTo>
                  <a:pt x="39657" y="20637"/>
                </a:lnTo>
                <a:lnTo>
                  <a:pt x="39780" y="21059"/>
                </a:lnTo>
                <a:lnTo>
                  <a:pt x="39890" y="21324"/>
                </a:lnTo>
                <a:lnTo>
                  <a:pt x="54082" y="21324"/>
                </a:lnTo>
                <a:lnTo>
                  <a:pt x="54088" y="18742"/>
                </a:lnTo>
                <a:lnTo>
                  <a:pt x="35856" y="1432"/>
                </a:lnTo>
                <a:lnTo>
                  <a:pt x="30319" y="590"/>
                </a:lnTo>
                <a:close/>
              </a:path>
              <a:path w="54610" h="65405">
                <a:moveTo>
                  <a:pt x="21988" y="13844"/>
                </a:moveTo>
                <a:lnTo>
                  <a:pt x="21170" y="14404"/>
                </a:lnTo>
                <a:lnTo>
                  <a:pt x="20112" y="14908"/>
                </a:lnTo>
                <a:lnTo>
                  <a:pt x="21453" y="14908"/>
                </a:lnTo>
                <a:lnTo>
                  <a:pt x="21988" y="13844"/>
                </a:lnTo>
                <a:close/>
              </a:path>
              <a:path w="54610" h="65405">
                <a:moveTo>
                  <a:pt x="29988" y="13608"/>
                </a:moveTo>
                <a:lnTo>
                  <a:pt x="22141" y="13608"/>
                </a:lnTo>
                <a:lnTo>
                  <a:pt x="21988" y="13844"/>
                </a:lnTo>
                <a:lnTo>
                  <a:pt x="21453" y="14908"/>
                </a:lnTo>
                <a:lnTo>
                  <a:pt x="28688" y="14908"/>
                </a:lnTo>
                <a:lnTo>
                  <a:pt x="25375" y="14404"/>
                </a:lnTo>
                <a:lnTo>
                  <a:pt x="29192" y="14404"/>
                </a:lnTo>
                <a:lnTo>
                  <a:pt x="29988" y="13608"/>
                </a:lnTo>
                <a:close/>
              </a:path>
              <a:path w="54610" h="65405">
                <a:moveTo>
                  <a:pt x="29192" y="14404"/>
                </a:moveTo>
                <a:lnTo>
                  <a:pt x="25375" y="14404"/>
                </a:lnTo>
                <a:lnTo>
                  <a:pt x="28688" y="14908"/>
                </a:lnTo>
                <a:lnTo>
                  <a:pt x="29192" y="14404"/>
                </a:lnTo>
                <a:close/>
              </a:path>
              <a:path w="54610" h="65405">
                <a:moveTo>
                  <a:pt x="26436" y="0"/>
                </a:moveTo>
                <a:lnTo>
                  <a:pt x="3521" y="0"/>
                </a:lnTo>
                <a:lnTo>
                  <a:pt x="250" y="3147"/>
                </a:lnTo>
                <a:lnTo>
                  <a:pt x="196" y="5962"/>
                </a:lnTo>
                <a:lnTo>
                  <a:pt x="96" y="11098"/>
                </a:lnTo>
                <a:lnTo>
                  <a:pt x="3277" y="14404"/>
                </a:lnTo>
                <a:lnTo>
                  <a:pt x="6142" y="14404"/>
                </a:lnTo>
                <a:lnTo>
                  <a:pt x="7404" y="11098"/>
                </a:lnTo>
                <a:lnTo>
                  <a:pt x="8175" y="9260"/>
                </a:lnTo>
                <a:lnTo>
                  <a:pt x="18213" y="590"/>
                </a:lnTo>
                <a:lnTo>
                  <a:pt x="30319" y="590"/>
                </a:lnTo>
                <a:lnTo>
                  <a:pt x="26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02358" y="1171327"/>
            <a:ext cx="41965" cy="9512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86085" y="1356794"/>
            <a:ext cx="53085" cy="562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71434" y="1516302"/>
            <a:ext cx="54044" cy="845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97653" y="1684109"/>
            <a:ext cx="49330" cy="8556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086349" y="1850056"/>
            <a:ext cx="100782" cy="9508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709212" y="822082"/>
            <a:ext cx="51448" cy="6425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05267" y="996255"/>
            <a:ext cx="60773" cy="9151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781233" y="599170"/>
            <a:ext cx="9366" cy="1357754"/>
          </a:xfrm>
          <a:custGeom>
            <a:avLst/>
            <a:gdLst/>
            <a:ahLst/>
            <a:cxnLst/>
            <a:rect l="l" t="t" r="r" b="b"/>
            <a:pathLst>
              <a:path w="14605" h="2117090">
                <a:moveTo>
                  <a:pt x="0" y="2111245"/>
                </a:moveTo>
                <a:lnTo>
                  <a:pt x="0" y="2116869"/>
                </a:lnTo>
                <a:lnTo>
                  <a:pt x="14399" y="2116869"/>
                </a:lnTo>
                <a:lnTo>
                  <a:pt x="14399" y="2114468"/>
                </a:lnTo>
                <a:lnTo>
                  <a:pt x="3223" y="2114468"/>
                </a:lnTo>
                <a:lnTo>
                  <a:pt x="0" y="2111245"/>
                </a:lnTo>
                <a:close/>
              </a:path>
              <a:path w="14605" h="2117090">
                <a:moveTo>
                  <a:pt x="11175" y="2100068"/>
                </a:moveTo>
                <a:lnTo>
                  <a:pt x="3223" y="2100068"/>
                </a:lnTo>
                <a:lnTo>
                  <a:pt x="0" y="2103292"/>
                </a:lnTo>
                <a:lnTo>
                  <a:pt x="0" y="2111245"/>
                </a:lnTo>
                <a:lnTo>
                  <a:pt x="3223" y="2114468"/>
                </a:lnTo>
                <a:lnTo>
                  <a:pt x="11175" y="2114468"/>
                </a:lnTo>
                <a:lnTo>
                  <a:pt x="14399" y="2111245"/>
                </a:lnTo>
                <a:lnTo>
                  <a:pt x="14399" y="2103292"/>
                </a:lnTo>
                <a:lnTo>
                  <a:pt x="11175" y="2100068"/>
                </a:lnTo>
                <a:close/>
              </a:path>
              <a:path w="14605" h="2117090">
                <a:moveTo>
                  <a:pt x="14399" y="2111245"/>
                </a:moveTo>
                <a:lnTo>
                  <a:pt x="11175" y="2114468"/>
                </a:lnTo>
                <a:lnTo>
                  <a:pt x="14399" y="2114468"/>
                </a:lnTo>
                <a:lnTo>
                  <a:pt x="14399" y="2111245"/>
                </a:lnTo>
                <a:close/>
              </a:path>
              <a:path w="14605" h="2117090">
                <a:moveTo>
                  <a:pt x="11175" y="2073046"/>
                </a:moveTo>
                <a:lnTo>
                  <a:pt x="3223" y="2073046"/>
                </a:lnTo>
                <a:lnTo>
                  <a:pt x="0" y="2076270"/>
                </a:lnTo>
                <a:lnTo>
                  <a:pt x="0" y="2103292"/>
                </a:lnTo>
                <a:lnTo>
                  <a:pt x="3223" y="2100068"/>
                </a:lnTo>
                <a:lnTo>
                  <a:pt x="14399" y="2100068"/>
                </a:lnTo>
                <a:lnTo>
                  <a:pt x="14399" y="2076270"/>
                </a:lnTo>
                <a:lnTo>
                  <a:pt x="11175" y="2073046"/>
                </a:lnTo>
                <a:close/>
              </a:path>
              <a:path w="14605" h="2117090">
                <a:moveTo>
                  <a:pt x="14399" y="2100068"/>
                </a:moveTo>
                <a:lnTo>
                  <a:pt x="11175" y="2100068"/>
                </a:lnTo>
                <a:lnTo>
                  <a:pt x="14399" y="2103292"/>
                </a:lnTo>
                <a:lnTo>
                  <a:pt x="14399" y="2100068"/>
                </a:lnTo>
                <a:close/>
              </a:path>
              <a:path w="14605" h="2117090">
                <a:moveTo>
                  <a:pt x="0" y="26626"/>
                </a:moveTo>
                <a:lnTo>
                  <a:pt x="0" y="2076270"/>
                </a:lnTo>
                <a:lnTo>
                  <a:pt x="3223" y="2073046"/>
                </a:lnTo>
                <a:lnTo>
                  <a:pt x="14399" y="2073046"/>
                </a:lnTo>
                <a:lnTo>
                  <a:pt x="14399" y="29851"/>
                </a:lnTo>
                <a:lnTo>
                  <a:pt x="3223" y="29851"/>
                </a:lnTo>
                <a:lnTo>
                  <a:pt x="0" y="26626"/>
                </a:lnTo>
                <a:close/>
              </a:path>
              <a:path w="14605" h="2117090">
                <a:moveTo>
                  <a:pt x="14399" y="2073046"/>
                </a:moveTo>
                <a:lnTo>
                  <a:pt x="11175" y="2073046"/>
                </a:lnTo>
                <a:lnTo>
                  <a:pt x="14399" y="2076270"/>
                </a:lnTo>
                <a:lnTo>
                  <a:pt x="14399" y="2073046"/>
                </a:lnTo>
                <a:close/>
              </a:path>
              <a:path w="14605" h="2117090">
                <a:moveTo>
                  <a:pt x="0" y="13576"/>
                </a:moveTo>
                <a:lnTo>
                  <a:pt x="0" y="26626"/>
                </a:lnTo>
                <a:lnTo>
                  <a:pt x="3223" y="29851"/>
                </a:lnTo>
                <a:lnTo>
                  <a:pt x="11175" y="29851"/>
                </a:lnTo>
                <a:lnTo>
                  <a:pt x="14399" y="26626"/>
                </a:lnTo>
                <a:lnTo>
                  <a:pt x="14399" y="16799"/>
                </a:lnTo>
                <a:lnTo>
                  <a:pt x="3223" y="16799"/>
                </a:lnTo>
                <a:lnTo>
                  <a:pt x="0" y="13576"/>
                </a:lnTo>
                <a:close/>
              </a:path>
              <a:path w="14605" h="2117090">
                <a:moveTo>
                  <a:pt x="14399" y="26626"/>
                </a:moveTo>
                <a:lnTo>
                  <a:pt x="11175" y="29851"/>
                </a:lnTo>
                <a:lnTo>
                  <a:pt x="14399" y="29851"/>
                </a:lnTo>
                <a:lnTo>
                  <a:pt x="14399" y="26626"/>
                </a:lnTo>
                <a:close/>
              </a:path>
              <a:path w="14605" h="2117090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799"/>
                </a:lnTo>
                <a:lnTo>
                  <a:pt x="11175" y="16799"/>
                </a:lnTo>
                <a:lnTo>
                  <a:pt x="14399" y="13576"/>
                </a:lnTo>
                <a:lnTo>
                  <a:pt x="14399" y="5623"/>
                </a:lnTo>
                <a:lnTo>
                  <a:pt x="11175" y="2400"/>
                </a:lnTo>
                <a:close/>
              </a:path>
              <a:path w="14605" h="2117090">
                <a:moveTo>
                  <a:pt x="14399" y="13576"/>
                </a:moveTo>
                <a:lnTo>
                  <a:pt x="11175" y="16799"/>
                </a:lnTo>
                <a:lnTo>
                  <a:pt x="14399" y="16799"/>
                </a:lnTo>
                <a:lnTo>
                  <a:pt x="14399" y="13576"/>
                </a:lnTo>
                <a:close/>
              </a:path>
              <a:path w="14605" h="2117090">
                <a:moveTo>
                  <a:pt x="14399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399" y="2400"/>
                </a:lnTo>
                <a:lnTo>
                  <a:pt x="14399" y="0"/>
                </a:lnTo>
                <a:close/>
              </a:path>
              <a:path w="14605" h="2117090">
                <a:moveTo>
                  <a:pt x="14399" y="2400"/>
                </a:moveTo>
                <a:lnTo>
                  <a:pt x="11175" y="2400"/>
                </a:lnTo>
                <a:lnTo>
                  <a:pt x="14399" y="5623"/>
                </a:lnTo>
                <a:lnTo>
                  <a:pt x="143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6" name="object 26"/>
          <p:cNvSpPr/>
          <p:nvPr/>
        </p:nvSpPr>
        <p:spPr>
          <a:xfrm>
            <a:off x="5426293" y="401297"/>
            <a:ext cx="9366" cy="1549566"/>
          </a:xfrm>
          <a:custGeom>
            <a:avLst/>
            <a:gdLst/>
            <a:ahLst/>
            <a:cxnLst/>
            <a:rect l="l" t="t" r="r" b="b"/>
            <a:pathLst>
              <a:path w="14605" h="2416175">
                <a:moveTo>
                  <a:pt x="0" y="2410159"/>
                </a:moveTo>
                <a:lnTo>
                  <a:pt x="0" y="2415782"/>
                </a:lnTo>
                <a:lnTo>
                  <a:pt x="14400" y="2415782"/>
                </a:lnTo>
                <a:lnTo>
                  <a:pt x="14400" y="2413383"/>
                </a:lnTo>
                <a:lnTo>
                  <a:pt x="3223" y="2413383"/>
                </a:lnTo>
                <a:lnTo>
                  <a:pt x="0" y="2410159"/>
                </a:lnTo>
                <a:close/>
              </a:path>
              <a:path w="14605" h="2416175">
                <a:moveTo>
                  <a:pt x="11175" y="2398983"/>
                </a:moveTo>
                <a:lnTo>
                  <a:pt x="3223" y="2398983"/>
                </a:lnTo>
                <a:lnTo>
                  <a:pt x="0" y="2402206"/>
                </a:lnTo>
                <a:lnTo>
                  <a:pt x="0" y="2410159"/>
                </a:lnTo>
                <a:lnTo>
                  <a:pt x="3223" y="2413383"/>
                </a:lnTo>
                <a:lnTo>
                  <a:pt x="11175" y="2413383"/>
                </a:lnTo>
                <a:lnTo>
                  <a:pt x="14400" y="2410159"/>
                </a:lnTo>
                <a:lnTo>
                  <a:pt x="14400" y="2402206"/>
                </a:lnTo>
                <a:lnTo>
                  <a:pt x="11175" y="2398983"/>
                </a:lnTo>
                <a:close/>
              </a:path>
              <a:path w="14605" h="2416175">
                <a:moveTo>
                  <a:pt x="14400" y="2410159"/>
                </a:moveTo>
                <a:lnTo>
                  <a:pt x="11175" y="2413383"/>
                </a:lnTo>
                <a:lnTo>
                  <a:pt x="14400" y="2413383"/>
                </a:lnTo>
                <a:lnTo>
                  <a:pt x="14400" y="2410159"/>
                </a:lnTo>
                <a:close/>
              </a:path>
              <a:path w="14605" h="2416175">
                <a:moveTo>
                  <a:pt x="11175" y="2363344"/>
                </a:moveTo>
                <a:lnTo>
                  <a:pt x="3223" y="2363344"/>
                </a:lnTo>
                <a:lnTo>
                  <a:pt x="0" y="2366567"/>
                </a:lnTo>
                <a:lnTo>
                  <a:pt x="0" y="2402206"/>
                </a:lnTo>
                <a:lnTo>
                  <a:pt x="3223" y="2398983"/>
                </a:lnTo>
                <a:lnTo>
                  <a:pt x="14400" y="2398983"/>
                </a:lnTo>
                <a:lnTo>
                  <a:pt x="14400" y="2366567"/>
                </a:lnTo>
                <a:lnTo>
                  <a:pt x="11175" y="2363344"/>
                </a:lnTo>
                <a:close/>
              </a:path>
              <a:path w="14605" h="2416175">
                <a:moveTo>
                  <a:pt x="14400" y="2398983"/>
                </a:moveTo>
                <a:lnTo>
                  <a:pt x="11175" y="2398983"/>
                </a:lnTo>
                <a:lnTo>
                  <a:pt x="14400" y="2402206"/>
                </a:lnTo>
                <a:lnTo>
                  <a:pt x="14400" y="2398983"/>
                </a:lnTo>
                <a:close/>
              </a:path>
              <a:path w="14605" h="2416175">
                <a:moveTo>
                  <a:pt x="0" y="28802"/>
                </a:moveTo>
                <a:lnTo>
                  <a:pt x="0" y="2366567"/>
                </a:lnTo>
                <a:lnTo>
                  <a:pt x="3223" y="2363344"/>
                </a:lnTo>
                <a:lnTo>
                  <a:pt x="14400" y="2363344"/>
                </a:lnTo>
                <a:lnTo>
                  <a:pt x="14400" y="32026"/>
                </a:lnTo>
                <a:lnTo>
                  <a:pt x="3223" y="32026"/>
                </a:lnTo>
                <a:lnTo>
                  <a:pt x="0" y="28802"/>
                </a:lnTo>
                <a:close/>
              </a:path>
              <a:path w="14605" h="2416175">
                <a:moveTo>
                  <a:pt x="14400" y="2363344"/>
                </a:moveTo>
                <a:lnTo>
                  <a:pt x="11175" y="2363344"/>
                </a:lnTo>
                <a:lnTo>
                  <a:pt x="14400" y="2366567"/>
                </a:lnTo>
                <a:lnTo>
                  <a:pt x="14400" y="2363344"/>
                </a:lnTo>
                <a:close/>
              </a:path>
              <a:path w="14605" h="2416175">
                <a:moveTo>
                  <a:pt x="0" y="13576"/>
                </a:moveTo>
                <a:lnTo>
                  <a:pt x="0" y="28802"/>
                </a:lnTo>
                <a:lnTo>
                  <a:pt x="3223" y="32026"/>
                </a:lnTo>
                <a:lnTo>
                  <a:pt x="11175" y="32026"/>
                </a:lnTo>
                <a:lnTo>
                  <a:pt x="14400" y="28802"/>
                </a:lnTo>
                <a:lnTo>
                  <a:pt x="14400" y="16800"/>
                </a:lnTo>
                <a:lnTo>
                  <a:pt x="3223" y="16800"/>
                </a:lnTo>
                <a:lnTo>
                  <a:pt x="0" y="13576"/>
                </a:lnTo>
                <a:close/>
              </a:path>
              <a:path w="14605" h="2416175">
                <a:moveTo>
                  <a:pt x="14400" y="28802"/>
                </a:moveTo>
                <a:lnTo>
                  <a:pt x="11175" y="32026"/>
                </a:lnTo>
                <a:lnTo>
                  <a:pt x="14400" y="32026"/>
                </a:lnTo>
                <a:lnTo>
                  <a:pt x="14400" y="28802"/>
                </a:lnTo>
                <a:close/>
              </a:path>
              <a:path w="14605" h="2416175">
                <a:moveTo>
                  <a:pt x="11175" y="2400"/>
                </a:moveTo>
                <a:lnTo>
                  <a:pt x="3223" y="2400"/>
                </a:lnTo>
                <a:lnTo>
                  <a:pt x="0" y="5623"/>
                </a:lnTo>
                <a:lnTo>
                  <a:pt x="0" y="13576"/>
                </a:lnTo>
                <a:lnTo>
                  <a:pt x="3223" y="16800"/>
                </a:lnTo>
                <a:lnTo>
                  <a:pt x="11175" y="16800"/>
                </a:lnTo>
                <a:lnTo>
                  <a:pt x="14400" y="13576"/>
                </a:lnTo>
                <a:lnTo>
                  <a:pt x="14400" y="5623"/>
                </a:lnTo>
                <a:lnTo>
                  <a:pt x="11175" y="2400"/>
                </a:lnTo>
                <a:close/>
              </a:path>
              <a:path w="14605" h="2416175">
                <a:moveTo>
                  <a:pt x="14400" y="13576"/>
                </a:moveTo>
                <a:lnTo>
                  <a:pt x="11175" y="16800"/>
                </a:lnTo>
                <a:lnTo>
                  <a:pt x="14400" y="16800"/>
                </a:lnTo>
                <a:lnTo>
                  <a:pt x="14400" y="13576"/>
                </a:lnTo>
                <a:close/>
              </a:path>
              <a:path w="14605" h="2416175">
                <a:moveTo>
                  <a:pt x="14400" y="0"/>
                </a:moveTo>
                <a:lnTo>
                  <a:pt x="0" y="0"/>
                </a:lnTo>
                <a:lnTo>
                  <a:pt x="0" y="5623"/>
                </a:lnTo>
                <a:lnTo>
                  <a:pt x="3223" y="2400"/>
                </a:lnTo>
                <a:lnTo>
                  <a:pt x="14400" y="2400"/>
                </a:lnTo>
                <a:lnTo>
                  <a:pt x="14400" y="0"/>
                </a:lnTo>
                <a:close/>
              </a:path>
              <a:path w="14605" h="2416175">
                <a:moveTo>
                  <a:pt x="14400" y="2400"/>
                </a:moveTo>
                <a:lnTo>
                  <a:pt x="11175" y="2400"/>
                </a:lnTo>
                <a:lnTo>
                  <a:pt x="14400" y="5623"/>
                </a:lnTo>
                <a:lnTo>
                  <a:pt x="14400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7" name="object 27"/>
          <p:cNvSpPr/>
          <p:nvPr/>
        </p:nvSpPr>
        <p:spPr>
          <a:xfrm>
            <a:off x="4371665" y="2214395"/>
            <a:ext cx="39502" cy="81856"/>
          </a:xfrm>
          <a:custGeom>
            <a:avLst/>
            <a:gdLst/>
            <a:ahLst/>
            <a:cxnLst/>
            <a:rect l="l" t="t" r="r" b="b"/>
            <a:pathLst>
              <a:path w="61594" h="127635">
                <a:moveTo>
                  <a:pt x="51459" y="0"/>
                </a:moveTo>
                <a:lnTo>
                  <a:pt x="47185" y="515"/>
                </a:lnTo>
                <a:lnTo>
                  <a:pt x="45225" y="515"/>
                </a:lnTo>
                <a:lnTo>
                  <a:pt x="44032" y="659"/>
                </a:lnTo>
                <a:lnTo>
                  <a:pt x="15520" y="29156"/>
                </a:lnTo>
                <a:lnTo>
                  <a:pt x="802" y="72457"/>
                </a:lnTo>
                <a:lnTo>
                  <a:pt x="691" y="83204"/>
                </a:lnTo>
                <a:lnTo>
                  <a:pt x="620" y="84872"/>
                </a:lnTo>
                <a:lnTo>
                  <a:pt x="57" y="91550"/>
                </a:lnTo>
                <a:lnTo>
                  <a:pt x="0" y="94731"/>
                </a:lnTo>
                <a:lnTo>
                  <a:pt x="2247" y="102208"/>
                </a:lnTo>
                <a:lnTo>
                  <a:pt x="29724" y="124296"/>
                </a:lnTo>
                <a:lnTo>
                  <a:pt x="31162" y="125148"/>
                </a:lnTo>
                <a:lnTo>
                  <a:pt x="32795" y="126071"/>
                </a:lnTo>
                <a:lnTo>
                  <a:pt x="34306" y="126650"/>
                </a:lnTo>
                <a:lnTo>
                  <a:pt x="39414" y="127543"/>
                </a:lnTo>
                <a:lnTo>
                  <a:pt x="42069" y="127330"/>
                </a:lnTo>
                <a:lnTo>
                  <a:pt x="53327" y="125843"/>
                </a:lnTo>
                <a:lnTo>
                  <a:pt x="58662" y="125415"/>
                </a:lnTo>
                <a:lnTo>
                  <a:pt x="61515" y="122062"/>
                </a:lnTo>
                <a:lnTo>
                  <a:pt x="61433" y="119664"/>
                </a:lnTo>
                <a:lnTo>
                  <a:pt x="60981" y="114033"/>
                </a:lnTo>
                <a:lnTo>
                  <a:pt x="59772" y="112988"/>
                </a:lnTo>
                <a:lnTo>
                  <a:pt x="39773" y="112988"/>
                </a:lnTo>
                <a:lnTo>
                  <a:pt x="38719" y="112803"/>
                </a:lnTo>
                <a:lnTo>
                  <a:pt x="38583" y="112803"/>
                </a:lnTo>
                <a:lnTo>
                  <a:pt x="36780" y="111734"/>
                </a:lnTo>
                <a:lnTo>
                  <a:pt x="32530" y="109531"/>
                </a:lnTo>
                <a:lnTo>
                  <a:pt x="14508" y="91550"/>
                </a:lnTo>
                <a:lnTo>
                  <a:pt x="14996" y="85763"/>
                </a:lnTo>
                <a:lnTo>
                  <a:pt x="15116" y="75491"/>
                </a:lnTo>
                <a:lnTo>
                  <a:pt x="28014" y="36338"/>
                </a:lnTo>
                <a:lnTo>
                  <a:pt x="47196" y="14886"/>
                </a:lnTo>
                <a:lnTo>
                  <a:pt x="48283" y="14886"/>
                </a:lnTo>
                <a:lnTo>
                  <a:pt x="53181" y="14297"/>
                </a:lnTo>
                <a:lnTo>
                  <a:pt x="55996" y="10711"/>
                </a:lnTo>
                <a:lnTo>
                  <a:pt x="55097" y="3247"/>
                </a:lnTo>
                <a:lnTo>
                  <a:pt x="55045" y="2815"/>
                </a:lnTo>
                <a:lnTo>
                  <a:pt x="51459" y="0"/>
                </a:lnTo>
                <a:close/>
              </a:path>
              <a:path w="61594" h="127635">
                <a:moveTo>
                  <a:pt x="57508" y="111060"/>
                </a:moveTo>
                <a:lnTo>
                  <a:pt x="51832" y="111517"/>
                </a:lnTo>
                <a:lnTo>
                  <a:pt x="42050" y="112803"/>
                </a:lnTo>
                <a:lnTo>
                  <a:pt x="39773" y="112988"/>
                </a:lnTo>
                <a:lnTo>
                  <a:pt x="59772" y="112988"/>
                </a:lnTo>
                <a:lnTo>
                  <a:pt x="57508" y="111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467488" y="2218852"/>
            <a:ext cx="57013" cy="77682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4568678" y="2223784"/>
            <a:ext cx="85114" cy="61901"/>
          </a:xfrm>
          <a:custGeom>
            <a:avLst/>
            <a:gdLst/>
            <a:ahLst/>
            <a:cxnLst/>
            <a:rect l="l" t="t" r="r" b="b"/>
            <a:pathLst>
              <a:path w="132715" h="96520">
                <a:moveTo>
                  <a:pt x="29298" y="28486"/>
                </a:moveTo>
                <a:lnTo>
                  <a:pt x="28194" y="12357"/>
                </a:lnTo>
                <a:lnTo>
                  <a:pt x="28155" y="11811"/>
                </a:lnTo>
                <a:lnTo>
                  <a:pt x="28028" y="10528"/>
                </a:lnTo>
                <a:lnTo>
                  <a:pt x="27978" y="9906"/>
                </a:lnTo>
                <a:lnTo>
                  <a:pt x="27863" y="9232"/>
                </a:lnTo>
                <a:lnTo>
                  <a:pt x="27838" y="9105"/>
                </a:lnTo>
                <a:lnTo>
                  <a:pt x="27724" y="8547"/>
                </a:lnTo>
                <a:lnTo>
                  <a:pt x="27647" y="8128"/>
                </a:lnTo>
                <a:lnTo>
                  <a:pt x="27444" y="7061"/>
                </a:lnTo>
                <a:lnTo>
                  <a:pt x="23914" y="2019"/>
                </a:lnTo>
                <a:lnTo>
                  <a:pt x="22745" y="1447"/>
                </a:lnTo>
                <a:lnTo>
                  <a:pt x="22745" y="10464"/>
                </a:lnTo>
                <a:lnTo>
                  <a:pt x="22390" y="9232"/>
                </a:lnTo>
                <a:lnTo>
                  <a:pt x="22313" y="8547"/>
                </a:lnTo>
                <a:lnTo>
                  <a:pt x="22529" y="9105"/>
                </a:lnTo>
                <a:lnTo>
                  <a:pt x="22390" y="9232"/>
                </a:lnTo>
                <a:lnTo>
                  <a:pt x="22593" y="9906"/>
                </a:lnTo>
                <a:lnTo>
                  <a:pt x="22745" y="10464"/>
                </a:lnTo>
                <a:lnTo>
                  <a:pt x="22745" y="1447"/>
                </a:lnTo>
                <a:lnTo>
                  <a:pt x="22148" y="1143"/>
                </a:lnTo>
                <a:lnTo>
                  <a:pt x="17881" y="0"/>
                </a:lnTo>
                <a:lnTo>
                  <a:pt x="16052" y="0"/>
                </a:lnTo>
                <a:lnTo>
                  <a:pt x="7556" y="6350"/>
                </a:lnTo>
                <a:lnTo>
                  <a:pt x="7594" y="8547"/>
                </a:lnTo>
                <a:lnTo>
                  <a:pt x="7721" y="9232"/>
                </a:lnTo>
                <a:lnTo>
                  <a:pt x="7835" y="9906"/>
                </a:lnTo>
                <a:lnTo>
                  <a:pt x="7937" y="10528"/>
                </a:lnTo>
                <a:lnTo>
                  <a:pt x="8280" y="11811"/>
                </a:lnTo>
                <a:lnTo>
                  <a:pt x="8699" y="13690"/>
                </a:lnTo>
                <a:lnTo>
                  <a:pt x="10668" y="20599"/>
                </a:lnTo>
                <a:lnTo>
                  <a:pt x="11709" y="24409"/>
                </a:lnTo>
                <a:lnTo>
                  <a:pt x="14846" y="26200"/>
                </a:lnTo>
                <a:lnTo>
                  <a:pt x="14820" y="28486"/>
                </a:lnTo>
                <a:lnTo>
                  <a:pt x="13982" y="36093"/>
                </a:lnTo>
                <a:lnTo>
                  <a:pt x="13106" y="39992"/>
                </a:lnTo>
                <a:lnTo>
                  <a:pt x="9537" y="54076"/>
                </a:lnTo>
                <a:lnTo>
                  <a:pt x="9004" y="56222"/>
                </a:lnTo>
                <a:lnTo>
                  <a:pt x="7556" y="62738"/>
                </a:lnTo>
                <a:lnTo>
                  <a:pt x="9994" y="66586"/>
                </a:lnTo>
                <a:lnTo>
                  <a:pt x="17754" y="68313"/>
                </a:lnTo>
                <a:lnTo>
                  <a:pt x="21602" y="65874"/>
                </a:lnTo>
                <a:lnTo>
                  <a:pt x="23025" y="59550"/>
                </a:lnTo>
                <a:lnTo>
                  <a:pt x="27254" y="42811"/>
                </a:lnTo>
                <a:lnTo>
                  <a:pt x="28194" y="38595"/>
                </a:lnTo>
                <a:lnTo>
                  <a:pt x="29298" y="28486"/>
                </a:lnTo>
                <a:close/>
              </a:path>
              <a:path w="132715" h="96520">
                <a:moveTo>
                  <a:pt x="35458" y="77406"/>
                </a:moveTo>
                <a:lnTo>
                  <a:pt x="32448" y="73990"/>
                </a:lnTo>
                <a:lnTo>
                  <a:pt x="28486" y="73736"/>
                </a:lnTo>
                <a:lnTo>
                  <a:pt x="27774" y="73736"/>
                </a:lnTo>
                <a:lnTo>
                  <a:pt x="16179" y="72504"/>
                </a:lnTo>
                <a:lnTo>
                  <a:pt x="16179" y="83591"/>
                </a:lnTo>
                <a:lnTo>
                  <a:pt x="14732" y="80276"/>
                </a:lnTo>
                <a:lnTo>
                  <a:pt x="16141" y="83477"/>
                </a:lnTo>
                <a:lnTo>
                  <a:pt x="16179" y="72504"/>
                </a:lnTo>
                <a:lnTo>
                  <a:pt x="14325" y="72301"/>
                </a:lnTo>
                <a:lnTo>
                  <a:pt x="14325" y="81546"/>
                </a:lnTo>
                <a:lnTo>
                  <a:pt x="14211" y="78930"/>
                </a:lnTo>
                <a:lnTo>
                  <a:pt x="14325" y="81546"/>
                </a:lnTo>
                <a:lnTo>
                  <a:pt x="14325" y="72301"/>
                </a:lnTo>
                <a:lnTo>
                  <a:pt x="14160" y="72288"/>
                </a:lnTo>
                <a:lnTo>
                  <a:pt x="14160" y="78714"/>
                </a:lnTo>
                <a:lnTo>
                  <a:pt x="14109" y="78486"/>
                </a:lnTo>
                <a:lnTo>
                  <a:pt x="14160" y="78714"/>
                </a:lnTo>
                <a:lnTo>
                  <a:pt x="14160" y="72288"/>
                </a:lnTo>
                <a:lnTo>
                  <a:pt x="5359" y="72275"/>
                </a:lnTo>
                <a:lnTo>
                  <a:pt x="4178" y="72517"/>
                </a:lnTo>
                <a:lnTo>
                  <a:pt x="609" y="75869"/>
                </a:lnTo>
                <a:lnTo>
                  <a:pt x="0" y="77406"/>
                </a:lnTo>
                <a:lnTo>
                  <a:pt x="0" y="81546"/>
                </a:lnTo>
                <a:lnTo>
                  <a:pt x="139" y="81978"/>
                </a:lnTo>
                <a:lnTo>
                  <a:pt x="444" y="83477"/>
                </a:lnTo>
                <a:lnTo>
                  <a:pt x="1155" y="85153"/>
                </a:lnTo>
                <a:lnTo>
                  <a:pt x="3263" y="89979"/>
                </a:lnTo>
                <a:lnTo>
                  <a:pt x="5003" y="94259"/>
                </a:lnTo>
                <a:lnTo>
                  <a:pt x="9207" y="96024"/>
                </a:lnTo>
                <a:lnTo>
                  <a:pt x="16573" y="93027"/>
                </a:lnTo>
                <a:lnTo>
                  <a:pt x="18351" y="88836"/>
                </a:lnTo>
                <a:lnTo>
                  <a:pt x="17653" y="87134"/>
                </a:lnTo>
                <a:lnTo>
                  <a:pt x="25476" y="87972"/>
                </a:lnTo>
                <a:lnTo>
                  <a:pt x="31534" y="88353"/>
                </a:lnTo>
                <a:lnTo>
                  <a:pt x="34950" y="85344"/>
                </a:lnTo>
                <a:lnTo>
                  <a:pt x="35077" y="83477"/>
                </a:lnTo>
                <a:lnTo>
                  <a:pt x="35191" y="81546"/>
                </a:lnTo>
                <a:lnTo>
                  <a:pt x="35280" y="80276"/>
                </a:lnTo>
                <a:lnTo>
                  <a:pt x="35394" y="78486"/>
                </a:lnTo>
                <a:lnTo>
                  <a:pt x="35420" y="78168"/>
                </a:lnTo>
                <a:lnTo>
                  <a:pt x="35458" y="77406"/>
                </a:lnTo>
                <a:close/>
              </a:path>
              <a:path w="132715" h="96520">
                <a:moveTo>
                  <a:pt x="132588" y="53378"/>
                </a:moveTo>
                <a:lnTo>
                  <a:pt x="130492" y="50038"/>
                </a:lnTo>
                <a:lnTo>
                  <a:pt x="130378" y="49872"/>
                </a:lnTo>
                <a:lnTo>
                  <a:pt x="130162" y="49517"/>
                </a:lnTo>
                <a:lnTo>
                  <a:pt x="124434" y="48209"/>
                </a:lnTo>
                <a:lnTo>
                  <a:pt x="111988" y="45059"/>
                </a:lnTo>
                <a:lnTo>
                  <a:pt x="108762" y="44323"/>
                </a:lnTo>
                <a:lnTo>
                  <a:pt x="99479" y="42976"/>
                </a:lnTo>
                <a:lnTo>
                  <a:pt x="87464" y="42976"/>
                </a:lnTo>
                <a:lnTo>
                  <a:pt x="87464" y="52768"/>
                </a:lnTo>
                <a:lnTo>
                  <a:pt x="87274" y="53162"/>
                </a:lnTo>
                <a:lnTo>
                  <a:pt x="87414" y="52730"/>
                </a:lnTo>
                <a:lnTo>
                  <a:pt x="87452" y="52133"/>
                </a:lnTo>
                <a:lnTo>
                  <a:pt x="87376" y="50584"/>
                </a:lnTo>
                <a:lnTo>
                  <a:pt x="87299" y="49872"/>
                </a:lnTo>
                <a:lnTo>
                  <a:pt x="87325" y="50038"/>
                </a:lnTo>
                <a:lnTo>
                  <a:pt x="87439" y="50584"/>
                </a:lnTo>
                <a:lnTo>
                  <a:pt x="87452" y="52133"/>
                </a:lnTo>
                <a:lnTo>
                  <a:pt x="87464" y="52768"/>
                </a:lnTo>
                <a:lnTo>
                  <a:pt x="87464" y="42976"/>
                </a:lnTo>
                <a:lnTo>
                  <a:pt x="82537" y="42976"/>
                </a:lnTo>
                <a:lnTo>
                  <a:pt x="78727" y="43434"/>
                </a:lnTo>
                <a:lnTo>
                  <a:pt x="76923" y="43942"/>
                </a:lnTo>
                <a:lnTo>
                  <a:pt x="74688" y="46456"/>
                </a:lnTo>
                <a:lnTo>
                  <a:pt x="72644" y="49034"/>
                </a:lnTo>
                <a:lnTo>
                  <a:pt x="72656" y="49872"/>
                </a:lnTo>
                <a:lnTo>
                  <a:pt x="72783" y="51054"/>
                </a:lnTo>
                <a:lnTo>
                  <a:pt x="73037" y="52133"/>
                </a:lnTo>
                <a:lnTo>
                  <a:pt x="73126" y="52565"/>
                </a:lnTo>
                <a:lnTo>
                  <a:pt x="73164" y="52133"/>
                </a:lnTo>
                <a:lnTo>
                  <a:pt x="73164" y="63563"/>
                </a:lnTo>
                <a:lnTo>
                  <a:pt x="76390" y="66789"/>
                </a:lnTo>
                <a:lnTo>
                  <a:pt x="84340" y="66789"/>
                </a:lnTo>
                <a:lnTo>
                  <a:pt x="87566" y="63563"/>
                </a:lnTo>
                <a:lnTo>
                  <a:pt x="87541" y="57378"/>
                </a:lnTo>
                <a:lnTo>
                  <a:pt x="98425" y="57378"/>
                </a:lnTo>
                <a:lnTo>
                  <a:pt x="106019" y="58470"/>
                </a:lnTo>
                <a:lnTo>
                  <a:pt x="108966" y="59143"/>
                </a:lnTo>
                <a:lnTo>
                  <a:pt x="121069" y="62217"/>
                </a:lnTo>
                <a:lnTo>
                  <a:pt x="126961" y="63563"/>
                </a:lnTo>
                <a:lnTo>
                  <a:pt x="130810" y="61137"/>
                </a:lnTo>
                <a:lnTo>
                  <a:pt x="132588" y="53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772991" y="2190640"/>
            <a:ext cx="62314" cy="9705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719399" y="2204622"/>
            <a:ext cx="214638" cy="13117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927612" y="2201723"/>
            <a:ext cx="210208" cy="30476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08908" y="2206165"/>
            <a:ext cx="104105" cy="12353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219466" y="2191855"/>
            <a:ext cx="49529" cy="10133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83602" y="2386614"/>
            <a:ext cx="285954" cy="87768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5181175" y="2207328"/>
            <a:ext cx="541635" cy="296067"/>
            <a:chOff x="2351801" y="3441796"/>
            <a:chExt cx="844550" cy="461645"/>
          </a:xfrm>
        </p:grpSpPr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51801" y="3441796"/>
              <a:ext cx="366868" cy="46148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54158" y="3447823"/>
              <a:ext cx="441849" cy="443760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795359" y="2363793"/>
            <a:ext cx="48572" cy="987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21199" y="2711381"/>
            <a:ext cx="326400" cy="11122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830068" y="2734814"/>
            <a:ext cx="279932" cy="87700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5175586" y="2773963"/>
            <a:ext cx="54164" cy="38281"/>
          </a:xfrm>
          <a:custGeom>
            <a:avLst/>
            <a:gdLst/>
            <a:ahLst/>
            <a:cxnLst/>
            <a:rect l="l" t="t" r="r" b="b"/>
            <a:pathLst>
              <a:path w="84455" h="59689">
                <a:moveTo>
                  <a:pt x="74155" y="12928"/>
                </a:moveTo>
                <a:lnTo>
                  <a:pt x="64871" y="1676"/>
                </a:lnTo>
                <a:lnTo>
                  <a:pt x="64604" y="1676"/>
                </a:lnTo>
                <a:lnTo>
                  <a:pt x="61214" y="901"/>
                </a:lnTo>
                <a:lnTo>
                  <a:pt x="59804" y="749"/>
                </a:lnTo>
                <a:lnTo>
                  <a:pt x="59804" y="12928"/>
                </a:lnTo>
                <a:lnTo>
                  <a:pt x="59702" y="13271"/>
                </a:lnTo>
                <a:lnTo>
                  <a:pt x="59677" y="13677"/>
                </a:lnTo>
                <a:lnTo>
                  <a:pt x="59715" y="12928"/>
                </a:lnTo>
                <a:lnTo>
                  <a:pt x="59804" y="749"/>
                </a:lnTo>
                <a:lnTo>
                  <a:pt x="56832" y="393"/>
                </a:lnTo>
                <a:lnTo>
                  <a:pt x="50279" y="0"/>
                </a:lnTo>
                <a:lnTo>
                  <a:pt x="19685" y="0"/>
                </a:lnTo>
                <a:lnTo>
                  <a:pt x="17945" y="152"/>
                </a:lnTo>
                <a:lnTo>
                  <a:pt x="15544" y="317"/>
                </a:lnTo>
                <a:lnTo>
                  <a:pt x="15544" y="8750"/>
                </a:lnTo>
                <a:lnTo>
                  <a:pt x="15544" y="9055"/>
                </a:lnTo>
                <a:lnTo>
                  <a:pt x="15481" y="8750"/>
                </a:lnTo>
                <a:lnTo>
                  <a:pt x="15443" y="8521"/>
                </a:lnTo>
                <a:lnTo>
                  <a:pt x="15544" y="8750"/>
                </a:lnTo>
                <a:lnTo>
                  <a:pt x="15544" y="317"/>
                </a:lnTo>
                <a:lnTo>
                  <a:pt x="12369" y="533"/>
                </a:lnTo>
                <a:lnTo>
                  <a:pt x="10909" y="698"/>
                </a:lnTo>
                <a:lnTo>
                  <a:pt x="5829" y="1676"/>
                </a:lnTo>
                <a:lnTo>
                  <a:pt x="6235" y="1676"/>
                </a:lnTo>
                <a:lnTo>
                  <a:pt x="4559" y="2349"/>
                </a:lnTo>
                <a:lnTo>
                  <a:pt x="1181" y="6934"/>
                </a:lnTo>
                <a:lnTo>
                  <a:pt x="1016" y="8255"/>
                </a:lnTo>
                <a:lnTo>
                  <a:pt x="1028" y="10033"/>
                </a:lnTo>
                <a:lnTo>
                  <a:pt x="8255" y="22263"/>
                </a:lnTo>
                <a:lnTo>
                  <a:pt x="11125" y="25819"/>
                </a:lnTo>
                <a:lnTo>
                  <a:pt x="15659" y="26301"/>
                </a:lnTo>
                <a:lnTo>
                  <a:pt x="21856" y="21297"/>
                </a:lnTo>
                <a:lnTo>
                  <a:pt x="22237" y="17703"/>
                </a:lnTo>
                <a:lnTo>
                  <a:pt x="22339" y="16764"/>
                </a:lnTo>
                <a:lnTo>
                  <a:pt x="21120" y="15265"/>
                </a:lnTo>
                <a:lnTo>
                  <a:pt x="59436" y="15265"/>
                </a:lnTo>
                <a:lnTo>
                  <a:pt x="58699" y="19748"/>
                </a:lnTo>
                <a:lnTo>
                  <a:pt x="58534" y="20967"/>
                </a:lnTo>
                <a:lnTo>
                  <a:pt x="58216" y="25819"/>
                </a:lnTo>
                <a:lnTo>
                  <a:pt x="58178" y="26479"/>
                </a:lnTo>
                <a:lnTo>
                  <a:pt x="61188" y="29895"/>
                </a:lnTo>
                <a:lnTo>
                  <a:pt x="69126" y="30403"/>
                </a:lnTo>
                <a:lnTo>
                  <a:pt x="72542" y="27393"/>
                </a:lnTo>
                <a:lnTo>
                  <a:pt x="72796" y="23431"/>
                </a:lnTo>
                <a:lnTo>
                  <a:pt x="72898" y="22263"/>
                </a:lnTo>
                <a:lnTo>
                  <a:pt x="72999" y="21577"/>
                </a:lnTo>
                <a:lnTo>
                  <a:pt x="73774" y="16764"/>
                </a:lnTo>
                <a:lnTo>
                  <a:pt x="73901" y="15951"/>
                </a:lnTo>
                <a:lnTo>
                  <a:pt x="74002" y="15265"/>
                </a:lnTo>
                <a:lnTo>
                  <a:pt x="74104" y="13677"/>
                </a:lnTo>
                <a:lnTo>
                  <a:pt x="74155" y="12928"/>
                </a:lnTo>
                <a:close/>
              </a:path>
              <a:path w="84455" h="59689">
                <a:moveTo>
                  <a:pt x="84010" y="47002"/>
                </a:moveTo>
                <a:lnTo>
                  <a:pt x="83781" y="45085"/>
                </a:lnTo>
                <a:lnTo>
                  <a:pt x="83718" y="44526"/>
                </a:lnTo>
                <a:lnTo>
                  <a:pt x="83172" y="39814"/>
                </a:lnTo>
                <a:lnTo>
                  <a:pt x="83083" y="39103"/>
                </a:lnTo>
                <a:lnTo>
                  <a:pt x="79514" y="36271"/>
                </a:lnTo>
                <a:lnTo>
                  <a:pt x="72796" y="37045"/>
                </a:lnTo>
                <a:lnTo>
                  <a:pt x="54889" y="39319"/>
                </a:lnTo>
                <a:lnTo>
                  <a:pt x="50571" y="39814"/>
                </a:lnTo>
                <a:lnTo>
                  <a:pt x="74053" y="39814"/>
                </a:lnTo>
                <a:lnTo>
                  <a:pt x="0" y="41059"/>
                </a:lnTo>
                <a:lnTo>
                  <a:pt x="20053" y="41059"/>
                </a:lnTo>
                <a:lnTo>
                  <a:pt x="431" y="48323"/>
                </a:lnTo>
                <a:lnTo>
                  <a:pt x="508" y="50571"/>
                </a:lnTo>
                <a:lnTo>
                  <a:pt x="584" y="52997"/>
                </a:lnTo>
                <a:lnTo>
                  <a:pt x="4749" y="57785"/>
                </a:lnTo>
                <a:lnTo>
                  <a:pt x="6388" y="58381"/>
                </a:lnTo>
                <a:lnTo>
                  <a:pt x="9372" y="58801"/>
                </a:lnTo>
                <a:lnTo>
                  <a:pt x="10579" y="58801"/>
                </a:lnTo>
                <a:lnTo>
                  <a:pt x="14541" y="59347"/>
                </a:lnTo>
                <a:lnTo>
                  <a:pt x="18173" y="56591"/>
                </a:lnTo>
                <a:lnTo>
                  <a:pt x="18237" y="56159"/>
                </a:lnTo>
                <a:lnTo>
                  <a:pt x="18300" y="55753"/>
                </a:lnTo>
                <a:lnTo>
                  <a:pt x="16027" y="55753"/>
                </a:lnTo>
                <a:lnTo>
                  <a:pt x="13055" y="55753"/>
                </a:lnTo>
                <a:lnTo>
                  <a:pt x="6045" y="55753"/>
                </a:lnTo>
                <a:lnTo>
                  <a:pt x="13246" y="55537"/>
                </a:lnTo>
                <a:lnTo>
                  <a:pt x="18351" y="55384"/>
                </a:lnTo>
                <a:lnTo>
                  <a:pt x="58686" y="54152"/>
                </a:lnTo>
                <a:lnTo>
                  <a:pt x="51981" y="54152"/>
                </a:lnTo>
                <a:lnTo>
                  <a:pt x="56413" y="53644"/>
                </a:lnTo>
                <a:lnTo>
                  <a:pt x="74523" y="51346"/>
                </a:lnTo>
                <a:lnTo>
                  <a:pt x="81178" y="50571"/>
                </a:lnTo>
                <a:lnTo>
                  <a:pt x="84010" y="47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43" name="object 4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445608" y="2735549"/>
            <a:ext cx="172003" cy="8291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658883" y="2730950"/>
            <a:ext cx="276316" cy="7698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982458" y="2737966"/>
            <a:ext cx="69390" cy="6478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143980" y="2732980"/>
            <a:ext cx="149129" cy="7475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345760" y="2735712"/>
            <a:ext cx="97569" cy="7481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519526" y="2745477"/>
            <a:ext cx="68835" cy="7705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639333" y="2749412"/>
            <a:ext cx="248496" cy="8006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952850" y="2740135"/>
            <a:ext cx="171232" cy="8032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183877" y="2740947"/>
            <a:ext cx="352835" cy="8307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909047" y="3072749"/>
            <a:ext cx="481767" cy="9036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447540" y="3071718"/>
            <a:ext cx="225896" cy="93885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5758673" y="3111681"/>
            <a:ext cx="77376" cy="19955"/>
          </a:xfrm>
          <a:custGeom>
            <a:avLst/>
            <a:gdLst/>
            <a:ahLst/>
            <a:cxnLst/>
            <a:rect l="l" t="t" r="r" b="b"/>
            <a:pathLst>
              <a:path w="120650" h="31114">
                <a:moveTo>
                  <a:pt x="104765" y="7655"/>
                </a:moveTo>
                <a:lnTo>
                  <a:pt x="73626" y="7655"/>
                </a:lnTo>
                <a:lnTo>
                  <a:pt x="67341" y="7984"/>
                </a:lnTo>
                <a:lnTo>
                  <a:pt x="57837" y="8699"/>
                </a:lnTo>
                <a:lnTo>
                  <a:pt x="45180" y="9448"/>
                </a:lnTo>
                <a:lnTo>
                  <a:pt x="41247" y="9759"/>
                </a:lnTo>
                <a:lnTo>
                  <a:pt x="30885" y="10843"/>
                </a:lnTo>
                <a:lnTo>
                  <a:pt x="37334" y="10843"/>
                </a:lnTo>
                <a:lnTo>
                  <a:pt x="10168" y="11554"/>
                </a:lnTo>
                <a:lnTo>
                  <a:pt x="9555" y="11554"/>
                </a:lnTo>
                <a:lnTo>
                  <a:pt x="6929" y="12203"/>
                </a:lnTo>
                <a:lnTo>
                  <a:pt x="0" y="20073"/>
                </a:lnTo>
                <a:lnTo>
                  <a:pt x="495" y="22044"/>
                </a:lnTo>
                <a:lnTo>
                  <a:pt x="11025" y="30524"/>
                </a:lnTo>
                <a:lnTo>
                  <a:pt x="17292" y="30524"/>
                </a:lnTo>
                <a:lnTo>
                  <a:pt x="21261" y="30775"/>
                </a:lnTo>
                <a:lnTo>
                  <a:pt x="24682" y="27763"/>
                </a:lnTo>
                <a:lnTo>
                  <a:pt x="24795" y="25988"/>
                </a:lnTo>
                <a:lnTo>
                  <a:pt x="11101" y="25988"/>
                </a:lnTo>
                <a:lnTo>
                  <a:pt x="12994" y="25192"/>
                </a:lnTo>
                <a:lnTo>
                  <a:pt x="12791" y="25192"/>
                </a:lnTo>
                <a:lnTo>
                  <a:pt x="13591" y="24606"/>
                </a:lnTo>
                <a:lnTo>
                  <a:pt x="13839" y="24102"/>
                </a:lnTo>
                <a:lnTo>
                  <a:pt x="15208" y="20073"/>
                </a:lnTo>
                <a:lnTo>
                  <a:pt x="15292" y="19827"/>
                </a:lnTo>
                <a:lnTo>
                  <a:pt x="14829" y="17976"/>
                </a:lnTo>
                <a:lnTo>
                  <a:pt x="13962" y="16556"/>
                </a:lnTo>
                <a:lnTo>
                  <a:pt x="13870" y="16405"/>
                </a:lnTo>
                <a:lnTo>
                  <a:pt x="13768" y="16239"/>
                </a:lnTo>
                <a:lnTo>
                  <a:pt x="13505" y="15894"/>
                </a:lnTo>
                <a:lnTo>
                  <a:pt x="117566" y="15894"/>
                </a:lnTo>
                <a:lnTo>
                  <a:pt x="118800" y="10843"/>
                </a:lnTo>
                <a:lnTo>
                  <a:pt x="119000" y="10279"/>
                </a:lnTo>
                <a:lnTo>
                  <a:pt x="104077" y="10279"/>
                </a:lnTo>
                <a:lnTo>
                  <a:pt x="104167" y="10025"/>
                </a:lnTo>
                <a:lnTo>
                  <a:pt x="104292" y="9759"/>
                </a:lnTo>
                <a:lnTo>
                  <a:pt x="104319" y="9448"/>
                </a:lnTo>
                <a:lnTo>
                  <a:pt x="104683" y="7984"/>
                </a:lnTo>
                <a:lnTo>
                  <a:pt x="104765" y="7655"/>
                </a:lnTo>
                <a:close/>
              </a:path>
              <a:path w="120650" h="31114">
                <a:moveTo>
                  <a:pt x="117566" y="15894"/>
                </a:moveTo>
                <a:lnTo>
                  <a:pt x="13505" y="15894"/>
                </a:lnTo>
                <a:lnTo>
                  <a:pt x="13768" y="16239"/>
                </a:lnTo>
                <a:lnTo>
                  <a:pt x="14829" y="17976"/>
                </a:lnTo>
                <a:lnTo>
                  <a:pt x="15292" y="19827"/>
                </a:lnTo>
                <a:lnTo>
                  <a:pt x="13936" y="23815"/>
                </a:lnTo>
                <a:lnTo>
                  <a:pt x="13839" y="24102"/>
                </a:lnTo>
                <a:lnTo>
                  <a:pt x="13591" y="24606"/>
                </a:lnTo>
                <a:lnTo>
                  <a:pt x="12791" y="25192"/>
                </a:lnTo>
                <a:lnTo>
                  <a:pt x="12994" y="25192"/>
                </a:lnTo>
                <a:lnTo>
                  <a:pt x="11101" y="25988"/>
                </a:lnTo>
                <a:lnTo>
                  <a:pt x="24795" y="25988"/>
                </a:lnTo>
                <a:lnTo>
                  <a:pt x="24915" y="24102"/>
                </a:lnTo>
                <a:lnTo>
                  <a:pt x="25036" y="22198"/>
                </a:lnTo>
                <a:lnTo>
                  <a:pt x="25124" y="20797"/>
                </a:lnTo>
                <a:lnTo>
                  <a:pt x="25186" y="19827"/>
                </a:lnTo>
                <a:lnTo>
                  <a:pt x="22174" y="16405"/>
                </a:lnTo>
                <a:lnTo>
                  <a:pt x="19561" y="16239"/>
                </a:lnTo>
                <a:lnTo>
                  <a:pt x="117482" y="16239"/>
                </a:lnTo>
                <a:lnTo>
                  <a:pt x="117566" y="15894"/>
                </a:lnTo>
                <a:close/>
              </a:path>
              <a:path w="120650" h="31114">
                <a:moveTo>
                  <a:pt x="117482" y="16239"/>
                </a:moveTo>
                <a:lnTo>
                  <a:pt x="19561" y="16239"/>
                </a:lnTo>
                <a:lnTo>
                  <a:pt x="22174" y="16405"/>
                </a:lnTo>
                <a:lnTo>
                  <a:pt x="25186" y="19827"/>
                </a:lnTo>
                <a:lnTo>
                  <a:pt x="25124" y="20797"/>
                </a:lnTo>
                <a:lnTo>
                  <a:pt x="25036" y="22198"/>
                </a:lnTo>
                <a:lnTo>
                  <a:pt x="24915" y="24102"/>
                </a:lnTo>
                <a:lnTo>
                  <a:pt x="24795" y="25988"/>
                </a:lnTo>
                <a:lnTo>
                  <a:pt x="9077" y="25988"/>
                </a:lnTo>
                <a:lnTo>
                  <a:pt x="39467" y="25192"/>
                </a:lnTo>
                <a:lnTo>
                  <a:pt x="32109" y="25192"/>
                </a:lnTo>
                <a:lnTo>
                  <a:pt x="42542" y="24102"/>
                </a:lnTo>
                <a:lnTo>
                  <a:pt x="46167" y="23815"/>
                </a:lnTo>
                <a:lnTo>
                  <a:pt x="54650" y="23332"/>
                </a:lnTo>
                <a:lnTo>
                  <a:pt x="54879" y="23332"/>
                </a:lnTo>
                <a:lnTo>
                  <a:pt x="66622" y="22471"/>
                </a:lnTo>
                <a:lnTo>
                  <a:pt x="66039" y="22471"/>
                </a:lnTo>
                <a:lnTo>
                  <a:pt x="74206" y="22044"/>
                </a:lnTo>
                <a:lnTo>
                  <a:pt x="108242" y="22044"/>
                </a:lnTo>
                <a:lnTo>
                  <a:pt x="111893" y="21421"/>
                </a:lnTo>
                <a:lnTo>
                  <a:pt x="113325" y="20797"/>
                </a:lnTo>
                <a:lnTo>
                  <a:pt x="116984" y="17750"/>
                </a:lnTo>
                <a:lnTo>
                  <a:pt x="117405" y="16556"/>
                </a:lnTo>
                <a:lnTo>
                  <a:pt x="117482" y="16239"/>
                </a:lnTo>
                <a:close/>
              </a:path>
              <a:path w="120650" h="31114">
                <a:moveTo>
                  <a:pt x="119926" y="7655"/>
                </a:moveTo>
                <a:lnTo>
                  <a:pt x="106603" y="7655"/>
                </a:lnTo>
                <a:lnTo>
                  <a:pt x="104466" y="9448"/>
                </a:lnTo>
                <a:lnTo>
                  <a:pt x="104239" y="9759"/>
                </a:lnTo>
                <a:lnTo>
                  <a:pt x="104167" y="10025"/>
                </a:lnTo>
                <a:lnTo>
                  <a:pt x="104077" y="10279"/>
                </a:lnTo>
                <a:lnTo>
                  <a:pt x="119000" y="10279"/>
                </a:lnTo>
                <a:lnTo>
                  <a:pt x="119810" y="7984"/>
                </a:lnTo>
                <a:lnTo>
                  <a:pt x="119926" y="7655"/>
                </a:lnTo>
                <a:close/>
              </a:path>
              <a:path w="120650" h="31114">
                <a:moveTo>
                  <a:pt x="110775" y="0"/>
                </a:moveTo>
                <a:lnTo>
                  <a:pt x="106663" y="1965"/>
                </a:lnTo>
                <a:lnTo>
                  <a:pt x="105030" y="6592"/>
                </a:lnTo>
                <a:lnTo>
                  <a:pt x="104319" y="9448"/>
                </a:lnTo>
                <a:lnTo>
                  <a:pt x="104241" y="9759"/>
                </a:lnTo>
                <a:lnTo>
                  <a:pt x="104466" y="9448"/>
                </a:lnTo>
                <a:lnTo>
                  <a:pt x="106603" y="7655"/>
                </a:lnTo>
                <a:lnTo>
                  <a:pt x="119926" y="7655"/>
                </a:lnTo>
                <a:lnTo>
                  <a:pt x="120242" y="6760"/>
                </a:lnTo>
                <a:lnTo>
                  <a:pt x="118275" y="2647"/>
                </a:lnTo>
                <a:lnTo>
                  <a:pt x="110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5" name="object 5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981692" y="3062298"/>
            <a:ext cx="520564" cy="10152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589173" y="3075374"/>
            <a:ext cx="254699" cy="8945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4726281" y="3087110"/>
            <a:ext cx="55793" cy="46833"/>
          </a:xfrm>
          <a:custGeom>
            <a:avLst/>
            <a:gdLst/>
            <a:ahLst/>
            <a:cxnLst/>
            <a:rect l="l" t="t" r="r" b="b"/>
            <a:pathLst>
              <a:path w="86994" h="73025">
                <a:moveTo>
                  <a:pt x="84696" y="64770"/>
                </a:moveTo>
                <a:lnTo>
                  <a:pt x="83566" y="60629"/>
                </a:lnTo>
                <a:lnTo>
                  <a:pt x="83489" y="60375"/>
                </a:lnTo>
                <a:lnTo>
                  <a:pt x="80098" y="58445"/>
                </a:lnTo>
                <a:lnTo>
                  <a:pt x="78193" y="57353"/>
                </a:lnTo>
                <a:lnTo>
                  <a:pt x="76619" y="56388"/>
                </a:lnTo>
                <a:lnTo>
                  <a:pt x="65049" y="49098"/>
                </a:lnTo>
                <a:lnTo>
                  <a:pt x="61683" y="47193"/>
                </a:lnTo>
                <a:lnTo>
                  <a:pt x="54140" y="44564"/>
                </a:lnTo>
                <a:lnTo>
                  <a:pt x="51295" y="44081"/>
                </a:lnTo>
                <a:lnTo>
                  <a:pt x="46939" y="43776"/>
                </a:lnTo>
                <a:lnTo>
                  <a:pt x="16929" y="43776"/>
                </a:lnTo>
                <a:lnTo>
                  <a:pt x="15798" y="43903"/>
                </a:lnTo>
                <a:lnTo>
                  <a:pt x="12357" y="44564"/>
                </a:lnTo>
                <a:lnTo>
                  <a:pt x="12484" y="44564"/>
                </a:lnTo>
                <a:lnTo>
                  <a:pt x="11239" y="44970"/>
                </a:lnTo>
                <a:lnTo>
                  <a:pt x="6451" y="46748"/>
                </a:lnTo>
                <a:lnTo>
                  <a:pt x="2057" y="48196"/>
                </a:lnTo>
                <a:lnTo>
                  <a:pt x="0" y="52260"/>
                </a:lnTo>
                <a:lnTo>
                  <a:pt x="2476" y="59817"/>
                </a:lnTo>
                <a:lnTo>
                  <a:pt x="6540" y="61874"/>
                </a:lnTo>
                <a:lnTo>
                  <a:pt x="10325" y="60629"/>
                </a:lnTo>
                <a:lnTo>
                  <a:pt x="11836" y="60121"/>
                </a:lnTo>
                <a:lnTo>
                  <a:pt x="15494" y="58750"/>
                </a:lnTo>
                <a:lnTo>
                  <a:pt x="16421" y="58445"/>
                </a:lnTo>
                <a:lnTo>
                  <a:pt x="49580" y="58445"/>
                </a:lnTo>
                <a:lnTo>
                  <a:pt x="51409" y="58750"/>
                </a:lnTo>
                <a:lnTo>
                  <a:pt x="51104" y="58750"/>
                </a:lnTo>
                <a:lnTo>
                  <a:pt x="55029" y="60121"/>
                </a:lnTo>
                <a:lnTo>
                  <a:pt x="55664" y="60375"/>
                </a:lnTo>
                <a:lnTo>
                  <a:pt x="58432" y="61950"/>
                </a:lnTo>
                <a:lnTo>
                  <a:pt x="69126" y="68694"/>
                </a:lnTo>
                <a:lnTo>
                  <a:pt x="70815" y="69735"/>
                </a:lnTo>
                <a:lnTo>
                  <a:pt x="76365" y="72898"/>
                </a:lnTo>
                <a:lnTo>
                  <a:pt x="80772" y="71691"/>
                </a:lnTo>
                <a:lnTo>
                  <a:pt x="84696" y="64770"/>
                </a:lnTo>
                <a:close/>
              </a:path>
              <a:path w="86994" h="73025">
                <a:moveTo>
                  <a:pt x="86829" y="7315"/>
                </a:moveTo>
                <a:lnTo>
                  <a:pt x="86385" y="5080"/>
                </a:lnTo>
                <a:lnTo>
                  <a:pt x="86360" y="4940"/>
                </a:lnTo>
                <a:lnTo>
                  <a:pt x="82461" y="698"/>
                </a:lnTo>
                <a:lnTo>
                  <a:pt x="82981" y="698"/>
                </a:lnTo>
                <a:lnTo>
                  <a:pt x="80213" y="0"/>
                </a:lnTo>
                <a:lnTo>
                  <a:pt x="74980" y="0"/>
                </a:lnTo>
                <a:lnTo>
                  <a:pt x="72377" y="330"/>
                </a:lnTo>
                <a:lnTo>
                  <a:pt x="72377" y="10718"/>
                </a:lnTo>
                <a:lnTo>
                  <a:pt x="72275" y="10185"/>
                </a:lnTo>
                <a:lnTo>
                  <a:pt x="72212" y="9347"/>
                </a:lnTo>
                <a:lnTo>
                  <a:pt x="72059" y="9512"/>
                </a:lnTo>
                <a:lnTo>
                  <a:pt x="72097" y="9347"/>
                </a:lnTo>
                <a:lnTo>
                  <a:pt x="72275" y="8610"/>
                </a:lnTo>
                <a:lnTo>
                  <a:pt x="72377" y="10718"/>
                </a:lnTo>
                <a:lnTo>
                  <a:pt x="72377" y="330"/>
                </a:lnTo>
                <a:lnTo>
                  <a:pt x="69316" y="698"/>
                </a:lnTo>
                <a:lnTo>
                  <a:pt x="28244" y="698"/>
                </a:lnTo>
                <a:lnTo>
                  <a:pt x="24638" y="927"/>
                </a:lnTo>
                <a:lnTo>
                  <a:pt x="1193" y="9347"/>
                </a:lnTo>
                <a:lnTo>
                  <a:pt x="1282" y="12547"/>
                </a:lnTo>
                <a:lnTo>
                  <a:pt x="8597" y="22529"/>
                </a:lnTo>
                <a:lnTo>
                  <a:pt x="12179" y="24625"/>
                </a:lnTo>
                <a:lnTo>
                  <a:pt x="16598" y="23469"/>
                </a:lnTo>
                <a:lnTo>
                  <a:pt x="20535" y="16738"/>
                </a:lnTo>
                <a:lnTo>
                  <a:pt x="20510" y="16179"/>
                </a:lnTo>
                <a:lnTo>
                  <a:pt x="20408" y="15798"/>
                </a:lnTo>
                <a:lnTo>
                  <a:pt x="20358" y="15608"/>
                </a:lnTo>
                <a:lnTo>
                  <a:pt x="20675" y="15608"/>
                </a:lnTo>
                <a:lnTo>
                  <a:pt x="28917" y="15087"/>
                </a:lnTo>
                <a:lnTo>
                  <a:pt x="70294" y="15087"/>
                </a:lnTo>
                <a:lnTo>
                  <a:pt x="71259" y="15087"/>
                </a:lnTo>
                <a:lnTo>
                  <a:pt x="71348" y="14058"/>
                </a:lnTo>
                <a:lnTo>
                  <a:pt x="71323" y="14376"/>
                </a:lnTo>
                <a:lnTo>
                  <a:pt x="71272" y="14973"/>
                </a:lnTo>
                <a:lnTo>
                  <a:pt x="71221" y="15608"/>
                </a:lnTo>
                <a:lnTo>
                  <a:pt x="71120" y="16738"/>
                </a:lnTo>
                <a:lnTo>
                  <a:pt x="74066" y="20231"/>
                </a:lnTo>
                <a:lnTo>
                  <a:pt x="81991" y="20891"/>
                </a:lnTo>
                <a:lnTo>
                  <a:pt x="85471" y="17957"/>
                </a:lnTo>
                <a:lnTo>
                  <a:pt x="85585" y="16611"/>
                </a:lnTo>
                <a:lnTo>
                  <a:pt x="85674" y="15608"/>
                </a:lnTo>
                <a:lnTo>
                  <a:pt x="85712" y="15087"/>
                </a:lnTo>
                <a:lnTo>
                  <a:pt x="85801" y="14058"/>
                </a:lnTo>
                <a:lnTo>
                  <a:pt x="86156" y="12547"/>
                </a:lnTo>
                <a:lnTo>
                  <a:pt x="86233" y="12204"/>
                </a:lnTo>
                <a:lnTo>
                  <a:pt x="86728" y="8610"/>
                </a:lnTo>
                <a:lnTo>
                  <a:pt x="86829" y="7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8" name="object 58"/>
          <p:cNvSpPr/>
          <p:nvPr/>
        </p:nvSpPr>
        <p:spPr>
          <a:xfrm>
            <a:off x="4728651" y="3262795"/>
            <a:ext cx="61087" cy="32987"/>
          </a:xfrm>
          <a:custGeom>
            <a:avLst/>
            <a:gdLst/>
            <a:ahLst/>
            <a:cxnLst/>
            <a:rect l="l" t="t" r="r" b="b"/>
            <a:pathLst>
              <a:path w="95250" h="51435">
                <a:moveTo>
                  <a:pt x="77139" y="14490"/>
                </a:moveTo>
                <a:lnTo>
                  <a:pt x="76136" y="9410"/>
                </a:lnTo>
                <a:lnTo>
                  <a:pt x="72542" y="6997"/>
                </a:lnTo>
                <a:lnTo>
                  <a:pt x="66128" y="2082"/>
                </a:lnTo>
                <a:lnTo>
                  <a:pt x="64503" y="1003"/>
                </a:lnTo>
                <a:lnTo>
                  <a:pt x="61214" y="0"/>
                </a:lnTo>
                <a:lnTo>
                  <a:pt x="14859" y="0"/>
                </a:lnTo>
                <a:lnTo>
                  <a:pt x="14859" y="7340"/>
                </a:lnTo>
                <a:lnTo>
                  <a:pt x="14478" y="6997"/>
                </a:lnTo>
                <a:lnTo>
                  <a:pt x="14859" y="7340"/>
                </a:lnTo>
                <a:lnTo>
                  <a:pt x="14859" y="0"/>
                </a:lnTo>
                <a:lnTo>
                  <a:pt x="12331" y="0"/>
                </a:lnTo>
                <a:lnTo>
                  <a:pt x="7366" y="596"/>
                </a:lnTo>
                <a:lnTo>
                  <a:pt x="5054" y="1333"/>
                </a:lnTo>
                <a:lnTo>
                  <a:pt x="0" y="7708"/>
                </a:lnTo>
                <a:lnTo>
                  <a:pt x="876" y="12166"/>
                </a:lnTo>
                <a:lnTo>
                  <a:pt x="4508" y="17894"/>
                </a:lnTo>
                <a:lnTo>
                  <a:pt x="5588" y="18592"/>
                </a:lnTo>
                <a:lnTo>
                  <a:pt x="9245" y="20497"/>
                </a:lnTo>
                <a:lnTo>
                  <a:pt x="12509" y="22631"/>
                </a:lnTo>
                <a:lnTo>
                  <a:pt x="16967" y="21704"/>
                </a:lnTo>
                <a:lnTo>
                  <a:pt x="21336" y="15062"/>
                </a:lnTo>
                <a:lnTo>
                  <a:pt x="21209" y="14490"/>
                </a:lnTo>
                <a:lnTo>
                  <a:pt x="58559" y="14490"/>
                </a:lnTo>
                <a:lnTo>
                  <a:pt x="58978" y="14770"/>
                </a:lnTo>
                <a:lnTo>
                  <a:pt x="63017" y="17894"/>
                </a:lnTo>
                <a:lnTo>
                  <a:pt x="63792" y="18465"/>
                </a:lnTo>
                <a:lnTo>
                  <a:pt x="68122" y="21374"/>
                </a:lnTo>
                <a:lnTo>
                  <a:pt x="72593" y="20497"/>
                </a:lnTo>
                <a:lnTo>
                  <a:pt x="76619" y="14490"/>
                </a:lnTo>
                <a:lnTo>
                  <a:pt x="77139" y="14490"/>
                </a:lnTo>
                <a:close/>
              </a:path>
              <a:path w="95250" h="51435">
                <a:moveTo>
                  <a:pt x="95008" y="43903"/>
                </a:moveTo>
                <a:lnTo>
                  <a:pt x="94437" y="36982"/>
                </a:lnTo>
                <a:lnTo>
                  <a:pt x="94322" y="35521"/>
                </a:lnTo>
                <a:lnTo>
                  <a:pt x="93827" y="35521"/>
                </a:lnTo>
                <a:lnTo>
                  <a:pt x="90881" y="33032"/>
                </a:lnTo>
                <a:lnTo>
                  <a:pt x="82169" y="33756"/>
                </a:lnTo>
                <a:lnTo>
                  <a:pt x="82334" y="33756"/>
                </a:lnTo>
                <a:lnTo>
                  <a:pt x="63741" y="35521"/>
                </a:lnTo>
                <a:lnTo>
                  <a:pt x="64274" y="35521"/>
                </a:lnTo>
                <a:lnTo>
                  <a:pt x="53314" y="36436"/>
                </a:lnTo>
                <a:lnTo>
                  <a:pt x="49580" y="36436"/>
                </a:lnTo>
                <a:lnTo>
                  <a:pt x="27571" y="36436"/>
                </a:lnTo>
                <a:lnTo>
                  <a:pt x="26682" y="35547"/>
                </a:lnTo>
                <a:lnTo>
                  <a:pt x="25476" y="34328"/>
                </a:lnTo>
                <a:lnTo>
                  <a:pt x="24892" y="33756"/>
                </a:lnTo>
                <a:lnTo>
                  <a:pt x="17132" y="33756"/>
                </a:lnTo>
                <a:lnTo>
                  <a:pt x="17132" y="34810"/>
                </a:lnTo>
                <a:lnTo>
                  <a:pt x="12509" y="34328"/>
                </a:lnTo>
                <a:lnTo>
                  <a:pt x="14833" y="34328"/>
                </a:lnTo>
                <a:lnTo>
                  <a:pt x="17132" y="34810"/>
                </a:lnTo>
                <a:lnTo>
                  <a:pt x="17132" y="33756"/>
                </a:lnTo>
                <a:lnTo>
                  <a:pt x="13246" y="33756"/>
                </a:lnTo>
                <a:lnTo>
                  <a:pt x="12255" y="33883"/>
                </a:lnTo>
                <a:lnTo>
                  <a:pt x="10896" y="34328"/>
                </a:lnTo>
                <a:lnTo>
                  <a:pt x="6477" y="38735"/>
                </a:lnTo>
                <a:lnTo>
                  <a:pt x="6515" y="43434"/>
                </a:lnTo>
                <a:lnTo>
                  <a:pt x="10807" y="48158"/>
                </a:lnTo>
                <a:lnTo>
                  <a:pt x="11150" y="48158"/>
                </a:lnTo>
                <a:lnTo>
                  <a:pt x="11874" y="48425"/>
                </a:lnTo>
                <a:lnTo>
                  <a:pt x="15163" y="49110"/>
                </a:lnTo>
                <a:lnTo>
                  <a:pt x="14071" y="49110"/>
                </a:lnTo>
                <a:lnTo>
                  <a:pt x="24511" y="49809"/>
                </a:lnTo>
                <a:lnTo>
                  <a:pt x="25044" y="49809"/>
                </a:lnTo>
                <a:lnTo>
                  <a:pt x="37211" y="50444"/>
                </a:lnTo>
                <a:lnTo>
                  <a:pt x="38989" y="50444"/>
                </a:lnTo>
                <a:lnTo>
                  <a:pt x="45148" y="50825"/>
                </a:lnTo>
                <a:lnTo>
                  <a:pt x="54013" y="50825"/>
                </a:lnTo>
                <a:lnTo>
                  <a:pt x="58712" y="50444"/>
                </a:lnTo>
                <a:lnTo>
                  <a:pt x="59029" y="50444"/>
                </a:lnTo>
                <a:lnTo>
                  <a:pt x="83007" y="48158"/>
                </a:lnTo>
                <a:lnTo>
                  <a:pt x="82753" y="48158"/>
                </a:lnTo>
                <a:lnTo>
                  <a:pt x="91528" y="47421"/>
                </a:lnTo>
                <a:lnTo>
                  <a:pt x="92024" y="47421"/>
                </a:lnTo>
                <a:lnTo>
                  <a:pt x="95008" y="43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59" name="object 5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389391" y="3059101"/>
            <a:ext cx="74576" cy="80286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054680" y="3245304"/>
            <a:ext cx="158897" cy="8802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5258049" y="3291689"/>
            <a:ext cx="56200" cy="19140"/>
          </a:xfrm>
          <a:custGeom>
            <a:avLst/>
            <a:gdLst/>
            <a:ahLst/>
            <a:cxnLst/>
            <a:rect l="l" t="t" r="r" b="b"/>
            <a:pathLst>
              <a:path w="87630" h="29845">
                <a:moveTo>
                  <a:pt x="48148" y="4989"/>
                </a:moveTo>
                <a:lnTo>
                  <a:pt x="14387" y="4989"/>
                </a:lnTo>
                <a:lnTo>
                  <a:pt x="10227" y="5562"/>
                </a:lnTo>
                <a:lnTo>
                  <a:pt x="8577" y="5821"/>
                </a:lnTo>
                <a:lnTo>
                  <a:pt x="8777" y="5821"/>
                </a:lnTo>
                <a:lnTo>
                  <a:pt x="5655" y="6510"/>
                </a:lnTo>
                <a:lnTo>
                  <a:pt x="3992" y="7171"/>
                </a:lnTo>
                <a:lnTo>
                  <a:pt x="2047" y="9589"/>
                </a:lnTo>
                <a:lnTo>
                  <a:pt x="0" y="12863"/>
                </a:lnTo>
                <a:lnTo>
                  <a:pt x="88" y="13552"/>
                </a:lnTo>
                <a:lnTo>
                  <a:pt x="158" y="14053"/>
                </a:lnTo>
                <a:lnTo>
                  <a:pt x="1597" y="18926"/>
                </a:lnTo>
                <a:lnTo>
                  <a:pt x="2307" y="20001"/>
                </a:lnTo>
                <a:lnTo>
                  <a:pt x="5567" y="24571"/>
                </a:lnTo>
                <a:lnTo>
                  <a:pt x="8011" y="28348"/>
                </a:lnTo>
                <a:lnTo>
                  <a:pt x="12468" y="29302"/>
                </a:lnTo>
                <a:lnTo>
                  <a:pt x="19145" y="24982"/>
                </a:lnTo>
                <a:lnTo>
                  <a:pt x="20100" y="20524"/>
                </a:lnTo>
                <a:lnTo>
                  <a:pt x="19761" y="20001"/>
                </a:lnTo>
                <a:lnTo>
                  <a:pt x="12256" y="20001"/>
                </a:lnTo>
                <a:lnTo>
                  <a:pt x="13766" y="17974"/>
                </a:lnTo>
                <a:lnTo>
                  <a:pt x="15396" y="15367"/>
                </a:lnTo>
                <a:lnTo>
                  <a:pt x="15300" y="14502"/>
                </a:lnTo>
                <a:lnTo>
                  <a:pt x="14861" y="12999"/>
                </a:lnTo>
                <a:lnTo>
                  <a:pt x="14821" y="12863"/>
                </a:lnTo>
                <a:lnTo>
                  <a:pt x="14716" y="12509"/>
                </a:lnTo>
                <a:lnTo>
                  <a:pt x="47100" y="12509"/>
                </a:lnTo>
                <a:lnTo>
                  <a:pt x="46036" y="8809"/>
                </a:lnTo>
                <a:lnTo>
                  <a:pt x="48148" y="4989"/>
                </a:lnTo>
                <a:close/>
              </a:path>
              <a:path w="87630" h="29845">
                <a:moveTo>
                  <a:pt x="14946" y="12863"/>
                </a:moveTo>
                <a:lnTo>
                  <a:pt x="14861" y="12999"/>
                </a:lnTo>
                <a:lnTo>
                  <a:pt x="15300" y="14502"/>
                </a:lnTo>
                <a:lnTo>
                  <a:pt x="15396" y="15367"/>
                </a:lnTo>
                <a:lnTo>
                  <a:pt x="13766" y="17974"/>
                </a:lnTo>
                <a:lnTo>
                  <a:pt x="12256" y="20001"/>
                </a:lnTo>
                <a:lnTo>
                  <a:pt x="11040" y="20001"/>
                </a:lnTo>
                <a:lnTo>
                  <a:pt x="15895" y="19325"/>
                </a:lnTo>
                <a:lnTo>
                  <a:pt x="18269" y="18926"/>
                </a:lnTo>
                <a:lnTo>
                  <a:pt x="19066" y="18926"/>
                </a:lnTo>
                <a:lnTo>
                  <a:pt x="17491" y="16493"/>
                </a:lnTo>
                <a:lnTo>
                  <a:pt x="15397" y="13552"/>
                </a:lnTo>
                <a:lnTo>
                  <a:pt x="15033" y="12999"/>
                </a:lnTo>
                <a:lnTo>
                  <a:pt x="14946" y="12863"/>
                </a:lnTo>
                <a:close/>
              </a:path>
              <a:path w="87630" h="29845">
                <a:moveTo>
                  <a:pt x="19066" y="18926"/>
                </a:moveTo>
                <a:lnTo>
                  <a:pt x="18269" y="18926"/>
                </a:lnTo>
                <a:lnTo>
                  <a:pt x="15895" y="19325"/>
                </a:lnTo>
                <a:lnTo>
                  <a:pt x="11040" y="20001"/>
                </a:lnTo>
                <a:lnTo>
                  <a:pt x="19761" y="20001"/>
                </a:lnTo>
                <a:lnTo>
                  <a:pt x="19066" y="18926"/>
                </a:lnTo>
                <a:close/>
              </a:path>
              <a:path w="87630" h="29845">
                <a:moveTo>
                  <a:pt x="47100" y="12509"/>
                </a:moveTo>
                <a:lnTo>
                  <a:pt x="14716" y="12509"/>
                </a:lnTo>
                <a:lnTo>
                  <a:pt x="15397" y="13552"/>
                </a:lnTo>
                <a:lnTo>
                  <a:pt x="17491" y="16493"/>
                </a:lnTo>
                <a:lnTo>
                  <a:pt x="19066" y="18926"/>
                </a:lnTo>
                <a:lnTo>
                  <a:pt x="18082" y="18926"/>
                </a:lnTo>
                <a:lnTo>
                  <a:pt x="26521" y="17684"/>
                </a:lnTo>
                <a:lnTo>
                  <a:pt x="35407" y="16493"/>
                </a:lnTo>
                <a:lnTo>
                  <a:pt x="44904" y="15367"/>
                </a:lnTo>
                <a:lnTo>
                  <a:pt x="46838" y="15179"/>
                </a:lnTo>
                <a:lnTo>
                  <a:pt x="47868" y="15179"/>
                </a:lnTo>
                <a:lnTo>
                  <a:pt x="47241" y="12999"/>
                </a:lnTo>
                <a:lnTo>
                  <a:pt x="47202" y="12863"/>
                </a:lnTo>
                <a:lnTo>
                  <a:pt x="47100" y="12509"/>
                </a:lnTo>
                <a:close/>
              </a:path>
              <a:path w="87630" h="29845">
                <a:moveTo>
                  <a:pt x="67141" y="14502"/>
                </a:moveTo>
                <a:lnTo>
                  <a:pt x="54264" y="14502"/>
                </a:lnTo>
                <a:lnTo>
                  <a:pt x="46747" y="15179"/>
                </a:lnTo>
                <a:lnTo>
                  <a:pt x="47868" y="15179"/>
                </a:lnTo>
                <a:lnTo>
                  <a:pt x="48308" y="16493"/>
                </a:lnTo>
                <a:lnTo>
                  <a:pt x="52705" y="18926"/>
                </a:lnTo>
                <a:lnTo>
                  <a:pt x="51297" y="18926"/>
                </a:lnTo>
                <a:lnTo>
                  <a:pt x="57115" y="17251"/>
                </a:lnTo>
                <a:lnTo>
                  <a:pt x="64827" y="15179"/>
                </a:lnTo>
                <a:lnTo>
                  <a:pt x="67141" y="14502"/>
                </a:lnTo>
                <a:close/>
              </a:path>
              <a:path w="87630" h="29845">
                <a:moveTo>
                  <a:pt x="60872" y="1348"/>
                </a:moveTo>
                <a:lnTo>
                  <a:pt x="53256" y="3378"/>
                </a:lnTo>
                <a:lnTo>
                  <a:pt x="47655" y="4989"/>
                </a:lnTo>
                <a:lnTo>
                  <a:pt x="48148" y="4989"/>
                </a:lnTo>
                <a:lnTo>
                  <a:pt x="46036" y="8809"/>
                </a:lnTo>
                <a:lnTo>
                  <a:pt x="47868" y="15179"/>
                </a:lnTo>
                <a:lnTo>
                  <a:pt x="46747" y="15179"/>
                </a:lnTo>
                <a:lnTo>
                  <a:pt x="54264" y="14502"/>
                </a:lnTo>
                <a:lnTo>
                  <a:pt x="62470" y="14502"/>
                </a:lnTo>
                <a:lnTo>
                  <a:pt x="59071" y="11103"/>
                </a:lnTo>
                <a:lnTo>
                  <a:pt x="59071" y="3150"/>
                </a:lnTo>
                <a:lnTo>
                  <a:pt x="60872" y="1348"/>
                </a:lnTo>
                <a:close/>
              </a:path>
              <a:path w="87630" h="29845">
                <a:moveTo>
                  <a:pt x="59071" y="8131"/>
                </a:moveTo>
                <a:lnTo>
                  <a:pt x="59071" y="11103"/>
                </a:lnTo>
                <a:lnTo>
                  <a:pt x="62470" y="14502"/>
                </a:lnTo>
                <a:lnTo>
                  <a:pt x="63473" y="14502"/>
                </a:lnTo>
                <a:lnTo>
                  <a:pt x="59071" y="8131"/>
                </a:lnTo>
                <a:close/>
              </a:path>
              <a:path w="87630" h="29845">
                <a:moveTo>
                  <a:pt x="69643" y="580"/>
                </a:moveTo>
                <a:lnTo>
                  <a:pt x="63386" y="580"/>
                </a:lnTo>
                <a:lnTo>
                  <a:pt x="62765" y="855"/>
                </a:lnTo>
                <a:lnTo>
                  <a:pt x="62002" y="1348"/>
                </a:lnTo>
                <a:lnTo>
                  <a:pt x="60544" y="2105"/>
                </a:lnTo>
                <a:lnTo>
                  <a:pt x="59364" y="7171"/>
                </a:lnTo>
                <a:lnTo>
                  <a:pt x="59071" y="8131"/>
                </a:lnTo>
                <a:lnTo>
                  <a:pt x="63473" y="14502"/>
                </a:lnTo>
                <a:lnTo>
                  <a:pt x="61721" y="14502"/>
                </a:lnTo>
                <a:lnTo>
                  <a:pt x="66438" y="14053"/>
                </a:lnTo>
                <a:lnTo>
                  <a:pt x="68488" y="14053"/>
                </a:lnTo>
                <a:lnTo>
                  <a:pt x="69612" y="13552"/>
                </a:lnTo>
                <a:lnTo>
                  <a:pt x="70465" y="12999"/>
                </a:lnTo>
                <a:lnTo>
                  <a:pt x="71988" y="12190"/>
                </a:lnTo>
                <a:lnTo>
                  <a:pt x="73310" y="6510"/>
                </a:lnTo>
                <a:lnTo>
                  <a:pt x="73400" y="6121"/>
                </a:lnTo>
                <a:lnTo>
                  <a:pt x="73263" y="5821"/>
                </a:lnTo>
                <a:lnTo>
                  <a:pt x="69643" y="580"/>
                </a:lnTo>
                <a:close/>
              </a:path>
              <a:path w="87630" h="29845">
                <a:moveTo>
                  <a:pt x="68488" y="14053"/>
                </a:moveTo>
                <a:lnTo>
                  <a:pt x="66438" y="14053"/>
                </a:lnTo>
                <a:lnTo>
                  <a:pt x="61721" y="14502"/>
                </a:lnTo>
                <a:lnTo>
                  <a:pt x="66853" y="14502"/>
                </a:lnTo>
                <a:lnTo>
                  <a:pt x="68488" y="14053"/>
                </a:lnTo>
                <a:close/>
              </a:path>
              <a:path w="87630" h="29845">
                <a:moveTo>
                  <a:pt x="73470" y="6121"/>
                </a:moveTo>
                <a:lnTo>
                  <a:pt x="73310" y="6510"/>
                </a:lnTo>
                <a:lnTo>
                  <a:pt x="71988" y="12190"/>
                </a:lnTo>
                <a:lnTo>
                  <a:pt x="70465" y="12999"/>
                </a:lnTo>
                <a:lnTo>
                  <a:pt x="69612" y="13552"/>
                </a:lnTo>
                <a:lnTo>
                  <a:pt x="68488" y="14053"/>
                </a:lnTo>
                <a:lnTo>
                  <a:pt x="66853" y="14502"/>
                </a:lnTo>
                <a:lnTo>
                  <a:pt x="70072" y="14502"/>
                </a:lnTo>
                <a:lnTo>
                  <a:pt x="73470" y="11103"/>
                </a:lnTo>
                <a:lnTo>
                  <a:pt x="73470" y="6121"/>
                </a:lnTo>
                <a:close/>
              </a:path>
              <a:path w="87630" h="29845">
                <a:moveTo>
                  <a:pt x="87387" y="14053"/>
                </a:moveTo>
                <a:lnTo>
                  <a:pt x="70520" y="14053"/>
                </a:lnTo>
                <a:lnTo>
                  <a:pt x="70072" y="14502"/>
                </a:lnTo>
                <a:lnTo>
                  <a:pt x="44163" y="14502"/>
                </a:lnTo>
                <a:lnTo>
                  <a:pt x="87387" y="14053"/>
                </a:lnTo>
                <a:close/>
              </a:path>
              <a:path w="87630" h="29845">
                <a:moveTo>
                  <a:pt x="63386" y="580"/>
                </a:moveTo>
                <a:lnTo>
                  <a:pt x="60872" y="1348"/>
                </a:lnTo>
                <a:lnTo>
                  <a:pt x="59071" y="3150"/>
                </a:lnTo>
                <a:lnTo>
                  <a:pt x="59071" y="8131"/>
                </a:lnTo>
                <a:lnTo>
                  <a:pt x="59364" y="7171"/>
                </a:lnTo>
                <a:lnTo>
                  <a:pt x="60491" y="2332"/>
                </a:lnTo>
                <a:lnTo>
                  <a:pt x="60544" y="2105"/>
                </a:lnTo>
                <a:lnTo>
                  <a:pt x="62002" y="1348"/>
                </a:lnTo>
                <a:lnTo>
                  <a:pt x="62765" y="855"/>
                </a:lnTo>
                <a:lnTo>
                  <a:pt x="63386" y="580"/>
                </a:lnTo>
                <a:close/>
              </a:path>
              <a:path w="87630" h="29845">
                <a:moveTo>
                  <a:pt x="70321" y="0"/>
                </a:moveTo>
                <a:lnTo>
                  <a:pt x="69242" y="0"/>
                </a:lnTo>
                <a:lnTo>
                  <a:pt x="73470" y="6121"/>
                </a:lnTo>
                <a:lnTo>
                  <a:pt x="73470" y="3150"/>
                </a:lnTo>
                <a:lnTo>
                  <a:pt x="70321" y="0"/>
                </a:lnTo>
                <a:close/>
              </a:path>
              <a:path w="87630" h="29845">
                <a:moveTo>
                  <a:pt x="62221" y="0"/>
                </a:moveTo>
                <a:lnTo>
                  <a:pt x="55204" y="0"/>
                </a:lnTo>
                <a:lnTo>
                  <a:pt x="53229" y="138"/>
                </a:lnTo>
                <a:lnTo>
                  <a:pt x="43397" y="1045"/>
                </a:lnTo>
                <a:lnTo>
                  <a:pt x="32557" y="2332"/>
                </a:lnTo>
                <a:lnTo>
                  <a:pt x="19862" y="4093"/>
                </a:lnTo>
                <a:lnTo>
                  <a:pt x="14153" y="4989"/>
                </a:lnTo>
                <a:lnTo>
                  <a:pt x="47655" y="4989"/>
                </a:lnTo>
                <a:lnTo>
                  <a:pt x="53256" y="3378"/>
                </a:lnTo>
                <a:lnTo>
                  <a:pt x="60806" y="1348"/>
                </a:lnTo>
                <a:lnTo>
                  <a:pt x="61176" y="1045"/>
                </a:lnTo>
                <a:lnTo>
                  <a:pt x="62221" y="0"/>
                </a:lnTo>
                <a:close/>
              </a:path>
              <a:path w="87630" h="29845">
                <a:moveTo>
                  <a:pt x="69242" y="0"/>
                </a:moveTo>
                <a:lnTo>
                  <a:pt x="62221" y="0"/>
                </a:lnTo>
                <a:lnTo>
                  <a:pt x="60872" y="1348"/>
                </a:lnTo>
                <a:lnTo>
                  <a:pt x="63386" y="580"/>
                </a:lnTo>
                <a:lnTo>
                  <a:pt x="69643" y="580"/>
                </a:lnTo>
                <a:lnTo>
                  <a:pt x="69337" y="138"/>
                </a:lnTo>
                <a:lnTo>
                  <a:pt x="69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62" name="object 6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363291" y="3253192"/>
            <a:ext cx="148896" cy="9211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764409" y="3446654"/>
            <a:ext cx="59263" cy="46343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987962" y="3425619"/>
            <a:ext cx="193017" cy="9743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239463" y="3438025"/>
            <a:ext cx="51691" cy="6351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360717" y="3448259"/>
            <a:ext cx="56912" cy="5171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295012" y="3784055"/>
            <a:ext cx="149873" cy="7994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590405" y="3778191"/>
            <a:ext cx="627281" cy="13849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365852" y="3784870"/>
            <a:ext cx="133076" cy="12135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681161" y="3763506"/>
            <a:ext cx="96146" cy="12520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881607" y="3773131"/>
            <a:ext cx="284078" cy="97582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271130" y="3774963"/>
            <a:ext cx="120960" cy="110025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92618" y="3937311"/>
            <a:ext cx="100900" cy="12454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911267" y="3953073"/>
            <a:ext cx="271312" cy="8079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297838" y="3949467"/>
            <a:ext cx="128552" cy="12048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595611" y="3956403"/>
            <a:ext cx="114983" cy="8299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885095" y="3982492"/>
            <a:ext cx="222558" cy="11062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150172" y="3944051"/>
            <a:ext cx="84575" cy="9065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388349" y="3942535"/>
            <a:ext cx="292060" cy="9750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314765" y="4270279"/>
            <a:ext cx="317571" cy="10804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754876" y="4286742"/>
            <a:ext cx="497475" cy="104292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5319694" y="4315979"/>
            <a:ext cx="25249" cy="48055"/>
          </a:xfrm>
          <a:custGeom>
            <a:avLst/>
            <a:gdLst/>
            <a:ahLst/>
            <a:cxnLst/>
            <a:rect l="l" t="t" r="r" b="b"/>
            <a:pathLst>
              <a:path w="39369" h="74929">
                <a:moveTo>
                  <a:pt x="31623" y="25844"/>
                </a:moveTo>
                <a:lnTo>
                  <a:pt x="31572" y="25146"/>
                </a:lnTo>
                <a:lnTo>
                  <a:pt x="31457" y="23495"/>
                </a:lnTo>
                <a:lnTo>
                  <a:pt x="31038" y="21170"/>
                </a:lnTo>
                <a:lnTo>
                  <a:pt x="30975" y="20789"/>
                </a:lnTo>
                <a:lnTo>
                  <a:pt x="30899" y="25146"/>
                </a:lnTo>
                <a:lnTo>
                  <a:pt x="30937" y="20624"/>
                </a:lnTo>
                <a:lnTo>
                  <a:pt x="29476" y="12471"/>
                </a:lnTo>
                <a:lnTo>
                  <a:pt x="29476" y="14338"/>
                </a:lnTo>
                <a:lnTo>
                  <a:pt x="28854" y="12090"/>
                </a:lnTo>
                <a:lnTo>
                  <a:pt x="28917" y="12255"/>
                </a:lnTo>
                <a:lnTo>
                  <a:pt x="29464" y="14249"/>
                </a:lnTo>
                <a:lnTo>
                  <a:pt x="29476" y="12471"/>
                </a:lnTo>
                <a:lnTo>
                  <a:pt x="27978" y="8826"/>
                </a:lnTo>
                <a:lnTo>
                  <a:pt x="28028" y="9258"/>
                </a:lnTo>
                <a:lnTo>
                  <a:pt x="28422" y="10604"/>
                </a:lnTo>
                <a:lnTo>
                  <a:pt x="27686" y="8153"/>
                </a:lnTo>
                <a:lnTo>
                  <a:pt x="27279" y="7200"/>
                </a:lnTo>
                <a:lnTo>
                  <a:pt x="27292" y="6832"/>
                </a:lnTo>
                <a:lnTo>
                  <a:pt x="26949" y="5829"/>
                </a:lnTo>
                <a:lnTo>
                  <a:pt x="26949" y="6375"/>
                </a:lnTo>
                <a:lnTo>
                  <a:pt x="26885" y="5651"/>
                </a:lnTo>
                <a:lnTo>
                  <a:pt x="26949" y="3225"/>
                </a:lnTo>
                <a:lnTo>
                  <a:pt x="26771" y="3060"/>
                </a:lnTo>
                <a:lnTo>
                  <a:pt x="26771" y="8826"/>
                </a:lnTo>
                <a:lnTo>
                  <a:pt x="26631" y="9245"/>
                </a:lnTo>
                <a:lnTo>
                  <a:pt x="26670" y="5651"/>
                </a:lnTo>
                <a:lnTo>
                  <a:pt x="26746" y="5854"/>
                </a:lnTo>
                <a:lnTo>
                  <a:pt x="26771" y="8826"/>
                </a:lnTo>
                <a:lnTo>
                  <a:pt x="26771" y="3060"/>
                </a:lnTo>
                <a:lnTo>
                  <a:pt x="26365" y="2654"/>
                </a:lnTo>
                <a:lnTo>
                  <a:pt x="23723" y="0"/>
                </a:lnTo>
                <a:lnTo>
                  <a:pt x="18707" y="0"/>
                </a:lnTo>
                <a:lnTo>
                  <a:pt x="18516" y="0"/>
                </a:lnTo>
                <a:lnTo>
                  <a:pt x="16268" y="0"/>
                </a:lnTo>
                <a:lnTo>
                  <a:pt x="16268" y="18262"/>
                </a:lnTo>
                <a:lnTo>
                  <a:pt x="15582" y="16510"/>
                </a:lnTo>
                <a:lnTo>
                  <a:pt x="16129" y="17856"/>
                </a:lnTo>
                <a:lnTo>
                  <a:pt x="16268" y="18262"/>
                </a:lnTo>
                <a:lnTo>
                  <a:pt x="16268" y="0"/>
                </a:lnTo>
                <a:lnTo>
                  <a:pt x="15773" y="0"/>
                </a:lnTo>
                <a:lnTo>
                  <a:pt x="13436" y="2336"/>
                </a:lnTo>
                <a:lnTo>
                  <a:pt x="13436" y="11430"/>
                </a:lnTo>
                <a:lnTo>
                  <a:pt x="13017" y="11252"/>
                </a:lnTo>
                <a:lnTo>
                  <a:pt x="13347" y="11252"/>
                </a:lnTo>
                <a:lnTo>
                  <a:pt x="13436" y="11430"/>
                </a:lnTo>
                <a:lnTo>
                  <a:pt x="13436" y="2336"/>
                </a:lnTo>
                <a:lnTo>
                  <a:pt x="12827" y="2946"/>
                </a:lnTo>
                <a:lnTo>
                  <a:pt x="12827" y="5207"/>
                </a:lnTo>
                <a:lnTo>
                  <a:pt x="12788" y="9613"/>
                </a:lnTo>
                <a:lnTo>
                  <a:pt x="12687" y="5651"/>
                </a:lnTo>
                <a:lnTo>
                  <a:pt x="12827" y="5207"/>
                </a:lnTo>
                <a:lnTo>
                  <a:pt x="12827" y="2946"/>
                </a:lnTo>
                <a:lnTo>
                  <a:pt x="12547" y="3225"/>
                </a:lnTo>
                <a:lnTo>
                  <a:pt x="12623" y="11252"/>
                </a:lnTo>
                <a:lnTo>
                  <a:pt x="13627" y="12255"/>
                </a:lnTo>
                <a:lnTo>
                  <a:pt x="13512" y="11595"/>
                </a:lnTo>
                <a:lnTo>
                  <a:pt x="13576" y="11760"/>
                </a:lnTo>
                <a:lnTo>
                  <a:pt x="13779" y="12255"/>
                </a:lnTo>
                <a:lnTo>
                  <a:pt x="13690" y="11658"/>
                </a:lnTo>
                <a:lnTo>
                  <a:pt x="13881" y="12255"/>
                </a:lnTo>
                <a:lnTo>
                  <a:pt x="13995" y="12636"/>
                </a:lnTo>
                <a:lnTo>
                  <a:pt x="14147" y="13131"/>
                </a:lnTo>
                <a:lnTo>
                  <a:pt x="14300" y="13500"/>
                </a:lnTo>
                <a:lnTo>
                  <a:pt x="14490" y="14249"/>
                </a:lnTo>
                <a:lnTo>
                  <a:pt x="14782" y="15227"/>
                </a:lnTo>
                <a:lnTo>
                  <a:pt x="15519" y="17856"/>
                </a:lnTo>
                <a:lnTo>
                  <a:pt x="16548" y="22326"/>
                </a:lnTo>
                <a:lnTo>
                  <a:pt x="16789" y="23329"/>
                </a:lnTo>
                <a:lnTo>
                  <a:pt x="16814" y="23495"/>
                </a:lnTo>
                <a:lnTo>
                  <a:pt x="16548" y="22326"/>
                </a:lnTo>
                <a:lnTo>
                  <a:pt x="16497" y="25146"/>
                </a:lnTo>
                <a:lnTo>
                  <a:pt x="17183" y="25844"/>
                </a:lnTo>
                <a:lnTo>
                  <a:pt x="30200" y="25844"/>
                </a:lnTo>
                <a:lnTo>
                  <a:pt x="31623" y="25844"/>
                </a:lnTo>
                <a:close/>
              </a:path>
              <a:path w="39369" h="74929">
                <a:moveTo>
                  <a:pt x="39370" y="61722"/>
                </a:moveTo>
                <a:lnTo>
                  <a:pt x="39293" y="60172"/>
                </a:lnTo>
                <a:lnTo>
                  <a:pt x="38938" y="53784"/>
                </a:lnTo>
                <a:lnTo>
                  <a:pt x="35979" y="51142"/>
                </a:lnTo>
                <a:lnTo>
                  <a:pt x="35534" y="50736"/>
                </a:lnTo>
                <a:lnTo>
                  <a:pt x="29197" y="51104"/>
                </a:lnTo>
                <a:lnTo>
                  <a:pt x="27825" y="51054"/>
                </a:lnTo>
                <a:lnTo>
                  <a:pt x="27990" y="51054"/>
                </a:lnTo>
                <a:lnTo>
                  <a:pt x="31292" y="47904"/>
                </a:lnTo>
                <a:lnTo>
                  <a:pt x="31407" y="42519"/>
                </a:lnTo>
                <a:lnTo>
                  <a:pt x="31877" y="32740"/>
                </a:lnTo>
                <a:lnTo>
                  <a:pt x="31940" y="30200"/>
                </a:lnTo>
                <a:lnTo>
                  <a:pt x="31800" y="28371"/>
                </a:lnTo>
                <a:lnTo>
                  <a:pt x="27673" y="28371"/>
                </a:lnTo>
                <a:lnTo>
                  <a:pt x="19723" y="28371"/>
                </a:lnTo>
                <a:lnTo>
                  <a:pt x="17373" y="28371"/>
                </a:lnTo>
                <a:lnTo>
                  <a:pt x="17462" y="32740"/>
                </a:lnTo>
                <a:lnTo>
                  <a:pt x="17068" y="40767"/>
                </a:lnTo>
                <a:lnTo>
                  <a:pt x="17018" y="42519"/>
                </a:lnTo>
                <a:lnTo>
                  <a:pt x="16891" y="47574"/>
                </a:lnTo>
                <a:lnTo>
                  <a:pt x="19977" y="50812"/>
                </a:lnTo>
                <a:lnTo>
                  <a:pt x="17780" y="50736"/>
                </a:lnTo>
                <a:lnTo>
                  <a:pt x="15189" y="50736"/>
                </a:lnTo>
                <a:lnTo>
                  <a:pt x="15189" y="60883"/>
                </a:lnTo>
                <a:lnTo>
                  <a:pt x="15113" y="62014"/>
                </a:lnTo>
                <a:lnTo>
                  <a:pt x="15087" y="60883"/>
                </a:lnTo>
                <a:lnTo>
                  <a:pt x="15049" y="60731"/>
                </a:lnTo>
                <a:lnTo>
                  <a:pt x="14935" y="60363"/>
                </a:lnTo>
                <a:lnTo>
                  <a:pt x="15113" y="60756"/>
                </a:lnTo>
                <a:lnTo>
                  <a:pt x="15189" y="60883"/>
                </a:lnTo>
                <a:lnTo>
                  <a:pt x="15189" y="50736"/>
                </a:lnTo>
                <a:lnTo>
                  <a:pt x="14909" y="50736"/>
                </a:lnTo>
                <a:lnTo>
                  <a:pt x="12903" y="50863"/>
                </a:lnTo>
                <a:lnTo>
                  <a:pt x="12903" y="64973"/>
                </a:lnTo>
                <a:lnTo>
                  <a:pt x="12115" y="64973"/>
                </a:lnTo>
                <a:lnTo>
                  <a:pt x="12903" y="64973"/>
                </a:lnTo>
                <a:lnTo>
                  <a:pt x="12903" y="50863"/>
                </a:lnTo>
                <a:lnTo>
                  <a:pt x="7797" y="51142"/>
                </a:lnTo>
                <a:lnTo>
                  <a:pt x="4673" y="51930"/>
                </a:lnTo>
                <a:lnTo>
                  <a:pt x="0" y="58178"/>
                </a:lnTo>
                <a:lnTo>
                  <a:pt x="88" y="61302"/>
                </a:lnTo>
                <a:lnTo>
                  <a:pt x="11201" y="74650"/>
                </a:lnTo>
                <a:lnTo>
                  <a:pt x="12306" y="74650"/>
                </a:lnTo>
                <a:lnTo>
                  <a:pt x="13614" y="74472"/>
                </a:lnTo>
                <a:lnTo>
                  <a:pt x="17259" y="74472"/>
                </a:lnTo>
                <a:lnTo>
                  <a:pt x="20485" y="71247"/>
                </a:lnTo>
                <a:lnTo>
                  <a:pt x="20485" y="65481"/>
                </a:lnTo>
                <a:lnTo>
                  <a:pt x="28549" y="65481"/>
                </a:lnTo>
                <a:lnTo>
                  <a:pt x="29857" y="65481"/>
                </a:lnTo>
                <a:lnTo>
                  <a:pt x="38925" y="64973"/>
                </a:lnTo>
                <a:lnTo>
                  <a:pt x="36461" y="64973"/>
                </a:lnTo>
                <a:lnTo>
                  <a:pt x="39370" y="61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83" name="object 83"/>
          <p:cNvSpPr/>
          <p:nvPr/>
        </p:nvSpPr>
        <p:spPr>
          <a:xfrm>
            <a:off x="5375407" y="4333706"/>
            <a:ext cx="39910" cy="15068"/>
          </a:xfrm>
          <a:custGeom>
            <a:avLst/>
            <a:gdLst/>
            <a:ahLst/>
            <a:cxnLst/>
            <a:rect l="l" t="t" r="r" b="b"/>
            <a:pathLst>
              <a:path w="62230" h="23495">
                <a:moveTo>
                  <a:pt x="17890" y="0"/>
                </a:moveTo>
                <a:lnTo>
                  <a:pt x="2059" y="11132"/>
                </a:lnTo>
                <a:lnTo>
                  <a:pt x="0" y="14533"/>
                </a:lnTo>
                <a:lnTo>
                  <a:pt x="1087" y="18961"/>
                </a:lnTo>
                <a:lnTo>
                  <a:pt x="7889" y="23080"/>
                </a:lnTo>
                <a:lnTo>
                  <a:pt x="12316" y="21993"/>
                </a:lnTo>
                <a:lnTo>
                  <a:pt x="14376" y="18591"/>
                </a:lnTo>
                <a:lnTo>
                  <a:pt x="16036" y="15509"/>
                </a:lnTo>
                <a:lnTo>
                  <a:pt x="16777" y="14870"/>
                </a:lnTo>
                <a:lnTo>
                  <a:pt x="18020" y="14490"/>
                </a:lnTo>
                <a:lnTo>
                  <a:pt x="29777" y="14660"/>
                </a:lnTo>
                <a:lnTo>
                  <a:pt x="57852" y="16606"/>
                </a:lnTo>
                <a:lnTo>
                  <a:pt x="61269" y="13588"/>
                </a:lnTo>
                <a:lnTo>
                  <a:pt x="61762" y="5651"/>
                </a:lnTo>
                <a:lnTo>
                  <a:pt x="58745" y="2233"/>
                </a:lnTo>
                <a:lnTo>
                  <a:pt x="30373" y="266"/>
                </a:lnTo>
                <a:lnTo>
                  <a:pt x="17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84" name="object 8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483394" y="4274447"/>
            <a:ext cx="52811" cy="91302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264800" y="4649148"/>
            <a:ext cx="141748" cy="77980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542972" y="4661669"/>
            <a:ext cx="253189" cy="69557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938427" y="4677778"/>
            <a:ext cx="284357" cy="5087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407484" y="4668814"/>
            <a:ext cx="62987" cy="581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620015" y="4285374"/>
            <a:ext cx="109989" cy="122106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511573" y="4642398"/>
            <a:ext cx="479979" cy="90174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6103851" y="4662500"/>
            <a:ext cx="256880" cy="69555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5775930" y="4366916"/>
            <a:ext cx="32987" cy="34209"/>
          </a:xfrm>
          <a:custGeom>
            <a:avLst/>
            <a:gdLst/>
            <a:ahLst/>
            <a:cxnLst/>
            <a:rect l="l" t="t" r="r" b="b"/>
            <a:pathLst>
              <a:path w="51435" h="53340">
                <a:moveTo>
                  <a:pt x="50457" y="12527"/>
                </a:moveTo>
                <a:lnTo>
                  <a:pt x="35755" y="12527"/>
                </a:lnTo>
                <a:lnTo>
                  <a:pt x="36206" y="13234"/>
                </a:lnTo>
                <a:lnTo>
                  <a:pt x="37123" y="13962"/>
                </a:lnTo>
                <a:lnTo>
                  <a:pt x="40456" y="14843"/>
                </a:lnTo>
                <a:lnTo>
                  <a:pt x="38641" y="14843"/>
                </a:lnTo>
                <a:lnTo>
                  <a:pt x="36273" y="15219"/>
                </a:lnTo>
                <a:lnTo>
                  <a:pt x="36843" y="19702"/>
                </a:lnTo>
                <a:lnTo>
                  <a:pt x="36888" y="20045"/>
                </a:lnTo>
                <a:lnTo>
                  <a:pt x="36973" y="23261"/>
                </a:lnTo>
                <a:lnTo>
                  <a:pt x="8354" y="37633"/>
                </a:lnTo>
                <a:lnTo>
                  <a:pt x="2199" y="39310"/>
                </a:lnTo>
                <a:lnTo>
                  <a:pt x="13" y="43133"/>
                </a:lnTo>
                <a:lnTo>
                  <a:pt x="0" y="43500"/>
                </a:lnTo>
                <a:lnTo>
                  <a:pt x="2027" y="50940"/>
                </a:lnTo>
                <a:lnTo>
                  <a:pt x="5984" y="53204"/>
                </a:lnTo>
                <a:lnTo>
                  <a:pt x="11939" y="51582"/>
                </a:lnTo>
                <a:lnTo>
                  <a:pt x="28393" y="47636"/>
                </a:lnTo>
                <a:lnTo>
                  <a:pt x="51218" y="18557"/>
                </a:lnTo>
                <a:lnTo>
                  <a:pt x="50819" y="15467"/>
                </a:lnTo>
                <a:lnTo>
                  <a:pt x="50742" y="14843"/>
                </a:lnTo>
                <a:lnTo>
                  <a:pt x="50634" y="13962"/>
                </a:lnTo>
                <a:lnTo>
                  <a:pt x="50544" y="13234"/>
                </a:lnTo>
                <a:lnTo>
                  <a:pt x="50457" y="12527"/>
                </a:lnTo>
                <a:close/>
              </a:path>
              <a:path w="51435" h="53340">
                <a:moveTo>
                  <a:pt x="40646" y="0"/>
                </a:moveTo>
                <a:lnTo>
                  <a:pt x="39419" y="0"/>
                </a:lnTo>
                <a:lnTo>
                  <a:pt x="37607" y="288"/>
                </a:lnTo>
                <a:lnTo>
                  <a:pt x="36325" y="627"/>
                </a:lnTo>
                <a:lnTo>
                  <a:pt x="32456" y="1245"/>
                </a:lnTo>
                <a:lnTo>
                  <a:pt x="29777" y="4933"/>
                </a:lnTo>
                <a:lnTo>
                  <a:pt x="30983" y="12527"/>
                </a:lnTo>
                <a:lnTo>
                  <a:pt x="31025" y="12788"/>
                </a:lnTo>
                <a:lnTo>
                  <a:pt x="34714" y="15467"/>
                </a:lnTo>
                <a:lnTo>
                  <a:pt x="36273" y="15219"/>
                </a:lnTo>
                <a:lnTo>
                  <a:pt x="36228" y="14843"/>
                </a:lnTo>
                <a:lnTo>
                  <a:pt x="35907" y="13234"/>
                </a:lnTo>
                <a:lnTo>
                  <a:pt x="35811" y="12788"/>
                </a:lnTo>
                <a:lnTo>
                  <a:pt x="35755" y="12527"/>
                </a:lnTo>
                <a:lnTo>
                  <a:pt x="50457" y="12527"/>
                </a:lnTo>
                <a:lnTo>
                  <a:pt x="50222" y="10609"/>
                </a:lnTo>
                <a:lnTo>
                  <a:pt x="49474" y="7254"/>
                </a:lnTo>
                <a:lnTo>
                  <a:pt x="46498" y="2594"/>
                </a:lnTo>
                <a:lnTo>
                  <a:pt x="44517" y="1021"/>
                </a:lnTo>
                <a:lnTo>
                  <a:pt x="40646" y="0"/>
                </a:lnTo>
                <a:close/>
              </a:path>
              <a:path w="51435" h="53340">
                <a:moveTo>
                  <a:pt x="35922" y="12788"/>
                </a:moveTo>
                <a:lnTo>
                  <a:pt x="35907" y="13234"/>
                </a:lnTo>
                <a:lnTo>
                  <a:pt x="36228" y="14843"/>
                </a:lnTo>
                <a:lnTo>
                  <a:pt x="36273" y="15219"/>
                </a:lnTo>
                <a:lnTo>
                  <a:pt x="38641" y="14843"/>
                </a:lnTo>
                <a:lnTo>
                  <a:pt x="40456" y="14843"/>
                </a:lnTo>
                <a:lnTo>
                  <a:pt x="37123" y="13962"/>
                </a:lnTo>
                <a:lnTo>
                  <a:pt x="36206" y="13234"/>
                </a:lnTo>
                <a:lnTo>
                  <a:pt x="35922" y="12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3" name="object 9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864100" y="4285374"/>
            <a:ext cx="122863" cy="116043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073740" y="4278998"/>
            <a:ext cx="44531" cy="98467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4242286" y="4988411"/>
            <a:ext cx="39502" cy="81856"/>
          </a:xfrm>
          <a:custGeom>
            <a:avLst/>
            <a:gdLst/>
            <a:ahLst/>
            <a:cxnLst/>
            <a:rect l="l" t="t" r="r" b="b"/>
            <a:pathLst>
              <a:path w="61594" h="127634">
                <a:moveTo>
                  <a:pt x="51459" y="0"/>
                </a:moveTo>
                <a:lnTo>
                  <a:pt x="47184" y="514"/>
                </a:lnTo>
                <a:lnTo>
                  <a:pt x="45225" y="514"/>
                </a:lnTo>
                <a:lnTo>
                  <a:pt x="44032" y="659"/>
                </a:lnTo>
                <a:lnTo>
                  <a:pt x="15520" y="29155"/>
                </a:lnTo>
                <a:lnTo>
                  <a:pt x="802" y="72456"/>
                </a:lnTo>
                <a:lnTo>
                  <a:pt x="691" y="83202"/>
                </a:lnTo>
                <a:lnTo>
                  <a:pt x="620" y="84871"/>
                </a:lnTo>
                <a:lnTo>
                  <a:pt x="57" y="91550"/>
                </a:lnTo>
                <a:lnTo>
                  <a:pt x="0" y="94730"/>
                </a:lnTo>
                <a:lnTo>
                  <a:pt x="2247" y="102207"/>
                </a:lnTo>
                <a:lnTo>
                  <a:pt x="29724" y="124294"/>
                </a:lnTo>
                <a:lnTo>
                  <a:pt x="31162" y="125147"/>
                </a:lnTo>
                <a:lnTo>
                  <a:pt x="32795" y="126071"/>
                </a:lnTo>
                <a:lnTo>
                  <a:pt x="34306" y="126649"/>
                </a:lnTo>
                <a:lnTo>
                  <a:pt x="39414" y="127542"/>
                </a:lnTo>
                <a:lnTo>
                  <a:pt x="42069" y="127328"/>
                </a:lnTo>
                <a:lnTo>
                  <a:pt x="53327" y="125843"/>
                </a:lnTo>
                <a:lnTo>
                  <a:pt x="58662" y="125413"/>
                </a:lnTo>
                <a:lnTo>
                  <a:pt x="61517" y="122059"/>
                </a:lnTo>
                <a:lnTo>
                  <a:pt x="61433" y="119663"/>
                </a:lnTo>
                <a:lnTo>
                  <a:pt x="60981" y="114034"/>
                </a:lnTo>
                <a:lnTo>
                  <a:pt x="59771" y="112986"/>
                </a:lnTo>
                <a:lnTo>
                  <a:pt x="39773" y="112986"/>
                </a:lnTo>
                <a:lnTo>
                  <a:pt x="38727" y="112803"/>
                </a:lnTo>
                <a:lnTo>
                  <a:pt x="38583" y="112803"/>
                </a:lnTo>
                <a:lnTo>
                  <a:pt x="36781" y="111733"/>
                </a:lnTo>
                <a:lnTo>
                  <a:pt x="32527" y="109528"/>
                </a:lnTo>
                <a:lnTo>
                  <a:pt x="14508" y="91550"/>
                </a:lnTo>
                <a:lnTo>
                  <a:pt x="14996" y="85763"/>
                </a:lnTo>
                <a:lnTo>
                  <a:pt x="15116" y="75490"/>
                </a:lnTo>
                <a:lnTo>
                  <a:pt x="28014" y="36338"/>
                </a:lnTo>
                <a:lnTo>
                  <a:pt x="47196" y="14886"/>
                </a:lnTo>
                <a:lnTo>
                  <a:pt x="48285" y="14886"/>
                </a:lnTo>
                <a:lnTo>
                  <a:pt x="53181" y="14296"/>
                </a:lnTo>
                <a:lnTo>
                  <a:pt x="55996" y="10711"/>
                </a:lnTo>
                <a:lnTo>
                  <a:pt x="55097" y="3246"/>
                </a:lnTo>
                <a:lnTo>
                  <a:pt x="55045" y="2814"/>
                </a:lnTo>
                <a:lnTo>
                  <a:pt x="51459" y="0"/>
                </a:lnTo>
                <a:close/>
              </a:path>
              <a:path w="61594" h="127634">
                <a:moveTo>
                  <a:pt x="57508" y="111060"/>
                </a:moveTo>
                <a:lnTo>
                  <a:pt x="51832" y="111516"/>
                </a:lnTo>
                <a:lnTo>
                  <a:pt x="42050" y="112803"/>
                </a:lnTo>
                <a:lnTo>
                  <a:pt x="39773" y="112986"/>
                </a:lnTo>
                <a:lnTo>
                  <a:pt x="59771" y="112986"/>
                </a:lnTo>
                <a:lnTo>
                  <a:pt x="57508" y="111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6" name="object 96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338109" y="4992868"/>
            <a:ext cx="57013" cy="77682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4439296" y="4997796"/>
            <a:ext cx="85114" cy="61901"/>
          </a:xfrm>
          <a:custGeom>
            <a:avLst/>
            <a:gdLst/>
            <a:ahLst/>
            <a:cxnLst/>
            <a:rect l="l" t="t" r="r" b="b"/>
            <a:pathLst>
              <a:path w="132715" h="96520">
                <a:moveTo>
                  <a:pt x="29311" y="28498"/>
                </a:moveTo>
                <a:lnTo>
                  <a:pt x="29286" y="26670"/>
                </a:lnTo>
                <a:lnTo>
                  <a:pt x="29248" y="23926"/>
                </a:lnTo>
                <a:lnTo>
                  <a:pt x="28397" y="14541"/>
                </a:lnTo>
                <a:lnTo>
                  <a:pt x="28321" y="13690"/>
                </a:lnTo>
                <a:lnTo>
                  <a:pt x="28206" y="12357"/>
                </a:lnTo>
                <a:lnTo>
                  <a:pt x="28155" y="11823"/>
                </a:lnTo>
                <a:lnTo>
                  <a:pt x="28041" y="10528"/>
                </a:lnTo>
                <a:lnTo>
                  <a:pt x="27978" y="9918"/>
                </a:lnTo>
                <a:lnTo>
                  <a:pt x="27863" y="9245"/>
                </a:lnTo>
                <a:lnTo>
                  <a:pt x="27838" y="9118"/>
                </a:lnTo>
                <a:lnTo>
                  <a:pt x="27736" y="8547"/>
                </a:lnTo>
                <a:lnTo>
                  <a:pt x="27660" y="8128"/>
                </a:lnTo>
                <a:lnTo>
                  <a:pt x="27444" y="7061"/>
                </a:lnTo>
                <a:lnTo>
                  <a:pt x="23926" y="2032"/>
                </a:lnTo>
                <a:lnTo>
                  <a:pt x="22529" y="1346"/>
                </a:lnTo>
                <a:lnTo>
                  <a:pt x="22529" y="9118"/>
                </a:lnTo>
                <a:lnTo>
                  <a:pt x="22390" y="9245"/>
                </a:lnTo>
                <a:lnTo>
                  <a:pt x="22313" y="8547"/>
                </a:lnTo>
                <a:lnTo>
                  <a:pt x="22529" y="9118"/>
                </a:lnTo>
                <a:lnTo>
                  <a:pt x="22529" y="1346"/>
                </a:lnTo>
                <a:lnTo>
                  <a:pt x="22148" y="1155"/>
                </a:lnTo>
                <a:lnTo>
                  <a:pt x="17881" y="0"/>
                </a:lnTo>
                <a:lnTo>
                  <a:pt x="16052" y="0"/>
                </a:lnTo>
                <a:lnTo>
                  <a:pt x="7556" y="6362"/>
                </a:lnTo>
                <a:lnTo>
                  <a:pt x="7607" y="8547"/>
                </a:lnTo>
                <a:lnTo>
                  <a:pt x="7721" y="9245"/>
                </a:lnTo>
                <a:lnTo>
                  <a:pt x="7835" y="9918"/>
                </a:lnTo>
                <a:lnTo>
                  <a:pt x="7950" y="10528"/>
                </a:lnTo>
                <a:lnTo>
                  <a:pt x="8280" y="11823"/>
                </a:lnTo>
                <a:lnTo>
                  <a:pt x="8712" y="13690"/>
                </a:lnTo>
                <a:lnTo>
                  <a:pt x="10668" y="20612"/>
                </a:lnTo>
                <a:lnTo>
                  <a:pt x="11709" y="24422"/>
                </a:lnTo>
                <a:lnTo>
                  <a:pt x="14859" y="26212"/>
                </a:lnTo>
                <a:lnTo>
                  <a:pt x="14820" y="28498"/>
                </a:lnTo>
                <a:lnTo>
                  <a:pt x="13982" y="36093"/>
                </a:lnTo>
                <a:lnTo>
                  <a:pt x="13106" y="39992"/>
                </a:lnTo>
                <a:lnTo>
                  <a:pt x="9537" y="54089"/>
                </a:lnTo>
                <a:lnTo>
                  <a:pt x="9004" y="56235"/>
                </a:lnTo>
                <a:lnTo>
                  <a:pt x="7556" y="62738"/>
                </a:lnTo>
                <a:lnTo>
                  <a:pt x="10007" y="66586"/>
                </a:lnTo>
                <a:lnTo>
                  <a:pt x="17767" y="68313"/>
                </a:lnTo>
                <a:lnTo>
                  <a:pt x="21615" y="65874"/>
                </a:lnTo>
                <a:lnTo>
                  <a:pt x="23025" y="59550"/>
                </a:lnTo>
                <a:lnTo>
                  <a:pt x="27254" y="42811"/>
                </a:lnTo>
                <a:lnTo>
                  <a:pt x="28194" y="38608"/>
                </a:lnTo>
                <a:lnTo>
                  <a:pt x="29311" y="28498"/>
                </a:lnTo>
                <a:close/>
              </a:path>
              <a:path w="132715" h="96520">
                <a:moveTo>
                  <a:pt x="35471" y="77419"/>
                </a:moveTo>
                <a:lnTo>
                  <a:pt x="32461" y="73990"/>
                </a:lnTo>
                <a:lnTo>
                  <a:pt x="28486" y="73736"/>
                </a:lnTo>
                <a:lnTo>
                  <a:pt x="27774" y="73736"/>
                </a:lnTo>
                <a:lnTo>
                  <a:pt x="14325" y="72301"/>
                </a:lnTo>
                <a:lnTo>
                  <a:pt x="14325" y="81546"/>
                </a:lnTo>
                <a:lnTo>
                  <a:pt x="14224" y="79006"/>
                </a:lnTo>
                <a:lnTo>
                  <a:pt x="14325" y="81546"/>
                </a:lnTo>
                <a:lnTo>
                  <a:pt x="14325" y="72301"/>
                </a:lnTo>
                <a:lnTo>
                  <a:pt x="14185" y="72288"/>
                </a:lnTo>
                <a:lnTo>
                  <a:pt x="14185" y="78740"/>
                </a:lnTo>
                <a:lnTo>
                  <a:pt x="14185" y="72288"/>
                </a:lnTo>
                <a:lnTo>
                  <a:pt x="5359" y="72275"/>
                </a:lnTo>
                <a:lnTo>
                  <a:pt x="4191" y="72529"/>
                </a:lnTo>
                <a:lnTo>
                  <a:pt x="622" y="75869"/>
                </a:lnTo>
                <a:lnTo>
                  <a:pt x="0" y="77419"/>
                </a:lnTo>
                <a:lnTo>
                  <a:pt x="0" y="81546"/>
                </a:lnTo>
                <a:lnTo>
                  <a:pt x="139" y="81978"/>
                </a:lnTo>
                <a:lnTo>
                  <a:pt x="444" y="83477"/>
                </a:lnTo>
                <a:lnTo>
                  <a:pt x="1155" y="85153"/>
                </a:lnTo>
                <a:lnTo>
                  <a:pt x="3263" y="89979"/>
                </a:lnTo>
                <a:lnTo>
                  <a:pt x="5016" y="94259"/>
                </a:lnTo>
                <a:lnTo>
                  <a:pt x="9207" y="96037"/>
                </a:lnTo>
                <a:lnTo>
                  <a:pt x="16573" y="93040"/>
                </a:lnTo>
                <a:lnTo>
                  <a:pt x="18351" y="88836"/>
                </a:lnTo>
                <a:lnTo>
                  <a:pt x="17653" y="87134"/>
                </a:lnTo>
                <a:lnTo>
                  <a:pt x="25488" y="87972"/>
                </a:lnTo>
                <a:lnTo>
                  <a:pt x="31534" y="88366"/>
                </a:lnTo>
                <a:lnTo>
                  <a:pt x="34963" y="85356"/>
                </a:lnTo>
                <a:lnTo>
                  <a:pt x="35077" y="83477"/>
                </a:lnTo>
                <a:lnTo>
                  <a:pt x="35204" y="81546"/>
                </a:lnTo>
                <a:lnTo>
                  <a:pt x="35280" y="80276"/>
                </a:lnTo>
                <a:lnTo>
                  <a:pt x="35382" y="78740"/>
                </a:lnTo>
                <a:lnTo>
                  <a:pt x="35420" y="78181"/>
                </a:lnTo>
                <a:lnTo>
                  <a:pt x="35471" y="77419"/>
                </a:lnTo>
                <a:close/>
              </a:path>
              <a:path w="132715" h="96520">
                <a:moveTo>
                  <a:pt x="132588" y="53390"/>
                </a:moveTo>
                <a:lnTo>
                  <a:pt x="130492" y="50050"/>
                </a:lnTo>
                <a:lnTo>
                  <a:pt x="130390" y="49872"/>
                </a:lnTo>
                <a:lnTo>
                  <a:pt x="130162" y="49530"/>
                </a:lnTo>
                <a:lnTo>
                  <a:pt x="124434" y="48209"/>
                </a:lnTo>
                <a:lnTo>
                  <a:pt x="112001" y="45059"/>
                </a:lnTo>
                <a:lnTo>
                  <a:pt x="108762" y="44323"/>
                </a:lnTo>
                <a:lnTo>
                  <a:pt x="99479" y="42989"/>
                </a:lnTo>
                <a:lnTo>
                  <a:pt x="87464" y="42989"/>
                </a:lnTo>
                <a:lnTo>
                  <a:pt x="87464" y="52806"/>
                </a:lnTo>
                <a:lnTo>
                  <a:pt x="87274" y="53213"/>
                </a:lnTo>
                <a:lnTo>
                  <a:pt x="86995" y="54114"/>
                </a:lnTo>
                <a:lnTo>
                  <a:pt x="87414" y="52730"/>
                </a:lnTo>
                <a:lnTo>
                  <a:pt x="87452" y="52146"/>
                </a:lnTo>
                <a:lnTo>
                  <a:pt x="87414" y="50457"/>
                </a:lnTo>
                <a:lnTo>
                  <a:pt x="87439" y="50584"/>
                </a:lnTo>
                <a:lnTo>
                  <a:pt x="87452" y="52146"/>
                </a:lnTo>
                <a:lnTo>
                  <a:pt x="87464" y="52806"/>
                </a:lnTo>
                <a:lnTo>
                  <a:pt x="87464" y="42989"/>
                </a:lnTo>
                <a:lnTo>
                  <a:pt x="87388" y="50317"/>
                </a:lnTo>
                <a:lnTo>
                  <a:pt x="87299" y="49872"/>
                </a:lnTo>
                <a:lnTo>
                  <a:pt x="87337" y="50050"/>
                </a:lnTo>
                <a:lnTo>
                  <a:pt x="87388" y="50317"/>
                </a:lnTo>
                <a:lnTo>
                  <a:pt x="87388" y="42989"/>
                </a:lnTo>
                <a:lnTo>
                  <a:pt x="82550" y="42989"/>
                </a:lnTo>
                <a:lnTo>
                  <a:pt x="78727" y="43434"/>
                </a:lnTo>
                <a:lnTo>
                  <a:pt x="76923" y="43954"/>
                </a:lnTo>
                <a:lnTo>
                  <a:pt x="74688" y="46456"/>
                </a:lnTo>
                <a:lnTo>
                  <a:pt x="72644" y="49047"/>
                </a:lnTo>
                <a:lnTo>
                  <a:pt x="72720" y="50723"/>
                </a:lnTo>
                <a:lnTo>
                  <a:pt x="73037" y="52146"/>
                </a:lnTo>
                <a:lnTo>
                  <a:pt x="73126" y="52565"/>
                </a:lnTo>
                <a:lnTo>
                  <a:pt x="73164" y="52146"/>
                </a:lnTo>
                <a:lnTo>
                  <a:pt x="73164" y="63563"/>
                </a:lnTo>
                <a:lnTo>
                  <a:pt x="76390" y="66789"/>
                </a:lnTo>
                <a:lnTo>
                  <a:pt x="84340" y="66789"/>
                </a:lnTo>
                <a:lnTo>
                  <a:pt x="87566" y="63563"/>
                </a:lnTo>
                <a:lnTo>
                  <a:pt x="87541" y="57378"/>
                </a:lnTo>
                <a:lnTo>
                  <a:pt x="98437" y="57378"/>
                </a:lnTo>
                <a:lnTo>
                  <a:pt x="106019" y="58483"/>
                </a:lnTo>
                <a:lnTo>
                  <a:pt x="108966" y="59156"/>
                </a:lnTo>
                <a:lnTo>
                  <a:pt x="121069" y="62217"/>
                </a:lnTo>
                <a:lnTo>
                  <a:pt x="126961" y="63563"/>
                </a:lnTo>
                <a:lnTo>
                  <a:pt x="130810" y="61137"/>
                </a:lnTo>
                <a:lnTo>
                  <a:pt x="132588" y="53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98" name="object 9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643612" y="4964656"/>
            <a:ext cx="62314" cy="97053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590019" y="4978638"/>
            <a:ext cx="214638" cy="131178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798234" y="4975739"/>
            <a:ext cx="210207" cy="304763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879528" y="4980180"/>
            <a:ext cx="104105" cy="123538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090088" y="4965871"/>
            <a:ext cx="49528" cy="101333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254224" y="5160629"/>
            <a:ext cx="285961" cy="87768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5051797" y="4981344"/>
            <a:ext cx="541635" cy="296067"/>
            <a:chOff x="2150066" y="7767207"/>
            <a:chExt cx="844550" cy="461645"/>
          </a:xfrm>
        </p:grpSpPr>
        <p:pic>
          <p:nvPicPr>
            <p:cNvPr id="105" name="object 10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150066" y="7767207"/>
              <a:ext cx="366867" cy="46148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552424" y="7773233"/>
              <a:ext cx="441848" cy="443760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665980" y="5137808"/>
            <a:ext cx="48572" cy="98702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6466619" y="490815"/>
            <a:ext cx="400585" cy="87903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6941336" y="499159"/>
            <a:ext cx="160002" cy="84549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7235164" y="495914"/>
            <a:ext cx="629547" cy="8350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6962468" y="695285"/>
            <a:ext cx="160299" cy="50746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7236577" y="661453"/>
            <a:ext cx="464213" cy="256728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7762402" y="669581"/>
            <a:ext cx="198863" cy="77428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822709" y="840223"/>
            <a:ext cx="228585" cy="79427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6989095" y="844817"/>
            <a:ext cx="608186" cy="249543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7674044" y="998118"/>
            <a:ext cx="480379" cy="9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9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Notion of a Cluster can be Ambiguous</a:t>
            </a:r>
          </a:p>
        </p:txBody>
      </p:sp>
      <p:grpSp>
        <p:nvGrpSpPr>
          <p:cNvPr id="6147" name="Group 91"/>
          <p:cNvGrpSpPr>
            <a:grpSpLocks/>
          </p:cNvGrpSpPr>
          <p:nvPr/>
        </p:nvGrpSpPr>
        <p:grpSpPr bwMode="auto">
          <a:xfrm>
            <a:off x="2209801" y="1905001"/>
            <a:ext cx="3344863" cy="1509713"/>
            <a:chOff x="432" y="1200"/>
            <a:chExt cx="2107" cy="951"/>
          </a:xfrm>
        </p:grpSpPr>
        <p:grpSp>
          <p:nvGrpSpPr>
            <p:cNvPr id="6217" name="Group 3"/>
            <p:cNvGrpSpPr>
              <a:grpSpLocks noChangeAspect="1"/>
            </p:cNvGrpSpPr>
            <p:nvPr/>
          </p:nvGrpSpPr>
          <p:grpSpPr bwMode="auto">
            <a:xfrm>
              <a:off x="432" y="1200"/>
              <a:ext cx="2107" cy="516"/>
              <a:chOff x="2464" y="2296"/>
              <a:chExt cx="2634" cy="646"/>
            </a:xfrm>
          </p:grpSpPr>
          <p:sp>
            <p:nvSpPr>
              <p:cNvPr id="6219" name="Oval 4"/>
              <p:cNvSpPr>
                <a:spLocks noChangeAspect="1" noChangeArrowheads="1"/>
              </p:cNvSpPr>
              <p:nvPr/>
            </p:nvSpPr>
            <p:spPr bwMode="auto">
              <a:xfrm>
                <a:off x="45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0" name="Oval 5"/>
              <p:cNvSpPr>
                <a:spLocks noChangeAspect="1" noChangeArrowheads="1"/>
              </p:cNvSpPr>
              <p:nvPr/>
            </p:nvSpPr>
            <p:spPr bwMode="auto">
              <a:xfrm>
                <a:off x="4312" y="284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1" name="Oval 6"/>
              <p:cNvSpPr>
                <a:spLocks noChangeAspect="1" noChangeArrowheads="1"/>
              </p:cNvSpPr>
              <p:nvPr/>
            </p:nvSpPr>
            <p:spPr bwMode="auto">
              <a:xfrm>
                <a:off x="4466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2" name="Oval 7"/>
              <p:cNvSpPr>
                <a:spLocks noChangeAspect="1" noChangeArrowheads="1"/>
              </p:cNvSpPr>
              <p:nvPr/>
            </p:nvSpPr>
            <p:spPr bwMode="auto">
              <a:xfrm>
                <a:off x="4410" y="274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3" name="Oval 8"/>
              <p:cNvSpPr>
                <a:spLocks noChangeAspect="1" noChangeArrowheads="1"/>
              </p:cNvSpPr>
              <p:nvPr/>
            </p:nvSpPr>
            <p:spPr bwMode="auto">
              <a:xfrm>
                <a:off x="4326" y="247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4" name="Oval 9"/>
              <p:cNvSpPr>
                <a:spLocks noChangeAspect="1" noChangeArrowheads="1"/>
              </p:cNvSpPr>
              <p:nvPr/>
            </p:nvSpPr>
            <p:spPr bwMode="auto">
              <a:xfrm>
                <a:off x="4158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5" name="Oval 10"/>
              <p:cNvSpPr>
                <a:spLocks noChangeAspect="1" noChangeArrowheads="1"/>
              </p:cNvSpPr>
              <p:nvPr/>
            </p:nvSpPr>
            <p:spPr bwMode="auto">
              <a:xfrm>
                <a:off x="424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6" name="Oval 11"/>
              <p:cNvSpPr>
                <a:spLocks noChangeAspect="1" noChangeArrowheads="1"/>
              </p:cNvSpPr>
              <p:nvPr/>
            </p:nvSpPr>
            <p:spPr bwMode="auto">
              <a:xfrm>
                <a:off x="4788" y="271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7" name="Oval 12"/>
              <p:cNvSpPr>
                <a:spLocks noChangeAspect="1" noChangeArrowheads="1"/>
              </p:cNvSpPr>
              <p:nvPr/>
            </p:nvSpPr>
            <p:spPr bwMode="auto">
              <a:xfrm>
                <a:off x="5012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8" name="Oval 13"/>
              <p:cNvSpPr>
                <a:spLocks noChangeAspect="1" noChangeArrowheads="1"/>
              </p:cNvSpPr>
              <p:nvPr/>
            </p:nvSpPr>
            <p:spPr bwMode="auto">
              <a:xfrm>
                <a:off x="478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9" name="Oval 14"/>
              <p:cNvSpPr>
                <a:spLocks noChangeAspect="1" noChangeArrowheads="1"/>
              </p:cNvSpPr>
              <p:nvPr/>
            </p:nvSpPr>
            <p:spPr bwMode="auto">
              <a:xfrm flipV="1">
                <a:off x="2870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0" name="Oval 15"/>
              <p:cNvSpPr>
                <a:spLocks noChangeAspect="1" noChangeArrowheads="1"/>
              </p:cNvSpPr>
              <p:nvPr/>
            </p:nvSpPr>
            <p:spPr bwMode="auto">
              <a:xfrm flipV="1">
                <a:off x="2618" y="231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1" name="Oval 16"/>
              <p:cNvSpPr>
                <a:spLocks noChangeAspect="1" noChangeArrowheads="1"/>
              </p:cNvSpPr>
              <p:nvPr/>
            </p:nvSpPr>
            <p:spPr bwMode="auto">
              <a:xfrm flipV="1">
                <a:off x="277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2" name="Oval 17"/>
              <p:cNvSpPr>
                <a:spLocks noChangeAspect="1" noChangeArrowheads="1"/>
              </p:cNvSpPr>
              <p:nvPr/>
            </p:nvSpPr>
            <p:spPr bwMode="auto">
              <a:xfrm flipV="1">
                <a:off x="2716" y="240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3" name="Oval 18"/>
              <p:cNvSpPr>
                <a:spLocks noChangeAspect="1" noChangeArrowheads="1"/>
              </p:cNvSpPr>
              <p:nvPr/>
            </p:nvSpPr>
            <p:spPr bwMode="auto">
              <a:xfrm flipV="1">
                <a:off x="2632" y="267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4" name="Oval 19"/>
              <p:cNvSpPr>
                <a:spLocks noChangeAspect="1" noChangeArrowheads="1"/>
              </p:cNvSpPr>
              <p:nvPr/>
            </p:nvSpPr>
            <p:spPr bwMode="auto">
              <a:xfrm flipV="1">
                <a:off x="24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5" name="Oval 20"/>
              <p:cNvSpPr>
                <a:spLocks noChangeAspect="1" noChangeArrowheads="1"/>
              </p:cNvSpPr>
              <p:nvPr/>
            </p:nvSpPr>
            <p:spPr bwMode="auto">
              <a:xfrm flipV="1">
                <a:off x="2548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6" name="Oval 21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7" name="Oval 22"/>
              <p:cNvSpPr>
                <a:spLocks noChangeAspect="1" noChangeArrowheads="1"/>
              </p:cNvSpPr>
              <p:nvPr/>
            </p:nvSpPr>
            <p:spPr bwMode="auto">
              <a:xfrm flipV="1">
                <a:off x="331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8" name="Oval 23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218" name="Rectangle 87"/>
            <p:cNvSpPr>
              <a:spLocks noChangeArrowheads="1"/>
            </p:cNvSpPr>
            <p:nvPr/>
          </p:nvSpPr>
          <p:spPr bwMode="auto">
            <a:xfrm>
              <a:off x="624" y="1920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How many clusters?</a:t>
              </a:r>
              <a:endParaRPr lang="en-US" altLang="en-US" sz="1800" b="0"/>
            </a:p>
          </p:txBody>
        </p:sp>
      </p:grpSp>
      <p:grpSp>
        <p:nvGrpSpPr>
          <p:cNvPr id="4" name="Group 94"/>
          <p:cNvGrpSpPr>
            <a:grpSpLocks/>
          </p:cNvGrpSpPr>
          <p:nvPr/>
        </p:nvGrpSpPr>
        <p:grpSpPr bwMode="auto">
          <a:xfrm>
            <a:off x="6484938" y="4114801"/>
            <a:ext cx="3344862" cy="1401763"/>
            <a:chOff x="3125" y="2592"/>
            <a:chExt cx="2107" cy="883"/>
          </a:xfrm>
        </p:grpSpPr>
        <p:grpSp>
          <p:nvGrpSpPr>
            <p:cNvPr id="6195" name="Group 66"/>
            <p:cNvGrpSpPr>
              <a:grpSpLocks/>
            </p:cNvGrpSpPr>
            <p:nvPr/>
          </p:nvGrpSpPr>
          <p:grpSpPr bwMode="auto">
            <a:xfrm>
              <a:off x="3125" y="2592"/>
              <a:ext cx="2107" cy="518"/>
              <a:chOff x="3125" y="2592"/>
              <a:chExt cx="2107" cy="518"/>
            </a:xfrm>
          </p:grpSpPr>
          <p:sp>
            <p:nvSpPr>
              <p:cNvPr id="6197" name="AutoShape 67"/>
              <p:cNvSpPr>
                <a:spLocks noChangeAspect="1" noChangeArrowheads="1"/>
              </p:cNvSpPr>
              <p:nvPr/>
            </p:nvSpPr>
            <p:spPr bwMode="auto">
              <a:xfrm>
                <a:off x="4805" y="294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8" name="AutoShape 68"/>
              <p:cNvSpPr>
                <a:spLocks noChangeAspect="1" noChangeArrowheads="1"/>
              </p:cNvSpPr>
              <p:nvPr/>
            </p:nvSpPr>
            <p:spPr bwMode="auto">
              <a:xfrm>
                <a:off x="4603" y="303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9" name="AutoShape 69"/>
              <p:cNvSpPr>
                <a:spLocks noChangeAspect="1" noChangeArrowheads="1"/>
              </p:cNvSpPr>
              <p:nvPr/>
            </p:nvSpPr>
            <p:spPr bwMode="auto">
              <a:xfrm>
                <a:off x="4726" y="3041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0" name="AutoShape 70"/>
              <p:cNvSpPr>
                <a:spLocks noChangeAspect="1" noChangeArrowheads="1"/>
              </p:cNvSpPr>
              <p:nvPr/>
            </p:nvSpPr>
            <p:spPr bwMode="auto">
              <a:xfrm>
                <a:off x="4682" y="2951"/>
                <a:ext cx="68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7095" name="AutoShape 71"/>
              <p:cNvSpPr>
                <a:spLocks noChangeAspect="1" noChangeArrowheads="1"/>
              </p:cNvSpPr>
              <p:nvPr/>
            </p:nvSpPr>
            <p:spPr bwMode="auto">
              <a:xfrm>
                <a:off x="4614" y="2738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96" name="AutoShape 72"/>
              <p:cNvSpPr>
                <a:spLocks noChangeAspect="1" noChangeArrowheads="1"/>
              </p:cNvSpPr>
              <p:nvPr/>
            </p:nvSpPr>
            <p:spPr bwMode="auto">
              <a:xfrm>
                <a:off x="4480" y="2693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97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4547" y="2592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04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4984" y="2929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5" name="AutoShape 75"/>
              <p:cNvSpPr>
                <a:spLocks noChangeAspect="1" noChangeArrowheads="1"/>
              </p:cNvSpPr>
              <p:nvPr/>
            </p:nvSpPr>
            <p:spPr bwMode="auto">
              <a:xfrm>
                <a:off x="5163" y="285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6" name="AutoShape 76"/>
              <p:cNvSpPr>
                <a:spLocks noChangeAspect="1" noChangeArrowheads="1"/>
              </p:cNvSpPr>
              <p:nvPr/>
            </p:nvSpPr>
            <p:spPr bwMode="auto">
              <a:xfrm>
                <a:off x="4984" y="2783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7" name="AutoShape 77"/>
              <p:cNvSpPr>
                <a:spLocks noChangeAspect="1" noChangeArrowheads="1"/>
              </p:cNvSpPr>
              <p:nvPr/>
            </p:nvSpPr>
            <p:spPr bwMode="auto">
              <a:xfrm flipV="1">
                <a:off x="3450" y="269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8" name="AutoShape 78"/>
              <p:cNvSpPr>
                <a:spLocks noChangeAspect="1" noChangeArrowheads="1"/>
              </p:cNvSpPr>
              <p:nvPr/>
            </p:nvSpPr>
            <p:spPr bwMode="auto">
              <a:xfrm flipV="1">
                <a:off x="3248" y="260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9" name="AutoShape 79"/>
              <p:cNvSpPr>
                <a:spLocks noChangeAspect="1" noChangeArrowheads="1"/>
              </p:cNvSpPr>
              <p:nvPr/>
            </p:nvSpPr>
            <p:spPr bwMode="auto">
              <a:xfrm flipV="1">
                <a:off x="3371" y="2592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0" name="AutoShape 80"/>
              <p:cNvSpPr>
                <a:spLocks noChangeAspect="1" noChangeArrowheads="1"/>
              </p:cNvSpPr>
              <p:nvPr/>
            </p:nvSpPr>
            <p:spPr bwMode="auto">
              <a:xfrm flipV="1">
                <a:off x="3327" y="2682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1" name="AutoShape 81"/>
              <p:cNvSpPr>
                <a:spLocks noChangeAspect="1" noChangeArrowheads="1"/>
              </p:cNvSpPr>
              <p:nvPr/>
            </p:nvSpPr>
            <p:spPr bwMode="auto">
              <a:xfrm flipV="1">
                <a:off x="3259" y="2895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2" name="AutoShape 82"/>
              <p:cNvSpPr>
                <a:spLocks noChangeAspect="1" noChangeArrowheads="1"/>
              </p:cNvSpPr>
              <p:nvPr/>
            </p:nvSpPr>
            <p:spPr bwMode="auto">
              <a:xfrm flipV="1">
                <a:off x="3125" y="2940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3" name="AutoShape 83"/>
              <p:cNvSpPr>
                <a:spLocks noChangeAspect="1" noChangeArrowheads="1"/>
              </p:cNvSpPr>
              <p:nvPr/>
            </p:nvSpPr>
            <p:spPr bwMode="auto">
              <a:xfrm flipV="1">
                <a:off x="3192" y="3041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4" name="AutoShape 8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704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5" name="AutoShape 85"/>
              <p:cNvSpPr>
                <a:spLocks noChangeAspect="1" noChangeArrowheads="1"/>
              </p:cNvSpPr>
              <p:nvPr/>
            </p:nvSpPr>
            <p:spPr bwMode="auto">
              <a:xfrm flipV="1">
                <a:off x="3808" y="278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6" name="AutoShape 86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85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96" name="Rectangle 88"/>
            <p:cNvSpPr>
              <a:spLocks noChangeArrowheads="1"/>
            </p:cNvSpPr>
            <p:nvPr/>
          </p:nvSpPr>
          <p:spPr bwMode="auto">
            <a:xfrm>
              <a:off x="3413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Four Clusters</a:t>
              </a:r>
              <a:r>
                <a:rPr lang="en-US" altLang="en-US" sz="1800" b="0"/>
                <a:t> </a:t>
              </a:r>
            </a:p>
          </p:txBody>
        </p:sp>
      </p:grpSp>
      <p:grpSp>
        <p:nvGrpSpPr>
          <p:cNvPr id="6" name="Group 93"/>
          <p:cNvGrpSpPr>
            <a:grpSpLocks/>
          </p:cNvGrpSpPr>
          <p:nvPr/>
        </p:nvGrpSpPr>
        <p:grpSpPr bwMode="auto">
          <a:xfrm>
            <a:off x="2209801" y="4114801"/>
            <a:ext cx="3344863" cy="1401763"/>
            <a:chOff x="432" y="2592"/>
            <a:chExt cx="2107" cy="883"/>
          </a:xfrm>
        </p:grpSpPr>
        <p:grpSp>
          <p:nvGrpSpPr>
            <p:cNvPr id="6173" name="Group 45"/>
            <p:cNvGrpSpPr>
              <a:grpSpLocks/>
            </p:cNvGrpSpPr>
            <p:nvPr/>
          </p:nvGrpSpPr>
          <p:grpSpPr bwMode="auto">
            <a:xfrm>
              <a:off x="432" y="2592"/>
              <a:ext cx="2107" cy="516"/>
              <a:chOff x="432" y="2592"/>
              <a:chExt cx="2107" cy="516"/>
            </a:xfrm>
          </p:grpSpPr>
          <p:sp>
            <p:nvSpPr>
              <p:cNvPr id="6175" name="AutoShape 46"/>
              <p:cNvSpPr>
                <a:spLocks noChangeAspect="1" noChangeArrowheads="1"/>
              </p:cNvSpPr>
              <p:nvPr/>
            </p:nvSpPr>
            <p:spPr bwMode="auto">
              <a:xfrm>
                <a:off x="2112" y="2939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6" name="AutoShape 47"/>
              <p:cNvSpPr>
                <a:spLocks noChangeAspect="1" noChangeArrowheads="1"/>
              </p:cNvSpPr>
              <p:nvPr/>
            </p:nvSpPr>
            <p:spPr bwMode="auto">
              <a:xfrm>
                <a:off x="1910" y="302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7" name="AutoShape 48"/>
              <p:cNvSpPr>
                <a:spLocks noChangeAspect="1" noChangeArrowheads="1"/>
              </p:cNvSpPr>
              <p:nvPr/>
            </p:nvSpPr>
            <p:spPr bwMode="auto">
              <a:xfrm>
                <a:off x="2033" y="303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8" name="AutoShape 49"/>
              <p:cNvSpPr>
                <a:spLocks noChangeAspect="1" noChangeArrowheads="1"/>
              </p:cNvSpPr>
              <p:nvPr/>
            </p:nvSpPr>
            <p:spPr bwMode="auto">
              <a:xfrm>
                <a:off x="1989" y="2950"/>
                <a:ext cx="68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9" name="AutoShape 50"/>
              <p:cNvSpPr>
                <a:spLocks noChangeAspect="1" noChangeArrowheads="1"/>
              </p:cNvSpPr>
              <p:nvPr/>
            </p:nvSpPr>
            <p:spPr bwMode="auto">
              <a:xfrm>
                <a:off x="1921" y="273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0" name="AutoShape 51"/>
              <p:cNvSpPr>
                <a:spLocks noChangeAspect="1" noChangeArrowheads="1"/>
              </p:cNvSpPr>
              <p:nvPr/>
            </p:nvSpPr>
            <p:spPr bwMode="auto">
              <a:xfrm>
                <a:off x="1787" y="2693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1" name="AutoShape 52"/>
              <p:cNvSpPr>
                <a:spLocks noChangeAspect="1" noChangeArrowheads="1"/>
              </p:cNvSpPr>
              <p:nvPr/>
            </p:nvSpPr>
            <p:spPr bwMode="auto">
              <a:xfrm>
                <a:off x="1854" y="259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2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2291" y="292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3" name="AutoShape 54"/>
              <p:cNvSpPr>
                <a:spLocks noChangeAspect="1" noChangeArrowheads="1"/>
              </p:cNvSpPr>
              <p:nvPr/>
            </p:nvSpPr>
            <p:spPr bwMode="auto">
              <a:xfrm>
                <a:off x="2470" y="28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4" name="AutoShape 55"/>
              <p:cNvSpPr>
                <a:spLocks noChangeAspect="1" noChangeArrowheads="1"/>
              </p:cNvSpPr>
              <p:nvPr/>
            </p:nvSpPr>
            <p:spPr bwMode="auto">
              <a:xfrm>
                <a:off x="2291" y="278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5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757" y="2693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6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555" y="2603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7" name="Rectangle 58"/>
              <p:cNvSpPr>
                <a:spLocks noChangeAspect="1" noChangeArrowheads="1"/>
              </p:cNvSpPr>
              <p:nvPr/>
            </p:nvSpPr>
            <p:spPr bwMode="auto">
              <a:xfrm flipV="1">
                <a:off x="678" y="259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8" name="Rectangle 59"/>
              <p:cNvSpPr>
                <a:spLocks noChangeAspect="1" noChangeArrowheads="1"/>
              </p:cNvSpPr>
              <p:nvPr/>
            </p:nvSpPr>
            <p:spPr bwMode="auto">
              <a:xfrm flipV="1">
                <a:off x="634" y="2681"/>
                <a:ext cx="68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9" name="Rectangle 60"/>
              <p:cNvSpPr>
                <a:spLocks noChangeAspect="1" noChangeArrowheads="1"/>
              </p:cNvSpPr>
              <p:nvPr/>
            </p:nvSpPr>
            <p:spPr bwMode="auto">
              <a:xfrm flipV="1">
                <a:off x="566" y="289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0" name="Rectangle 61"/>
              <p:cNvSpPr>
                <a:spLocks noChangeAspect="1" noChangeArrowheads="1"/>
              </p:cNvSpPr>
              <p:nvPr/>
            </p:nvSpPr>
            <p:spPr bwMode="auto">
              <a:xfrm flipV="1">
                <a:off x="432" y="2939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1" name="Rectangle 62"/>
              <p:cNvSpPr>
                <a:spLocks noChangeAspect="1" noChangeArrowheads="1"/>
              </p:cNvSpPr>
              <p:nvPr/>
            </p:nvSpPr>
            <p:spPr bwMode="auto">
              <a:xfrm flipV="1">
                <a:off x="499" y="303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2" name="Rectangle 63"/>
              <p:cNvSpPr>
                <a:spLocks noChangeAspect="1" noChangeArrowheads="1"/>
              </p:cNvSpPr>
              <p:nvPr/>
            </p:nvSpPr>
            <p:spPr bwMode="auto">
              <a:xfrm flipV="1">
                <a:off x="936" y="270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3" name="Rectangle 64"/>
              <p:cNvSpPr>
                <a:spLocks noChangeAspect="1" noChangeArrowheads="1"/>
              </p:cNvSpPr>
              <p:nvPr/>
            </p:nvSpPr>
            <p:spPr bwMode="auto">
              <a:xfrm flipV="1">
                <a:off x="1115" y="278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4" name="Rectangle 65"/>
              <p:cNvSpPr>
                <a:spLocks noChangeAspect="1" noChangeArrowheads="1"/>
              </p:cNvSpPr>
              <p:nvPr/>
            </p:nvSpPr>
            <p:spPr bwMode="auto">
              <a:xfrm flipV="1">
                <a:off x="936" y="284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74" name="Rectangle 89"/>
            <p:cNvSpPr>
              <a:spLocks noChangeArrowheads="1"/>
            </p:cNvSpPr>
            <p:nvPr/>
          </p:nvSpPr>
          <p:spPr bwMode="auto">
            <a:xfrm>
              <a:off x="624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Two Clusters</a:t>
              </a:r>
              <a:r>
                <a:rPr lang="en-US" altLang="en-US" sz="1800" b="0"/>
                <a:t> </a:t>
              </a:r>
            </a:p>
          </p:txBody>
        </p:sp>
      </p:grpSp>
      <p:grpSp>
        <p:nvGrpSpPr>
          <p:cNvPr id="8" name="Group 92"/>
          <p:cNvGrpSpPr>
            <a:grpSpLocks/>
          </p:cNvGrpSpPr>
          <p:nvPr/>
        </p:nvGrpSpPr>
        <p:grpSpPr bwMode="auto">
          <a:xfrm>
            <a:off x="6484938" y="1905001"/>
            <a:ext cx="3344862" cy="1509713"/>
            <a:chOff x="3125" y="1200"/>
            <a:chExt cx="2107" cy="951"/>
          </a:xfrm>
        </p:grpSpPr>
        <p:grpSp>
          <p:nvGrpSpPr>
            <p:cNvPr id="6151" name="Group 24"/>
            <p:cNvGrpSpPr>
              <a:grpSpLocks/>
            </p:cNvGrpSpPr>
            <p:nvPr/>
          </p:nvGrpSpPr>
          <p:grpSpPr bwMode="auto">
            <a:xfrm>
              <a:off x="3125" y="1200"/>
              <a:ext cx="2107" cy="518"/>
              <a:chOff x="3125" y="1200"/>
              <a:chExt cx="2107" cy="518"/>
            </a:xfrm>
          </p:grpSpPr>
          <p:sp>
            <p:nvSpPr>
              <p:cNvPr id="6153" name="AutoShape 25"/>
              <p:cNvSpPr>
                <a:spLocks noChangeAspect="1" noChangeArrowheads="1"/>
              </p:cNvSpPr>
              <p:nvPr/>
            </p:nvSpPr>
            <p:spPr bwMode="auto">
              <a:xfrm>
                <a:off x="4805" y="154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4" name="AutoShape 26"/>
              <p:cNvSpPr>
                <a:spLocks noChangeAspect="1" noChangeArrowheads="1"/>
              </p:cNvSpPr>
              <p:nvPr/>
            </p:nvSpPr>
            <p:spPr bwMode="auto">
              <a:xfrm>
                <a:off x="4603" y="163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5" name="AutoShape 27"/>
              <p:cNvSpPr>
                <a:spLocks noChangeAspect="1" noChangeArrowheads="1"/>
              </p:cNvSpPr>
              <p:nvPr/>
            </p:nvSpPr>
            <p:spPr bwMode="auto">
              <a:xfrm>
                <a:off x="4726" y="1649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6" name="AutoShape 28"/>
              <p:cNvSpPr>
                <a:spLocks noChangeAspect="1" noChangeArrowheads="1"/>
              </p:cNvSpPr>
              <p:nvPr/>
            </p:nvSpPr>
            <p:spPr bwMode="auto">
              <a:xfrm>
                <a:off x="4682" y="1559"/>
                <a:ext cx="68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7053" name="AutoShape 29"/>
              <p:cNvSpPr>
                <a:spLocks noChangeAspect="1" noChangeArrowheads="1"/>
              </p:cNvSpPr>
              <p:nvPr/>
            </p:nvSpPr>
            <p:spPr bwMode="auto">
              <a:xfrm>
                <a:off x="4614" y="1346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54" name="AutoShape 30"/>
              <p:cNvSpPr>
                <a:spLocks noChangeAspect="1" noChangeArrowheads="1"/>
              </p:cNvSpPr>
              <p:nvPr/>
            </p:nvSpPr>
            <p:spPr bwMode="auto">
              <a:xfrm>
                <a:off x="4480" y="1301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55" name="AutoShape 31"/>
              <p:cNvSpPr>
                <a:spLocks noChangeAspect="1" noChangeArrowheads="1"/>
              </p:cNvSpPr>
              <p:nvPr/>
            </p:nvSpPr>
            <p:spPr bwMode="auto">
              <a:xfrm>
                <a:off x="4547" y="1200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60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4984" y="1537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1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5163" y="1458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2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4984" y="1391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3" name="AutoShape 35"/>
              <p:cNvSpPr>
                <a:spLocks noChangeAspect="1" noChangeArrowheads="1"/>
              </p:cNvSpPr>
              <p:nvPr/>
            </p:nvSpPr>
            <p:spPr bwMode="auto">
              <a:xfrm flipV="1">
                <a:off x="3450" y="130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4" name="AutoShape 36"/>
              <p:cNvSpPr>
                <a:spLocks noChangeAspect="1" noChangeArrowheads="1"/>
              </p:cNvSpPr>
              <p:nvPr/>
            </p:nvSpPr>
            <p:spPr bwMode="auto">
              <a:xfrm flipV="1">
                <a:off x="3248" y="121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5" name="AutoShape 37"/>
              <p:cNvSpPr>
                <a:spLocks noChangeAspect="1" noChangeArrowheads="1"/>
              </p:cNvSpPr>
              <p:nvPr/>
            </p:nvSpPr>
            <p:spPr bwMode="auto">
              <a:xfrm flipV="1">
                <a:off x="3371" y="120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6" name="AutoShape 38"/>
              <p:cNvSpPr>
                <a:spLocks noChangeAspect="1" noChangeArrowheads="1"/>
              </p:cNvSpPr>
              <p:nvPr/>
            </p:nvSpPr>
            <p:spPr bwMode="auto">
              <a:xfrm flipV="1">
                <a:off x="3327" y="1290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7" name="AutoShape 39"/>
              <p:cNvSpPr>
                <a:spLocks noChangeAspect="1" noChangeArrowheads="1"/>
              </p:cNvSpPr>
              <p:nvPr/>
            </p:nvSpPr>
            <p:spPr bwMode="auto">
              <a:xfrm flipV="1">
                <a:off x="3259" y="1503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8" name="AutoShape 40"/>
              <p:cNvSpPr>
                <a:spLocks noChangeAspect="1" noChangeArrowheads="1"/>
              </p:cNvSpPr>
              <p:nvPr/>
            </p:nvSpPr>
            <p:spPr bwMode="auto">
              <a:xfrm flipV="1">
                <a:off x="3125" y="154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9" name="AutoShape 41"/>
              <p:cNvSpPr>
                <a:spLocks noChangeAspect="1" noChangeArrowheads="1"/>
              </p:cNvSpPr>
              <p:nvPr/>
            </p:nvSpPr>
            <p:spPr bwMode="auto">
              <a:xfrm flipV="1">
                <a:off x="3192" y="16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0" name="Oval 42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312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1" name="Oval 43"/>
              <p:cNvSpPr>
                <a:spLocks noChangeAspect="1" noChangeArrowheads="1"/>
              </p:cNvSpPr>
              <p:nvPr/>
            </p:nvSpPr>
            <p:spPr bwMode="auto">
              <a:xfrm flipV="1">
                <a:off x="3808" y="1391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2" name="Oval 4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458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52" name="Rectangle 90"/>
            <p:cNvSpPr>
              <a:spLocks noChangeArrowheads="1"/>
            </p:cNvSpPr>
            <p:nvPr/>
          </p:nvSpPr>
          <p:spPr bwMode="auto">
            <a:xfrm>
              <a:off x="3413" y="1920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Six Clusters</a:t>
              </a:r>
              <a:r>
                <a:rPr lang="en-US" altLang="en-US" sz="1600" b="0">
                  <a:latin typeface="Times New Roman" pitchFamily="18" charset="0"/>
                </a:rPr>
                <a:t> 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C35D57E-A19B-13C9-E55F-D0A8F70C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Hierarchical Clustering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838199" y="1270000"/>
            <a:ext cx="8852211" cy="4906963"/>
          </a:xfrm>
        </p:spPr>
        <p:txBody>
          <a:bodyPr>
            <a:normAutofit fontScale="40000" lnSpcReduction="20000"/>
          </a:bodyPr>
          <a:lstStyle/>
          <a:p>
            <a:pPr marL="483794" indent="-483794" algn="just">
              <a:lnSpc>
                <a:spcPct val="110000"/>
              </a:lnSpc>
            </a:pPr>
            <a:r>
              <a:rPr lang="en-US" altLang="en-US" sz="6000" dirty="0"/>
              <a:t>Hierarchical Clustering Approach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US" altLang="en-US" sz="5500" dirty="0"/>
              <a:t>A typical clustering analysis approach via partitioning data set </a:t>
            </a:r>
            <a:r>
              <a:rPr lang="en-US" altLang="en-US" sz="5500" dirty="0">
                <a:solidFill>
                  <a:srgbClr val="FF0000"/>
                </a:solidFill>
              </a:rPr>
              <a:t>sequentially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GB" altLang="en-US" sz="5500" dirty="0"/>
              <a:t>Construct nested partitions layer by layer via grouping objects  into a tree of clusters </a:t>
            </a:r>
            <a:r>
              <a:rPr lang="en-US" altLang="en-US" sz="5500" dirty="0"/>
              <a:t>(</a:t>
            </a:r>
            <a:r>
              <a:rPr lang="en-US" altLang="en-US" sz="5500" dirty="0">
                <a:solidFill>
                  <a:srgbClr val="FF0000"/>
                </a:solidFill>
              </a:rPr>
              <a:t>without the need to know the number of clusters in advance</a:t>
            </a:r>
            <a:r>
              <a:rPr lang="en-US" altLang="en-US" sz="5500" dirty="0"/>
              <a:t>)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GB" altLang="en-US" sz="5500" dirty="0"/>
              <a:t>Use (generalised) distance matrix as clustering criteria</a:t>
            </a:r>
            <a:endParaRPr lang="en-US" altLang="en-US" sz="5500" dirty="0"/>
          </a:p>
          <a:p>
            <a:pPr marL="483794" indent="-483794" algn="just">
              <a:lnSpc>
                <a:spcPct val="110000"/>
              </a:lnSpc>
            </a:pPr>
            <a:r>
              <a:rPr lang="en-US" altLang="en-US" sz="5100" dirty="0"/>
              <a:t>Agglomerative vs Divisive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US" altLang="en-US" sz="4600" dirty="0"/>
              <a:t>Two sequential clustering strategies for constructing a tree of clusters</a:t>
            </a:r>
          </a:p>
          <a:p>
            <a:pPr marL="888396" lvl="1" indent="-414680" algn="just">
              <a:lnSpc>
                <a:spcPct val="110000"/>
              </a:lnSpc>
            </a:pPr>
            <a:r>
              <a:rPr lang="en-US" altLang="en-US" sz="4600" dirty="0">
                <a:solidFill>
                  <a:srgbClr val="FF0000"/>
                </a:solidFill>
              </a:rPr>
              <a:t>Agglomerative: a bottom-up strategy</a:t>
            </a:r>
          </a:p>
          <a:p>
            <a:pPr marL="1291557" lvl="2" indent="-345567" algn="just">
              <a:lnSpc>
                <a:spcPct val="110000"/>
              </a:lnSpc>
            </a:pPr>
            <a:r>
              <a:rPr lang="en-US" altLang="en-US" sz="4500" dirty="0"/>
              <a:t>Initially each data object is in its own (atomic) cluster</a:t>
            </a:r>
          </a:p>
          <a:p>
            <a:pPr marL="1291557" lvl="2" indent="-345567" algn="just"/>
            <a:r>
              <a:rPr lang="en-US" altLang="en-US" sz="4500" dirty="0"/>
              <a:t>Then merge these atomic clusters into larger and larger clusters</a:t>
            </a:r>
            <a:endParaRPr lang="en-GB" altLang="en-US" sz="4500" dirty="0"/>
          </a:p>
          <a:p>
            <a:pPr marL="888396" lvl="1" indent="-414680" algn="just">
              <a:lnSpc>
                <a:spcPct val="110000"/>
              </a:lnSpc>
            </a:pPr>
            <a:r>
              <a:rPr lang="en-GB" altLang="en-US" sz="4600" dirty="0">
                <a:solidFill>
                  <a:srgbClr val="FF0000"/>
                </a:solidFill>
              </a:rPr>
              <a:t>Divisive: a top-down strategy</a:t>
            </a:r>
          </a:p>
          <a:p>
            <a:pPr marL="1291557" lvl="2" indent="-345567" algn="just">
              <a:lnSpc>
                <a:spcPct val="110000"/>
              </a:lnSpc>
            </a:pPr>
            <a:r>
              <a:rPr lang="en-US" altLang="en-US" sz="4500" dirty="0"/>
              <a:t>Initially all objects are in one single cluster</a:t>
            </a:r>
          </a:p>
          <a:p>
            <a:pPr marL="1291557" lvl="2" indent="-345567" algn="just"/>
            <a:r>
              <a:rPr lang="en-US" altLang="en-US" sz="4500" dirty="0"/>
              <a:t>Then the cluster is subdivided into smaller and smaller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25670F2-637A-3058-279A-5F6C51B3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4219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Hierarchical Clustering</a:t>
            </a:r>
          </a:p>
        </p:txBody>
      </p:sp>
      <p:sp>
        <p:nvSpPr>
          <p:cNvPr id="154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Agglomerative approach</a:t>
            </a:r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C7E26-C6EC-474F-96AB-F970EB5D033B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1541124" name="Text Box 4"/>
          <p:cNvSpPr txBox="1">
            <a:spLocks noChangeArrowheads="1"/>
          </p:cNvSpPr>
          <p:nvPr/>
        </p:nvSpPr>
        <p:spPr bwMode="auto">
          <a:xfrm>
            <a:off x="2209800" y="32654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41125" name="Text Box 5"/>
          <p:cNvSpPr txBox="1">
            <a:spLocks noChangeArrowheads="1"/>
          </p:cNvSpPr>
          <p:nvPr/>
        </p:nvSpPr>
        <p:spPr bwMode="auto">
          <a:xfrm>
            <a:off x="2209800" y="42179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41126" name="Text Box 6"/>
          <p:cNvSpPr txBox="1">
            <a:spLocks noChangeArrowheads="1"/>
          </p:cNvSpPr>
          <p:nvPr/>
        </p:nvSpPr>
        <p:spPr bwMode="auto">
          <a:xfrm>
            <a:off x="2209800" y="3741738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41127" name="Text Box 7"/>
          <p:cNvSpPr txBox="1">
            <a:spLocks noChangeArrowheads="1"/>
          </p:cNvSpPr>
          <p:nvPr/>
        </p:nvSpPr>
        <p:spPr bwMode="auto">
          <a:xfrm>
            <a:off x="2209800" y="4633913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541128" name="Text Box 8"/>
          <p:cNvSpPr txBox="1">
            <a:spLocks noChangeArrowheads="1"/>
          </p:cNvSpPr>
          <p:nvPr/>
        </p:nvSpPr>
        <p:spPr bwMode="auto">
          <a:xfrm>
            <a:off x="2209800" y="2789238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41129" name="Oval 9"/>
          <p:cNvSpPr>
            <a:spLocks noChangeArrowheads="1"/>
          </p:cNvSpPr>
          <p:nvPr/>
        </p:nvSpPr>
        <p:spPr bwMode="auto">
          <a:xfrm>
            <a:off x="2133600" y="28654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0" name="Oval 10"/>
          <p:cNvSpPr>
            <a:spLocks noChangeArrowheads="1"/>
          </p:cNvSpPr>
          <p:nvPr/>
        </p:nvSpPr>
        <p:spPr bwMode="auto">
          <a:xfrm>
            <a:off x="2133600" y="33226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1" name="Oval 11"/>
          <p:cNvSpPr>
            <a:spLocks noChangeArrowheads="1"/>
          </p:cNvSpPr>
          <p:nvPr/>
        </p:nvSpPr>
        <p:spPr bwMode="auto">
          <a:xfrm>
            <a:off x="2133600" y="37798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2" name="Oval 12"/>
          <p:cNvSpPr>
            <a:spLocks noChangeArrowheads="1"/>
          </p:cNvSpPr>
          <p:nvPr/>
        </p:nvSpPr>
        <p:spPr bwMode="auto">
          <a:xfrm>
            <a:off x="2133600" y="42370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3" name="Oval 13"/>
          <p:cNvSpPr>
            <a:spLocks noChangeArrowheads="1"/>
          </p:cNvSpPr>
          <p:nvPr/>
        </p:nvSpPr>
        <p:spPr bwMode="auto">
          <a:xfrm>
            <a:off x="2133600" y="4694238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4" name="Text Box 14"/>
          <p:cNvSpPr txBox="1">
            <a:spLocks noChangeArrowheads="1"/>
          </p:cNvSpPr>
          <p:nvPr/>
        </p:nvSpPr>
        <p:spPr bwMode="auto">
          <a:xfrm>
            <a:off x="3048000" y="2941638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</a:t>
            </a:r>
          </a:p>
        </p:txBody>
      </p:sp>
      <p:sp>
        <p:nvSpPr>
          <p:cNvPr id="1541135" name="Oval 15"/>
          <p:cNvSpPr>
            <a:spLocks noChangeArrowheads="1"/>
          </p:cNvSpPr>
          <p:nvPr/>
        </p:nvSpPr>
        <p:spPr bwMode="auto">
          <a:xfrm>
            <a:off x="2895600" y="3017838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6" name="Text Box 16"/>
          <p:cNvSpPr txBox="1">
            <a:spLocks noChangeArrowheads="1"/>
          </p:cNvSpPr>
          <p:nvPr/>
        </p:nvSpPr>
        <p:spPr bwMode="auto">
          <a:xfrm>
            <a:off x="3886200" y="4389438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 e</a:t>
            </a:r>
          </a:p>
        </p:txBody>
      </p:sp>
      <p:sp>
        <p:nvSpPr>
          <p:cNvPr id="1541137" name="Oval 17"/>
          <p:cNvSpPr>
            <a:spLocks noChangeArrowheads="1"/>
          </p:cNvSpPr>
          <p:nvPr/>
        </p:nvSpPr>
        <p:spPr bwMode="auto">
          <a:xfrm>
            <a:off x="3733800" y="4465638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38" name="Text Box 18"/>
          <p:cNvSpPr txBox="1">
            <a:spLocks noChangeArrowheads="1"/>
          </p:cNvSpPr>
          <p:nvPr/>
        </p:nvSpPr>
        <p:spPr bwMode="auto">
          <a:xfrm>
            <a:off x="4495801" y="3932238"/>
            <a:ext cx="75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 d e</a:t>
            </a:r>
          </a:p>
        </p:txBody>
      </p:sp>
      <p:sp>
        <p:nvSpPr>
          <p:cNvPr id="1541139" name="Oval 19"/>
          <p:cNvSpPr>
            <a:spLocks noChangeArrowheads="1"/>
          </p:cNvSpPr>
          <p:nvPr/>
        </p:nvSpPr>
        <p:spPr bwMode="auto">
          <a:xfrm>
            <a:off x="4343400" y="3932238"/>
            <a:ext cx="9906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0" name="Text Box 20"/>
          <p:cNvSpPr txBox="1">
            <a:spLocks noChangeArrowheads="1"/>
          </p:cNvSpPr>
          <p:nvPr/>
        </p:nvSpPr>
        <p:spPr bwMode="auto">
          <a:xfrm>
            <a:off x="5029201" y="3398838"/>
            <a:ext cx="1198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 c d e</a:t>
            </a:r>
          </a:p>
        </p:txBody>
      </p:sp>
      <p:sp>
        <p:nvSpPr>
          <p:cNvPr id="1541141" name="Oval 21"/>
          <p:cNvSpPr>
            <a:spLocks noChangeArrowheads="1"/>
          </p:cNvSpPr>
          <p:nvPr/>
        </p:nvSpPr>
        <p:spPr bwMode="auto">
          <a:xfrm>
            <a:off x="4876800" y="3398838"/>
            <a:ext cx="1600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2" name="Line 22"/>
          <p:cNvSpPr>
            <a:spLocks noChangeShapeType="1"/>
          </p:cNvSpPr>
          <p:nvPr/>
        </p:nvSpPr>
        <p:spPr bwMode="auto">
          <a:xfrm>
            <a:off x="2590800" y="3017838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3" name="Line 23"/>
          <p:cNvSpPr>
            <a:spLocks noChangeShapeType="1"/>
          </p:cNvSpPr>
          <p:nvPr/>
        </p:nvSpPr>
        <p:spPr bwMode="auto">
          <a:xfrm flipV="1">
            <a:off x="2590800" y="3170238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4" name="Line 24"/>
          <p:cNvSpPr>
            <a:spLocks noChangeShapeType="1"/>
          </p:cNvSpPr>
          <p:nvPr/>
        </p:nvSpPr>
        <p:spPr bwMode="auto">
          <a:xfrm>
            <a:off x="2590800" y="4389438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5" name="Line 25"/>
          <p:cNvSpPr>
            <a:spLocks noChangeShapeType="1"/>
          </p:cNvSpPr>
          <p:nvPr/>
        </p:nvSpPr>
        <p:spPr bwMode="auto">
          <a:xfrm flipV="1">
            <a:off x="2590800" y="4618038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6" name="Line 26"/>
          <p:cNvSpPr>
            <a:spLocks noChangeShapeType="1"/>
          </p:cNvSpPr>
          <p:nvPr/>
        </p:nvSpPr>
        <p:spPr bwMode="auto">
          <a:xfrm>
            <a:off x="2590800" y="4008438"/>
            <a:ext cx="1752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7" name="Line 27"/>
          <p:cNvSpPr>
            <a:spLocks noChangeShapeType="1"/>
          </p:cNvSpPr>
          <p:nvPr/>
        </p:nvSpPr>
        <p:spPr bwMode="auto">
          <a:xfrm flipV="1">
            <a:off x="4191000" y="4160838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8" name="Line 28"/>
          <p:cNvSpPr>
            <a:spLocks noChangeShapeType="1"/>
          </p:cNvSpPr>
          <p:nvPr/>
        </p:nvSpPr>
        <p:spPr bwMode="auto">
          <a:xfrm>
            <a:off x="3733800" y="3246438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49" name="Line 29"/>
          <p:cNvSpPr>
            <a:spLocks noChangeShapeType="1"/>
          </p:cNvSpPr>
          <p:nvPr/>
        </p:nvSpPr>
        <p:spPr bwMode="auto">
          <a:xfrm flipV="1">
            <a:off x="4800600" y="3627438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41150" name="Group 30"/>
          <p:cNvGrpSpPr>
            <a:grpSpLocks/>
          </p:cNvGrpSpPr>
          <p:nvPr/>
        </p:nvGrpSpPr>
        <p:grpSpPr bwMode="auto">
          <a:xfrm>
            <a:off x="1828800" y="5532432"/>
            <a:ext cx="6540500" cy="492124"/>
            <a:chOff x="192" y="3485"/>
            <a:chExt cx="4120" cy="310"/>
          </a:xfrm>
        </p:grpSpPr>
        <p:sp>
          <p:nvSpPr>
            <p:cNvPr id="1541151" name="Line 31"/>
            <p:cNvSpPr>
              <a:spLocks noChangeShapeType="1"/>
            </p:cNvSpPr>
            <p:nvPr/>
          </p:nvSpPr>
          <p:spPr bwMode="auto">
            <a:xfrm>
              <a:off x="192" y="3485"/>
              <a:ext cx="32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2" name="Line 32"/>
            <p:cNvSpPr>
              <a:spLocks noChangeShapeType="1"/>
            </p:cNvSpPr>
            <p:nvPr/>
          </p:nvSpPr>
          <p:spPr bwMode="auto">
            <a:xfrm flipH="1">
              <a:off x="514" y="35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3" name="Text Box 33"/>
            <p:cNvSpPr txBox="1">
              <a:spLocks noChangeArrowheads="1"/>
            </p:cNvSpPr>
            <p:nvPr/>
          </p:nvSpPr>
          <p:spPr bwMode="auto">
            <a:xfrm>
              <a:off x="418" y="3561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54" name="Line 34"/>
            <p:cNvSpPr>
              <a:spLocks noChangeShapeType="1"/>
            </p:cNvSpPr>
            <p:nvPr/>
          </p:nvSpPr>
          <p:spPr bwMode="auto">
            <a:xfrm flipH="1">
              <a:off x="1042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5" name="Text Box 35"/>
            <p:cNvSpPr txBox="1">
              <a:spLocks noChangeArrowheads="1"/>
            </p:cNvSpPr>
            <p:nvPr/>
          </p:nvSpPr>
          <p:spPr bwMode="auto">
            <a:xfrm>
              <a:off x="946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56" name="Line 36"/>
            <p:cNvSpPr>
              <a:spLocks noChangeShapeType="1"/>
            </p:cNvSpPr>
            <p:nvPr/>
          </p:nvSpPr>
          <p:spPr bwMode="auto">
            <a:xfrm flipH="1">
              <a:off x="1570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7" name="Text Box 37"/>
            <p:cNvSpPr txBox="1">
              <a:spLocks noChangeArrowheads="1"/>
            </p:cNvSpPr>
            <p:nvPr/>
          </p:nvSpPr>
          <p:spPr bwMode="auto">
            <a:xfrm>
              <a:off x="1474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58" name="Line 38"/>
            <p:cNvSpPr>
              <a:spLocks noChangeShapeType="1"/>
            </p:cNvSpPr>
            <p:nvPr/>
          </p:nvSpPr>
          <p:spPr bwMode="auto">
            <a:xfrm flipH="1">
              <a:off x="2050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59" name="Text Box 39"/>
            <p:cNvSpPr txBox="1">
              <a:spLocks noChangeArrowheads="1"/>
            </p:cNvSpPr>
            <p:nvPr/>
          </p:nvSpPr>
          <p:spPr bwMode="auto">
            <a:xfrm>
              <a:off x="1954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3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60" name="Line 40"/>
            <p:cNvSpPr>
              <a:spLocks noChangeShapeType="1"/>
            </p:cNvSpPr>
            <p:nvPr/>
          </p:nvSpPr>
          <p:spPr bwMode="auto">
            <a:xfrm flipH="1">
              <a:off x="2530" y="349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61" name="Text Box 41"/>
            <p:cNvSpPr txBox="1">
              <a:spLocks noChangeArrowheads="1"/>
            </p:cNvSpPr>
            <p:nvPr/>
          </p:nvSpPr>
          <p:spPr bwMode="auto">
            <a:xfrm>
              <a:off x="2434" y="3552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</a:rPr>
                <a:t>Step 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541162" name="Text Box 42"/>
            <p:cNvSpPr txBox="1">
              <a:spLocks noChangeArrowheads="1"/>
            </p:cNvSpPr>
            <p:nvPr/>
          </p:nvSpPr>
          <p:spPr bwMode="auto">
            <a:xfrm>
              <a:off x="3389" y="3504"/>
              <a:ext cx="92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bottom-up</a:t>
              </a:r>
            </a:p>
          </p:txBody>
        </p:sp>
      </p:grpSp>
      <p:sp>
        <p:nvSpPr>
          <p:cNvPr id="1541163" name="Text Box 43"/>
          <p:cNvSpPr txBox="1">
            <a:spLocks noChangeArrowheads="1"/>
          </p:cNvSpPr>
          <p:nvPr/>
        </p:nvSpPr>
        <p:spPr bwMode="auto">
          <a:xfrm>
            <a:off x="7162800" y="1981200"/>
            <a:ext cx="3200400" cy="254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Initialization: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 Each object is a cluster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Iteration: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Merge two clusters which are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    most similar to each other;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Until all objects are merged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          into a single cluster</a:t>
            </a:r>
          </a:p>
        </p:txBody>
      </p:sp>
    </p:spTree>
    <p:extLst>
      <p:ext uri="{BB962C8B-B14F-4D97-AF65-F5344CB8AC3E}">
        <p14:creationId xmlns:p14="http://schemas.microsoft.com/office/powerpoint/2010/main" val="217375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4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4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4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4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4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4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4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4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4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4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4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4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4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4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4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34" grpId="0"/>
      <p:bldP spid="1541135" grpId="0" animBg="1"/>
      <p:bldP spid="1541136" grpId="0"/>
      <p:bldP spid="1541137" grpId="0" animBg="1"/>
      <p:bldP spid="1541138" grpId="0"/>
      <p:bldP spid="1541139" grpId="0" animBg="1"/>
      <p:bldP spid="1541140" grpId="0"/>
      <p:bldP spid="1541141" grpId="0" animBg="1"/>
      <p:bldP spid="1541142" grpId="0" animBg="1"/>
      <p:bldP spid="1541143" grpId="0" animBg="1"/>
      <p:bldP spid="1541144" grpId="0" animBg="1"/>
      <p:bldP spid="1541145" grpId="0" animBg="1"/>
      <p:bldP spid="1541146" grpId="0" animBg="1"/>
      <p:bldP spid="1541147" grpId="0" animBg="1"/>
      <p:bldP spid="1541148" grpId="0" animBg="1"/>
      <p:bldP spid="15411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Hierarchical Clustering</a:t>
            </a:r>
          </a:p>
        </p:txBody>
      </p:sp>
      <p:sp>
        <p:nvSpPr>
          <p:cNvPr id="1543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Divisive Approaches</a:t>
            </a: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349F-8188-40BB-86EB-9AE53858125F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1543172" name="Text Box 4"/>
          <p:cNvSpPr txBox="1">
            <a:spLocks noChangeArrowheads="1"/>
          </p:cNvSpPr>
          <p:nvPr/>
        </p:nvSpPr>
        <p:spPr bwMode="auto">
          <a:xfrm>
            <a:off x="2286000" y="30067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43173" name="Text Box 5"/>
          <p:cNvSpPr txBox="1">
            <a:spLocks noChangeArrowheads="1"/>
          </p:cNvSpPr>
          <p:nvPr/>
        </p:nvSpPr>
        <p:spPr bwMode="auto">
          <a:xfrm>
            <a:off x="2286000" y="39592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43174" name="Text Box 6"/>
          <p:cNvSpPr txBox="1">
            <a:spLocks noChangeArrowheads="1"/>
          </p:cNvSpPr>
          <p:nvPr/>
        </p:nvSpPr>
        <p:spPr bwMode="auto">
          <a:xfrm>
            <a:off x="2286000" y="34829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43175" name="Text Box 7"/>
          <p:cNvSpPr txBox="1">
            <a:spLocks noChangeArrowheads="1"/>
          </p:cNvSpPr>
          <p:nvPr/>
        </p:nvSpPr>
        <p:spPr bwMode="auto">
          <a:xfrm>
            <a:off x="2286000" y="44354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543176" name="Text Box 8"/>
          <p:cNvSpPr txBox="1">
            <a:spLocks noChangeArrowheads="1"/>
          </p:cNvSpPr>
          <p:nvPr/>
        </p:nvSpPr>
        <p:spPr bwMode="auto">
          <a:xfrm>
            <a:off x="2286000" y="25304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43177" name="Oval 9"/>
          <p:cNvSpPr>
            <a:spLocks noChangeArrowheads="1"/>
          </p:cNvSpPr>
          <p:nvPr/>
        </p:nvSpPr>
        <p:spPr bwMode="auto">
          <a:xfrm>
            <a:off x="2209800" y="26066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78" name="Oval 10"/>
          <p:cNvSpPr>
            <a:spLocks noChangeArrowheads="1"/>
          </p:cNvSpPr>
          <p:nvPr/>
        </p:nvSpPr>
        <p:spPr bwMode="auto">
          <a:xfrm>
            <a:off x="2209800" y="30638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79" name="Oval 11"/>
          <p:cNvSpPr>
            <a:spLocks noChangeArrowheads="1"/>
          </p:cNvSpPr>
          <p:nvPr/>
        </p:nvSpPr>
        <p:spPr bwMode="auto">
          <a:xfrm>
            <a:off x="2209800" y="35210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0" name="Oval 12"/>
          <p:cNvSpPr>
            <a:spLocks noChangeArrowheads="1"/>
          </p:cNvSpPr>
          <p:nvPr/>
        </p:nvSpPr>
        <p:spPr bwMode="auto">
          <a:xfrm>
            <a:off x="2209800" y="39782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1" name="Oval 13"/>
          <p:cNvSpPr>
            <a:spLocks noChangeArrowheads="1"/>
          </p:cNvSpPr>
          <p:nvPr/>
        </p:nvSpPr>
        <p:spPr bwMode="auto">
          <a:xfrm>
            <a:off x="2209800" y="4435475"/>
            <a:ext cx="457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2" name="Text Box 14"/>
          <p:cNvSpPr txBox="1">
            <a:spLocks noChangeArrowheads="1"/>
          </p:cNvSpPr>
          <p:nvPr/>
        </p:nvSpPr>
        <p:spPr bwMode="auto">
          <a:xfrm>
            <a:off x="3124200" y="2682875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</a:t>
            </a:r>
          </a:p>
        </p:txBody>
      </p:sp>
      <p:sp>
        <p:nvSpPr>
          <p:cNvPr id="1543183" name="Oval 15"/>
          <p:cNvSpPr>
            <a:spLocks noChangeArrowheads="1"/>
          </p:cNvSpPr>
          <p:nvPr/>
        </p:nvSpPr>
        <p:spPr bwMode="auto">
          <a:xfrm>
            <a:off x="2971800" y="2759075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4" name="Text Box 16"/>
          <p:cNvSpPr txBox="1">
            <a:spLocks noChangeArrowheads="1"/>
          </p:cNvSpPr>
          <p:nvPr/>
        </p:nvSpPr>
        <p:spPr bwMode="auto">
          <a:xfrm>
            <a:off x="3962400" y="4130675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 e</a:t>
            </a:r>
          </a:p>
        </p:txBody>
      </p:sp>
      <p:sp>
        <p:nvSpPr>
          <p:cNvPr id="1543185" name="Oval 17"/>
          <p:cNvSpPr>
            <a:spLocks noChangeArrowheads="1"/>
          </p:cNvSpPr>
          <p:nvPr/>
        </p:nvSpPr>
        <p:spPr bwMode="auto">
          <a:xfrm>
            <a:off x="3810000" y="4206875"/>
            <a:ext cx="838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6" name="Text Box 18"/>
          <p:cNvSpPr txBox="1">
            <a:spLocks noChangeArrowheads="1"/>
          </p:cNvSpPr>
          <p:nvPr/>
        </p:nvSpPr>
        <p:spPr bwMode="auto">
          <a:xfrm>
            <a:off x="4572001" y="3673475"/>
            <a:ext cx="75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 d e</a:t>
            </a:r>
          </a:p>
        </p:txBody>
      </p:sp>
      <p:sp>
        <p:nvSpPr>
          <p:cNvPr id="1543187" name="Oval 19"/>
          <p:cNvSpPr>
            <a:spLocks noChangeArrowheads="1"/>
          </p:cNvSpPr>
          <p:nvPr/>
        </p:nvSpPr>
        <p:spPr bwMode="auto">
          <a:xfrm>
            <a:off x="4419600" y="3673475"/>
            <a:ext cx="9906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88" name="Text Box 20"/>
          <p:cNvSpPr txBox="1">
            <a:spLocks noChangeArrowheads="1"/>
          </p:cNvSpPr>
          <p:nvPr/>
        </p:nvSpPr>
        <p:spPr bwMode="auto">
          <a:xfrm>
            <a:off x="5105401" y="3140075"/>
            <a:ext cx="1198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 b c d e</a:t>
            </a:r>
          </a:p>
        </p:txBody>
      </p:sp>
      <p:sp>
        <p:nvSpPr>
          <p:cNvPr id="1543189" name="Oval 21"/>
          <p:cNvSpPr>
            <a:spLocks noChangeArrowheads="1"/>
          </p:cNvSpPr>
          <p:nvPr/>
        </p:nvSpPr>
        <p:spPr bwMode="auto">
          <a:xfrm>
            <a:off x="4953000" y="3140075"/>
            <a:ext cx="1600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0" name="Line 22"/>
          <p:cNvSpPr>
            <a:spLocks noChangeShapeType="1"/>
          </p:cNvSpPr>
          <p:nvPr/>
        </p:nvSpPr>
        <p:spPr bwMode="auto">
          <a:xfrm>
            <a:off x="1905000" y="5456238"/>
            <a:ext cx="510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1" name="Line 23"/>
          <p:cNvSpPr>
            <a:spLocks noChangeShapeType="1"/>
          </p:cNvSpPr>
          <p:nvPr/>
        </p:nvSpPr>
        <p:spPr bwMode="auto">
          <a:xfrm flipH="1">
            <a:off x="2438400" y="54562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2" name="Text Box 24"/>
          <p:cNvSpPr txBox="1">
            <a:spLocks noChangeArrowheads="1"/>
          </p:cNvSpPr>
          <p:nvPr/>
        </p:nvSpPr>
        <p:spPr bwMode="auto">
          <a:xfrm>
            <a:off x="2286000" y="5546726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4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3" name="Line 25"/>
          <p:cNvSpPr>
            <a:spLocks noChangeShapeType="1"/>
          </p:cNvSpPr>
          <p:nvPr/>
        </p:nvSpPr>
        <p:spPr bwMode="auto">
          <a:xfrm flipH="1">
            <a:off x="32766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4" name="Text Box 26"/>
          <p:cNvSpPr txBox="1">
            <a:spLocks noChangeArrowheads="1"/>
          </p:cNvSpPr>
          <p:nvPr/>
        </p:nvSpPr>
        <p:spPr bwMode="auto">
          <a:xfrm>
            <a:off x="31242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3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5" name="Line 27"/>
          <p:cNvSpPr>
            <a:spLocks noChangeShapeType="1"/>
          </p:cNvSpPr>
          <p:nvPr/>
        </p:nvSpPr>
        <p:spPr bwMode="auto">
          <a:xfrm flipH="1">
            <a:off x="41148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6" name="Text Box 28"/>
          <p:cNvSpPr txBox="1">
            <a:spLocks noChangeArrowheads="1"/>
          </p:cNvSpPr>
          <p:nvPr/>
        </p:nvSpPr>
        <p:spPr bwMode="auto">
          <a:xfrm>
            <a:off x="39624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2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7" name="Line 29"/>
          <p:cNvSpPr>
            <a:spLocks noChangeShapeType="1"/>
          </p:cNvSpPr>
          <p:nvPr/>
        </p:nvSpPr>
        <p:spPr bwMode="auto">
          <a:xfrm flipH="1">
            <a:off x="48768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98" name="Text Box 30"/>
          <p:cNvSpPr txBox="1">
            <a:spLocks noChangeArrowheads="1"/>
          </p:cNvSpPr>
          <p:nvPr/>
        </p:nvSpPr>
        <p:spPr bwMode="auto">
          <a:xfrm>
            <a:off x="47244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1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199" name="Line 31"/>
          <p:cNvSpPr>
            <a:spLocks noChangeShapeType="1"/>
          </p:cNvSpPr>
          <p:nvPr/>
        </p:nvSpPr>
        <p:spPr bwMode="auto">
          <a:xfrm flipH="1">
            <a:off x="5638800" y="5441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0" name="Text Box 32"/>
          <p:cNvSpPr txBox="1">
            <a:spLocks noChangeArrowheads="1"/>
          </p:cNvSpPr>
          <p:nvPr/>
        </p:nvSpPr>
        <p:spPr bwMode="auto">
          <a:xfrm>
            <a:off x="5486400" y="5532438"/>
            <a:ext cx="76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Step 0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43201" name="Line 33"/>
          <p:cNvSpPr>
            <a:spLocks noChangeShapeType="1"/>
          </p:cNvSpPr>
          <p:nvPr/>
        </p:nvSpPr>
        <p:spPr bwMode="auto">
          <a:xfrm>
            <a:off x="2667000" y="2759075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2" name="Line 34"/>
          <p:cNvSpPr>
            <a:spLocks noChangeShapeType="1"/>
          </p:cNvSpPr>
          <p:nvPr/>
        </p:nvSpPr>
        <p:spPr bwMode="auto">
          <a:xfrm flipV="1">
            <a:off x="2667000" y="2911475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3" name="Line 35"/>
          <p:cNvSpPr>
            <a:spLocks noChangeShapeType="1"/>
          </p:cNvSpPr>
          <p:nvPr/>
        </p:nvSpPr>
        <p:spPr bwMode="auto">
          <a:xfrm>
            <a:off x="2667000" y="4130675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4" name="Line 36"/>
          <p:cNvSpPr>
            <a:spLocks noChangeShapeType="1"/>
          </p:cNvSpPr>
          <p:nvPr/>
        </p:nvSpPr>
        <p:spPr bwMode="auto">
          <a:xfrm flipV="1">
            <a:off x="2667000" y="4359275"/>
            <a:ext cx="1143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5" name="Line 37"/>
          <p:cNvSpPr>
            <a:spLocks noChangeShapeType="1"/>
          </p:cNvSpPr>
          <p:nvPr/>
        </p:nvSpPr>
        <p:spPr bwMode="auto">
          <a:xfrm>
            <a:off x="2667000" y="3749675"/>
            <a:ext cx="1752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6" name="Line 38"/>
          <p:cNvSpPr>
            <a:spLocks noChangeShapeType="1"/>
          </p:cNvSpPr>
          <p:nvPr/>
        </p:nvSpPr>
        <p:spPr bwMode="auto">
          <a:xfrm flipV="1">
            <a:off x="4267200" y="3902075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7" name="Line 39"/>
          <p:cNvSpPr>
            <a:spLocks noChangeShapeType="1"/>
          </p:cNvSpPr>
          <p:nvPr/>
        </p:nvSpPr>
        <p:spPr bwMode="auto">
          <a:xfrm>
            <a:off x="3810000" y="2987675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8" name="Line 40"/>
          <p:cNvSpPr>
            <a:spLocks noChangeShapeType="1"/>
          </p:cNvSpPr>
          <p:nvPr/>
        </p:nvSpPr>
        <p:spPr bwMode="auto">
          <a:xfrm flipV="1">
            <a:off x="4876800" y="3368675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09" name="Text Box 41"/>
          <p:cNvSpPr txBox="1">
            <a:spLocks noChangeArrowheads="1"/>
          </p:cNvSpPr>
          <p:nvPr/>
        </p:nvSpPr>
        <p:spPr bwMode="auto">
          <a:xfrm>
            <a:off x="6821006" y="5486401"/>
            <a:ext cx="1445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Top-down</a:t>
            </a:r>
          </a:p>
        </p:txBody>
      </p:sp>
      <p:sp>
        <p:nvSpPr>
          <p:cNvPr id="1543210" name="Text Box 42"/>
          <p:cNvSpPr txBox="1">
            <a:spLocks noChangeArrowheads="1"/>
          </p:cNvSpPr>
          <p:nvPr/>
        </p:nvSpPr>
        <p:spPr bwMode="auto">
          <a:xfrm>
            <a:off x="7162800" y="1600200"/>
            <a:ext cx="3352800" cy="254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Initialization: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 All objects stay in one cluster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Iteration: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Select a cluster and split it into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    two sub clusters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Until each leaf cluster contains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          only one object</a:t>
            </a:r>
          </a:p>
        </p:txBody>
      </p:sp>
    </p:spTree>
    <p:extLst>
      <p:ext uri="{BB962C8B-B14F-4D97-AF65-F5344CB8AC3E}">
        <p14:creationId xmlns:p14="http://schemas.microsoft.com/office/powerpoint/2010/main" val="7162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172" grpId="0"/>
      <p:bldP spid="1543173" grpId="0"/>
      <p:bldP spid="1543174" grpId="0"/>
      <p:bldP spid="1543175" grpId="0"/>
      <p:bldP spid="1543176" grpId="0"/>
      <p:bldP spid="1543177" grpId="0" animBg="1"/>
      <p:bldP spid="1543178" grpId="0" animBg="1"/>
      <p:bldP spid="1543179" grpId="0" animBg="1"/>
      <p:bldP spid="1543180" grpId="0" animBg="1"/>
      <p:bldP spid="1543181" grpId="0" animBg="1"/>
      <p:bldP spid="1543182" grpId="0"/>
      <p:bldP spid="1543183" grpId="0" animBg="1"/>
      <p:bldP spid="1543184" grpId="0"/>
      <p:bldP spid="1543185" grpId="0" animBg="1"/>
      <p:bldP spid="1543186" grpId="0"/>
      <p:bldP spid="1543187" grpId="0" animBg="1"/>
      <p:bldP spid="1543201" grpId="0" animBg="1"/>
      <p:bldP spid="1543202" grpId="0" animBg="1"/>
      <p:bldP spid="1543203" grpId="0" animBg="1"/>
      <p:bldP spid="1543204" grpId="0" animBg="1"/>
      <p:bldP spid="1543205" grpId="0" animBg="1"/>
      <p:bldP spid="1543206" grpId="0" animBg="1"/>
      <p:bldP spid="1543207" grpId="0" animBg="1"/>
      <p:bldP spid="154320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Dendrogram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57798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1"/>
            <a:ext cx="6880224" cy="175895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binary tree that shows how clusters are merged/split hierarchically 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Each node on the tree is a cluster; each leaf node is a singleton cluster</a:t>
            </a:r>
          </a:p>
        </p:txBody>
      </p:sp>
      <p:sp>
        <p:nvSpPr>
          <p:cNvPr id="51" name="Slide Number Placeholder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3655E2F-6364-4022-AA78-27C853A26FE5}" type="slidenum">
              <a:rPr lang="zh-CN" altLang="en-US"/>
              <a:pPr/>
              <a:t>63</a:t>
            </a:fld>
            <a:endParaRPr lang="en-US" altLang="zh-CN"/>
          </a:p>
        </p:txBody>
      </p:sp>
      <p:grpSp>
        <p:nvGrpSpPr>
          <p:cNvPr id="1577988" name="Group 4"/>
          <p:cNvGrpSpPr>
            <a:grpSpLocks/>
          </p:cNvGrpSpPr>
          <p:nvPr/>
        </p:nvGrpSpPr>
        <p:grpSpPr bwMode="auto">
          <a:xfrm>
            <a:off x="2971800" y="3271838"/>
            <a:ext cx="6248400" cy="2900362"/>
            <a:chOff x="912" y="2061"/>
            <a:chExt cx="3936" cy="1827"/>
          </a:xfrm>
        </p:grpSpPr>
        <p:sp>
          <p:nvSpPr>
            <p:cNvPr id="1577989" name="Line 5"/>
            <p:cNvSpPr>
              <a:spLocks noChangeShapeType="1"/>
            </p:cNvSpPr>
            <p:nvPr/>
          </p:nvSpPr>
          <p:spPr bwMode="auto">
            <a:xfrm>
              <a:off x="950" y="3479"/>
              <a:ext cx="454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0" name="Line 6"/>
            <p:cNvSpPr>
              <a:spLocks noChangeShapeType="1"/>
            </p:cNvSpPr>
            <p:nvPr/>
          </p:nvSpPr>
          <p:spPr bwMode="auto">
            <a:xfrm>
              <a:off x="1404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1" name="Line 7"/>
            <p:cNvSpPr>
              <a:spLocks noChangeShapeType="1"/>
            </p:cNvSpPr>
            <p:nvPr/>
          </p:nvSpPr>
          <p:spPr bwMode="auto">
            <a:xfrm>
              <a:off x="2350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2" name="Line 8"/>
            <p:cNvSpPr>
              <a:spLocks noChangeShapeType="1"/>
            </p:cNvSpPr>
            <p:nvPr/>
          </p:nvSpPr>
          <p:spPr bwMode="auto">
            <a:xfrm>
              <a:off x="2350" y="3479"/>
              <a:ext cx="492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3" name="Line 9"/>
            <p:cNvSpPr>
              <a:spLocks noChangeShapeType="1"/>
            </p:cNvSpPr>
            <p:nvPr/>
          </p:nvSpPr>
          <p:spPr bwMode="auto">
            <a:xfrm>
              <a:off x="2842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4" name="Line 10"/>
            <p:cNvSpPr>
              <a:spLocks noChangeShapeType="1"/>
            </p:cNvSpPr>
            <p:nvPr/>
          </p:nvSpPr>
          <p:spPr bwMode="auto">
            <a:xfrm>
              <a:off x="4280" y="3510"/>
              <a:ext cx="0" cy="34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5" name="Line 11"/>
            <p:cNvSpPr>
              <a:spLocks noChangeShapeType="1"/>
            </p:cNvSpPr>
            <p:nvPr/>
          </p:nvSpPr>
          <p:spPr bwMode="auto">
            <a:xfrm>
              <a:off x="4280" y="3510"/>
              <a:ext cx="53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6" name="Line 12"/>
            <p:cNvSpPr>
              <a:spLocks noChangeShapeType="1"/>
            </p:cNvSpPr>
            <p:nvPr/>
          </p:nvSpPr>
          <p:spPr bwMode="auto">
            <a:xfrm>
              <a:off x="4810" y="3510"/>
              <a:ext cx="0" cy="34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7" name="Line 13"/>
            <p:cNvSpPr>
              <a:spLocks noChangeShapeType="1"/>
            </p:cNvSpPr>
            <p:nvPr/>
          </p:nvSpPr>
          <p:spPr bwMode="auto">
            <a:xfrm>
              <a:off x="1177" y="3164"/>
              <a:ext cx="0" cy="31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8" name="Line 14"/>
            <p:cNvSpPr>
              <a:spLocks noChangeShapeType="1"/>
            </p:cNvSpPr>
            <p:nvPr/>
          </p:nvSpPr>
          <p:spPr bwMode="auto">
            <a:xfrm>
              <a:off x="1177" y="3164"/>
              <a:ext cx="719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999" name="Line 15"/>
            <p:cNvSpPr>
              <a:spLocks noChangeShapeType="1"/>
            </p:cNvSpPr>
            <p:nvPr/>
          </p:nvSpPr>
          <p:spPr bwMode="auto">
            <a:xfrm>
              <a:off x="1896" y="3164"/>
              <a:ext cx="0" cy="69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0" name="Line 16"/>
            <p:cNvSpPr>
              <a:spLocks noChangeShapeType="1"/>
            </p:cNvSpPr>
            <p:nvPr/>
          </p:nvSpPr>
          <p:spPr bwMode="auto">
            <a:xfrm>
              <a:off x="2539" y="3164"/>
              <a:ext cx="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1" name="Line 17"/>
            <p:cNvSpPr>
              <a:spLocks noChangeShapeType="1"/>
            </p:cNvSpPr>
            <p:nvPr/>
          </p:nvSpPr>
          <p:spPr bwMode="auto">
            <a:xfrm>
              <a:off x="2577" y="3164"/>
              <a:ext cx="0" cy="31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2" name="Line 18"/>
            <p:cNvSpPr>
              <a:spLocks noChangeShapeType="1"/>
            </p:cNvSpPr>
            <p:nvPr/>
          </p:nvSpPr>
          <p:spPr bwMode="auto">
            <a:xfrm>
              <a:off x="2615" y="3164"/>
              <a:ext cx="719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3" name="Line 19"/>
            <p:cNvSpPr>
              <a:spLocks noChangeShapeType="1"/>
            </p:cNvSpPr>
            <p:nvPr/>
          </p:nvSpPr>
          <p:spPr bwMode="auto">
            <a:xfrm>
              <a:off x="3334" y="3164"/>
              <a:ext cx="0" cy="69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4" name="Line 20"/>
            <p:cNvSpPr>
              <a:spLocks noChangeShapeType="1"/>
            </p:cNvSpPr>
            <p:nvPr/>
          </p:nvSpPr>
          <p:spPr bwMode="auto">
            <a:xfrm>
              <a:off x="2577" y="3164"/>
              <a:ext cx="7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5" name="Line 21"/>
            <p:cNvSpPr>
              <a:spLocks noChangeShapeType="1"/>
            </p:cNvSpPr>
            <p:nvPr/>
          </p:nvSpPr>
          <p:spPr bwMode="auto">
            <a:xfrm>
              <a:off x="2956" y="2817"/>
              <a:ext cx="0" cy="34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6" name="Line 22"/>
            <p:cNvSpPr>
              <a:spLocks noChangeShapeType="1"/>
            </p:cNvSpPr>
            <p:nvPr/>
          </p:nvSpPr>
          <p:spPr bwMode="auto">
            <a:xfrm flipV="1">
              <a:off x="3788" y="2817"/>
              <a:ext cx="0" cy="104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7" name="Line 23"/>
            <p:cNvSpPr>
              <a:spLocks noChangeShapeType="1"/>
            </p:cNvSpPr>
            <p:nvPr/>
          </p:nvSpPr>
          <p:spPr bwMode="auto">
            <a:xfrm>
              <a:off x="2956" y="2817"/>
              <a:ext cx="832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8" name="Line 24"/>
            <p:cNvSpPr>
              <a:spLocks noChangeShapeType="1"/>
            </p:cNvSpPr>
            <p:nvPr/>
          </p:nvSpPr>
          <p:spPr bwMode="auto">
            <a:xfrm>
              <a:off x="3372" y="2471"/>
              <a:ext cx="0" cy="346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09" name="Line 25"/>
            <p:cNvSpPr>
              <a:spLocks noChangeShapeType="1"/>
            </p:cNvSpPr>
            <p:nvPr/>
          </p:nvSpPr>
          <p:spPr bwMode="auto">
            <a:xfrm flipV="1">
              <a:off x="4545" y="2439"/>
              <a:ext cx="0" cy="107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0" name="Line 26"/>
            <p:cNvSpPr>
              <a:spLocks noChangeShapeType="1"/>
            </p:cNvSpPr>
            <p:nvPr/>
          </p:nvSpPr>
          <p:spPr bwMode="auto">
            <a:xfrm flipH="1">
              <a:off x="3372" y="2439"/>
              <a:ext cx="1173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1" name="Line 27"/>
            <p:cNvSpPr>
              <a:spLocks noChangeShapeType="1"/>
            </p:cNvSpPr>
            <p:nvPr/>
          </p:nvSpPr>
          <p:spPr bwMode="auto">
            <a:xfrm flipV="1">
              <a:off x="3372" y="2439"/>
              <a:ext cx="0" cy="9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2" name="Line 28"/>
            <p:cNvSpPr>
              <a:spLocks noChangeShapeType="1"/>
            </p:cNvSpPr>
            <p:nvPr/>
          </p:nvSpPr>
          <p:spPr bwMode="auto">
            <a:xfrm>
              <a:off x="3940" y="2061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3" name="Line 29"/>
            <p:cNvSpPr>
              <a:spLocks noChangeShapeType="1"/>
            </p:cNvSpPr>
            <p:nvPr/>
          </p:nvSpPr>
          <p:spPr bwMode="auto">
            <a:xfrm flipH="1">
              <a:off x="1593" y="2061"/>
              <a:ext cx="2347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4" name="Line 30"/>
            <p:cNvSpPr>
              <a:spLocks noChangeShapeType="1"/>
            </p:cNvSpPr>
            <p:nvPr/>
          </p:nvSpPr>
          <p:spPr bwMode="auto">
            <a:xfrm flipV="1">
              <a:off x="1518" y="2061"/>
              <a:ext cx="0" cy="110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5" name="Line 31"/>
            <p:cNvSpPr>
              <a:spLocks noChangeShapeType="1"/>
            </p:cNvSpPr>
            <p:nvPr/>
          </p:nvSpPr>
          <p:spPr bwMode="auto">
            <a:xfrm>
              <a:off x="1782" y="2061"/>
              <a:ext cx="0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6" name="Line 32"/>
            <p:cNvSpPr>
              <a:spLocks noChangeShapeType="1"/>
            </p:cNvSpPr>
            <p:nvPr/>
          </p:nvSpPr>
          <p:spPr bwMode="auto">
            <a:xfrm flipH="1">
              <a:off x="1518" y="2061"/>
              <a:ext cx="189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7" name="Line 33"/>
            <p:cNvSpPr>
              <a:spLocks noChangeShapeType="1"/>
            </p:cNvSpPr>
            <p:nvPr/>
          </p:nvSpPr>
          <p:spPr bwMode="auto">
            <a:xfrm>
              <a:off x="950" y="3479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8" name="Oval 34"/>
            <p:cNvSpPr>
              <a:spLocks noChangeArrowheads="1"/>
            </p:cNvSpPr>
            <p:nvPr/>
          </p:nvSpPr>
          <p:spPr bwMode="auto">
            <a:xfrm>
              <a:off x="477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19" name="Oval 35"/>
            <p:cNvSpPr>
              <a:spLocks noChangeArrowheads="1"/>
            </p:cNvSpPr>
            <p:nvPr/>
          </p:nvSpPr>
          <p:spPr bwMode="auto">
            <a:xfrm>
              <a:off x="424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0" name="Oval 36"/>
            <p:cNvSpPr>
              <a:spLocks noChangeArrowheads="1"/>
            </p:cNvSpPr>
            <p:nvPr/>
          </p:nvSpPr>
          <p:spPr bwMode="auto">
            <a:xfrm>
              <a:off x="3750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1" name="Oval 37"/>
            <p:cNvSpPr>
              <a:spLocks noChangeArrowheads="1"/>
            </p:cNvSpPr>
            <p:nvPr/>
          </p:nvSpPr>
          <p:spPr bwMode="auto">
            <a:xfrm>
              <a:off x="3296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2" name="Oval 38"/>
            <p:cNvSpPr>
              <a:spLocks noChangeArrowheads="1"/>
            </p:cNvSpPr>
            <p:nvPr/>
          </p:nvSpPr>
          <p:spPr bwMode="auto">
            <a:xfrm>
              <a:off x="2804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3" name="Oval 39"/>
            <p:cNvSpPr>
              <a:spLocks noChangeArrowheads="1"/>
            </p:cNvSpPr>
            <p:nvPr/>
          </p:nvSpPr>
          <p:spPr bwMode="auto">
            <a:xfrm>
              <a:off x="231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4" name="Oval 40"/>
            <p:cNvSpPr>
              <a:spLocks noChangeArrowheads="1"/>
            </p:cNvSpPr>
            <p:nvPr/>
          </p:nvSpPr>
          <p:spPr bwMode="auto">
            <a:xfrm>
              <a:off x="1858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5" name="Oval 41"/>
            <p:cNvSpPr>
              <a:spLocks noChangeArrowheads="1"/>
            </p:cNvSpPr>
            <p:nvPr/>
          </p:nvSpPr>
          <p:spPr bwMode="auto">
            <a:xfrm>
              <a:off x="1366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8026" name="Oval 42"/>
            <p:cNvSpPr>
              <a:spLocks noChangeArrowheads="1"/>
            </p:cNvSpPr>
            <p:nvPr/>
          </p:nvSpPr>
          <p:spPr bwMode="auto">
            <a:xfrm>
              <a:off x="912" y="3825"/>
              <a:ext cx="76" cy="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78027" name="Rectangle 43"/>
          <p:cNvSpPr>
            <a:spLocks noChangeArrowheads="1"/>
          </p:cNvSpPr>
          <p:nvPr/>
        </p:nvSpPr>
        <p:spPr bwMode="auto">
          <a:xfrm>
            <a:off x="3235325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28" name="Rectangle 44"/>
          <p:cNvSpPr>
            <a:spLocks noChangeArrowheads="1"/>
          </p:cNvSpPr>
          <p:nvPr/>
        </p:nvSpPr>
        <p:spPr bwMode="auto">
          <a:xfrm>
            <a:off x="3789363" y="49037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29" name="Rectangle 45"/>
          <p:cNvSpPr>
            <a:spLocks noChangeArrowheads="1"/>
          </p:cNvSpPr>
          <p:nvPr/>
        </p:nvSpPr>
        <p:spPr bwMode="auto">
          <a:xfrm>
            <a:off x="5816600" y="317976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0" name="Rectangle 46"/>
          <p:cNvSpPr>
            <a:spLocks noChangeArrowheads="1"/>
          </p:cNvSpPr>
          <p:nvPr/>
        </p:nvSpPr>
        <p:spPr bwMode="auto">
          <a:xfrm>
            <a:off x="5492750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1" name="Rectangle 47"/>
          <p:cNvSpPr>
            <a:spLocks noChangeArrowheads="1"/>
          </p:cNvSpPr>
          <p:nvPr/>
        </p:nvSpPr>
        <p:spPr bwMode="auto">
          <a:xfrm>
            <a:off x="6059488" y="48974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2" name="Rectangle 48"/>
          <p:cNvSpPr>
            <a:spLocks noChangeArrowheads="1"/>
          </p:cNvSpPr>
          <p:nvPr/>
        </p:nvSpPr>
        <p:spPr bwMode="auto">
          <a:xfrm>
            <a:off x="6726238" y="43640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3" name="Rectangle 49"/>
          <p:cNvSpPr>
            <a:spLocks noChangeArrowheads="1"/>
          </p:cNvSpPr>
          <p:nvPr/>
        </p:nvSpPr>
        <p:spPr bwMode="auto">
          <a:xfrm>
            <a:off x="7620000" y="3733800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8034" name="Rectangle 50"/>
          <p:cNvSpPr>
            <a:spLocks noChangeArrowheads="1"/>
          </p:cNvSpPr>
          <p:nvPr/>
        </p:nvSpPr>
        <p:spPr bwMode="auto">
          <a:xfrm>
            <a:off x="8589963" y="55133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04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Dendrogram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5790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7596189" cy="1268413"/>
          </a:xfrm>
        </p:spPr>
        <p:txBody>
          <a:bodyPr/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A clustering of the data objects is obtained by cutting the </a:t>
            </a:r>
            <a:r>
              <a:rPr lang="en-US" altLang="zh-CN" i="1" dirty="0">
                <a:ea typeface="宋体" panose="02010600030101010101" pitchFamily="2" charset="-122"/>
              </a:rPr>
              <a:t>dendrogram</a:t>
            </a:r>
            <a:r>
              <a:rPr lang="en-US" altLang="zh-CN" dirty="0">
                <a:ea typeface="宋体" panose="02010600030101010101" pitchFamily="2" charset="-122"/>
              </a:rPr>
              <a:t> at the desired level, then each connected component forms a cluster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Slide Number Placeholder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C6B379B-C866-462E-8721-36A3E03EEB43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1579013" name="Line 5"/>
          <p:cNvSpPr>
            <a:spLocks noChangeShapeType="1"/>
          </p:cNvSpPr>
          <p:nvPr/>
        </p:nvSpPr>
        <p:spPr bwMode="auto">
          <a:xfrm>
            <a:off x="3032126" y="5522913"/>
            <a:ext cx="72072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4" name="Line 6"/>
          <p:cNvSpPr>
            <a:spLocks noChangeShapeType="1"/>
          </p:cNvSpPr>
          <p:nvPr/>
        </p:nvSpPr>
        <p:spPr bwMode="auto">
          <a:xfrm>
            <a:off x="3752850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5" name="Line 7"/>
          <p:cNvSpPr>
            <a:spLocks noChangeShapeType="1"/>
          </p:cNvSpPr>
          <p:nvPr/>
        </p:nvSpPr>
        <p:spPr bwMode="auto">
          <a:xfrm>
            <a:off x="52546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6" name="Line 8"/>
          <p:cNvSpPr>
            <a:spLocks noChangeShapeType="1"/>
          </p:cNvSpPr>
          <p:nvPr/>
        </p:nvSpPr>
        <p:spPr bwMode="auto">
          <a:xfrm>
            <a:off x="5254625" y="5522913"/>
            <a:ext cx="7810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7" name="Line 9"/>
          <p:cNvSpPr>
            <a:spLocks noChangeShapeType="1"/>
          </p:cNvSpPr>
          <p:nvPr/>
        </p:nvSpPr>
        <p:spPr bwMode="auto">
          <a:xfrm>
            <a:off x="603567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8" name="Line 10"/>
          <p:cNvSpPr>
            <a:spLocks noChangeShapeType="1"/>
          </p:cNvSpPr>
          <p:nvPr/>
        </p:nvSpPr>
        <p:spPr bwMode="auto">
          <a:xfrm>
            <a:off x="8318500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19" name="Line 11"/>
          <p:cNvSpPr>
            <a:spLocks noChangeShapeType="1"/>
          </p:cNvSpPr>
          <p:nvPr/>
        </p:nvSpPr>
        <p:spPr bwMode="auto">
          <a:xfrm>
            <a:off x="8318501" y="5572125"/>
            <a:ext cx="84137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0" name="Line 12"/>
          <p:cNvSpPr>
            <a:spLocks noChangeShapeType="1"/>
          </p:cNvSpPr>
          <p:nvPr/>
        </p:nvSpPr>
        <p:spPr bwMode="auto">
          <a:xfrm>
            <a:off x="9159875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1" name="Line 13"/>
          <p:cNvSpPr>
            <a:spLocks noChangeShapeType="1"/>
          </p:cNvSpPr>
          <p:nvPr/>
        </p:nvSpPr>
        <p:spPr bwMode="auto">
          <a:xfrm>
            <a:off x="33924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2" name="Line 14"/>
          <p:cNvSpPr>
            <a:spLocks noChangeShapeType="1"/>
          </p:cNvSpPr>
          <p:nvPr/>
        </p:nvSpPr>
        <p:spPr bwMode="auto">
          <a:xfrm>
            <a:off x="3392488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3" name="Line 15"/>
          <p:cNvSpPr>
            <a:spLocks noChangeShapeType="1"/>
          </p:cNvSpPr>
          <p:nvPr/>
        </p:nvSpPr>
        <p:spPr bwMode="auto">
          <a:xfrm>
            <a:off x="4533900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4" name="Line 16"/>
          <p:cNvSpPr>
            <a:spLocks noChangeShapeType="1"/>
          </p:cNvSpPr>
          <p:nvPr/>
        </p:nvSpPr>
        <p:spPr bwMode="auto">
          <a:xfrm>
            <a:off x="5554663" y="5022850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5" name="Line 17"/>
          <p:cNvSpPr>
            <a:spLocks noChangeShapeType="1"/>
          </p:cNvSpPr>
          <p:nvPr/>
        </p:nvSpPr>
        <p:spPr bwMode="auto">
          <a:xfrm>
            <a:off x="56149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6" name="Line 18"/>
          <p:cNvSpPr>
            <a:spLocks noChangeShapeType="1"/>
          </p:cNvSpPr>
          <p:nvPr/>
        </p:nvSpPr>
        <p:spPr bwMode="auto">
          <a:xfrm>
            <a:off x="5675313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7" name="Line 19"/>
          <p:cNvSpPr>
            <a:spLocks noChangeShapeType="1"/>
          </p:cNvSpPr>
          <p:nvPr/>
        </p:nvSpPr>
        <p:spPr bwMode="auto">
          <a:xfrm>
            <a:off x="6816725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8" name="Line 20"/>
          <p:cNvSpPr>
            <a:spLocks noChangeShapeType="1"/>
          </p:cNvSpPr>
          <p:nvPr/>
        </p:nvSpPr>
        <p:spPr bwMode="auto">
          <a:xfrm>
            <a:off x="5614988" y="5022850"/>
            <a:ext cx="1206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29" name="Line 21"/>
          <p:cNvSpPr>
            <a:spLocks noChangeShapeType="1"/>
          </p:cNvSpPr>
          <p:nvPr/>
        </p:nvSpPr>
        <p:spPr bwMode="auto">
          <a:xfrm>
            <a:off x="6216650" y="4471988"/>
            <a:ext cx="0" cy="55086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0" name="Line 22"/>
          <p:cNvSpPr>
            <a:spLocks noChangeShapeType="1"/>
          </p:cNvSpPr>
          <p:nvPr/>
        </p:nvSpPr>
        <p:spPr bwMode="auto">
          <a:xfrm flipV="1">
            <a:off x="7537450" y="4471988"/>
            <a:ext cx="0" cy="1651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1" name="Line 23"/>
          <p:cNvSpPr>
            <a:spLocks noChangeShapeType="1"/>
          </p:cNvSpPr>
          <p:nvPr/>
        </p:nvSpPr>
        <p:spPr bwMode="auto">
          <a:xfrm>
            <a:off x="6216650" y="4471988"/>
            <a:ext cx="13208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2" name="Line 24"/>
          <p:cNvSpPr>
            <a:spLocks noChangeShapeType="1"/>
          </p:cNvSpPr>
          <p:nvPr/>
        </p:nvSpPr>
        <p:spPr bwMode="auto">
          <a:xfrm>
            <a:off x="6877050" y="3922714"/>
            <a:ext cx="0" cy="5492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3" name="Line 25"/>
          <p:cNvSpPr>
            <a:spLocks noChangeShapeType="1"/>
          </p:cNvSpPr>
          <p:nvPr/>
        </p:nvSpPr>
        <p:spPr bwMode="auto">
          <a:xfrm flipV="1">
            <a:off x="8739188" y="3871913"/>
            <a:ext cx="0" cy="170021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4" name="Line 26"/>
          <p:cNvSpPr>
            <a:spLocks noChangeShapeType="1"/>
          </p:cNvSpPr>
          <p:nvPr/>
        </p:nvSpPr>
        <p:spPr bwMode="auto">
          <a:xfrm flipH="1">
            <a:off x="6877050" y="3871913"/>
            <a:ext cx="1862138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5" name="Line 27"/>
          <p:cNvSpPr>
            <a:spLocks noChangeShapeType="1"/>
          </p:cNvSpPr>
          <p:nvPr/>
        </p:nvSpPr>
        <p:spPr bwMode="auto">
          <a:xfrm flipV="1">
            <a:off x="6877050" y="3871913"/>
            <a:ext cx="0" cy="15081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39" name="Line 31"/>
          <p:cNvSpPr>
            <a:spLocks noChangeShapeType="1"/>
          </p:cNvSpPr>
          <p:nvPr/>
        </p:nvSpPr>
        <p:spPr bwMode="auto">
          <a:xfrm>
            <a:off x="4352925" y="3271838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1" name="Line 33"/>
          <p:cNvSpPr>
            <a:spLocks noChangeShapeType="1"/>
          </p:cNvSpPr>
          <p:nvPr/>
        </p:nvSpPr>
        <p:spPr bwMode="auto">
          <a:xfrm>
            <a:off x="30321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2" name="Oval 34"/>
          <p:cNvSpPr>
            <a:spLocks noChangeArrowheads="1"/>
          </p:cNvSpPr>
          <p:nvPr/>
        </p:nvSpPr>
        <p:spPr bwMode="auto">
          <a:xfrm>
            <a:off x="90995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3" name="Oval 35"/>
          <p:cNvSpPr>
            <a:spLocks noChangeArrowheads="1"/>
          </p:cNvSpPr>
          <p:nvPr/>
        </p:nvSpPr>
        <p:spPr bwMode="auto">
          <a:xfrm>
            <a:off x="82581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4" name="Oval 36"/>
          <p:cNvSpPr>
            <a:spLocks noChangeArrowheads="1"/>
          </p:cNvSpPr>
          <p:nvPr/>
        </p:nvSpPr>
        <p:spPr bwMode="auto">
          <a:xfrm>
            <a:off x="74771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5" name="Oval 37"/>
          <p:cNvSpPr>
            <a:spLocks noChangeArrowheads="1"/>
          </p:cNvSpPr>
          <p:nvPr/>
        </p:nvSpPr>
        <p:spPr bwMode="auto">
          <a:xfrm>
            <a:off x="67564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6" name="Oval 38"/>
          <p:cNvSpPr>
            <a:spLocks noChangeArrowheads="1"/>
          </p:cNvSpPr>
          <p:nvPr/>
        </p:nvSpPr>
        <p:spPr bwMode="auto">
          <a:xfrm>
            <a:off x="59753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7" name="Oval 39"/>
          <p:cNvSpPr>
            <a:spLocks noChangeArrowheads="1"/>
          </p:cNvSpPr>
          <p:nvPr/>
        </p:nvSpPr>
        <p:spPr bwMode="auto">
          <a:xfrm>
            <a:off x="51943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8" name="Oval 40"/>
          <p:cNvSpPr>
            <a:spLocks noChangeArrowheads="1"/>
          </p:cNvSpPr>
          <p:nvPr/>
        </p:nvSpPr>
        <p:spPr bwMode="auto">
          <a:xfrm>
            <a:off x="44735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49" name="Oval 41"/>
          <p:cNvSpPr>
            <a:spLocks noChangeArrowheads="1"/>
          </p:cNvSpPr>
          <p:nvPr/>
        </p:nvSpPr>
        <p:spPr bwMode="auto">
          <a:xfrm>
            <a:off x="36925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0" name="Oval 42"/>
          <p:cNvSpPr>
            <a:spLocks noChangeArrowheads="1"/>
          </p:cNvSpPr>
          <p:nvPr/>
        </p:nvSpPr>
        <p:spPr bwMode="auto">
          <a:xfrm>
            <a:off x="29718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1" name="Rectangle 43"/>
          <p:cNvSpPr>
            <a:spLocks noChangeArrowheads="1"/>
          </p:cNvSpPr>
          <p:nvPr/>
        </p:nvSpPr>
        <p:spPr bwMode="auto">
          <a:xfrm>
            <a:off x="3235325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2" name="Rectangle 44"/>
          <p:cNvSpPr>
            <a:spLocks noChangeArrowheads="1"/>
          </p:cNvSpPr>
          <p:nvPr/>
        </p:nvSpPr>
        <p:spPr bwMode="auto">
          <a:xfrm>
            <a:off x="3789363" y="49037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79063" name="Group 55"/>
          <p:cNvGrpSpPr>
            <a:grpSpLocks/>
          </p:cNvGrpSpPr>
          <p:nvPr/>
        </p:nvGrpSpPr>
        <p:grpSpPr bwMode="auto">
          <a:xfrm>
            <a:off x="3962401" y="3179764"/>
            <a:ext cx="3844925" cy="1843087"/>
            <a:chOff x="1536" y="2003"/>
            <a:chExt cx="2422" cy="1161"/>
          </a:xfrm>
        </p:grpSpPr>
        <p:sp>
          <p:nvSpPr>
            <p:cNvPr id="1579036" name="Line 28"/>
            <p:cNvSpPr>
              <a:spLocks noChangeShapeType="1"/>
            </p:cNvSpPr>
            <p:nvPr/>
          </p:nvSpPr>
          <p:spPr bwMode="auto">
            <a:xfrm>
              <a:off x="3958" y="2061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9037" name="Line 29"/>
            <p:cNvSpPr>
              <a:spLocks noChangeShapeType="1"/>
            </p:cNvSpPr>
            <p:nvPr/>
          </p:nvSpPr>
          <p:spPr bwMode="auto">
            <a:xfrm flipH="1">
              <a:off x="1536" y="2061"/>
              <a:ext cx="2422" cy="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9038" name="Line 30"/>
            <p:cNvSpPr>
              <a:spLocks noChangeShapeType="1"/>
            </p:cNvSpPr>
            <p:nvPr/>
          </p:nvSpPr>
          <p:spPr bwMode="auto">
            <a:xfrm flipV="1">
              <a:off x="1536" y="2061"/>
              <a:ext cx="0" cy="110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9053" name="Rectangle 45"/>
            <p:cNvSpPr>
              <a:spLocks noChangeArrowheads="1"/>
            </p:cNvSpPr>
            <p:nvPr/>
          </p:nvSpPr>
          <p:spPr bwMode="auto">
            <a:xfrm>
              <a:off x="2722" y="2003"/>
              <a:ext cx="192" cy="96"/>
            </a:xfrm>
            <a:prstGeom prst="rect">
              <a:avLst/>
            </a:prstGeom>
            <a:solidFill>
              <a:srgbClr val="00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79054" name="Rectangle 46"/>
          <p:cNvSpPr>
            <a:spLocks noChangeArrowheads="1"/>
          </p:cNvSpPr>
          <p:nvPr/>
        </p:nvSpPr>
        <p:spPr bwMode="auto">
          <a:xfrm>
            <a:off x="5492750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5" name="Rectangle 47"/>
          <p:cNvSpPr>
            <a:spLocks noChangeArrowheads="1"/>
          </p:cNvSpPr>
          <p:nvPr/>
        </p:nvSpPr>
        <p:spPr bwMode="auto">
          <a:xfrm>
            <a:off x="6059488" y="48974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6" name="Rectangle 48"/>
          <p:cNvSpPr>
            <a:spLocks noChangeArrowheads="1"/>
          </p:cNvSpPr>
          <p:nvPr/>
        </p:nvSpPr>
        <p:spPr bwMode="auto">
          <a:xfrm>
            <a:off x="6726238" y="43640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7" name="Rectangle 49"/>
          <p:cNvSpPr>
            <a:spLocks noChangeArrowheads="1"/>
          </p:cNvSpPr>
          <p:nvPr/>
        </p:nvSpPr>
        <p:spPr bwMode="auto">
          <a:xfrm>
            <a:off x="7620000" y="3733800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8" name="Rectangle 50"/>
          <p:cNvSpPr>
            <a:spLocks noChangeArrowheads="1"/>
          </p:cNvSpPr>
          <p:nvPr/>
        </p:nvSpPr>
        <p:spPr bwMode="auto">
          <a:xfrm>
            <a:off x="8589963" y="55133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9059" name="Line 51"/>
          <p:cNvSpPr>
            <a:spLocks noChangeShapeType="1"/>
          </p:cNvSpPr>
          <p:nvPr/>
        </p:nvSpPr>
        <p:spPr bwMode="gray">
          <a:xfrm>
            <a:off x="2667000" y="3505200"/>
            <a:ext cx="7848600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79061" name="Oval 53"/>
          <p:cNvSpPr>
            <a:spLocks noChangeArrowheads="1"/>
          </p:cNvSpPr>
          <p:nvPr/>
        </p:nvSpPr>
        <p:spPr bwMode="gray">
          <a:xfrm>
            <a:off x="2743200" y="5881688"/>
            <a:ext cx="2133600" cy="4572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79062" name="Oval 54"/>
          <p:cNvSpPr>
            <a:spLocks noChangeArrowheads="1"/>
          </p:cNvSpPr>
          <p:nvPr/>
        </p:nvSpPr>
        <p:spPr bwMode="gray">
          <a:xfrm>
            <a:off x="5064125" y="5819775"/>
            <a:ext cx="4495800" cy="5334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0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7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9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9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7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7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9059" grpId="0" animBg="1"/>
      <p:bldP spid="1579061" grpId="0" animBg="1"/>
      <p:bldP spid="157906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Dendrogram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5810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7691435" cy="1293815"/>
          </a:xfrm>
        </p:spPr>
        <p:txBody>
          <a:bodyPr/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A clustering of the data objects is obtained by cutting the </a:t>
            </a:r>
            <a:r>
              <a:rPr lang="en-US" altLang="zh-CN" i="1" dirty="0">
                <a:ea typeface="宋体" panose="02010600030101010101" pitchFamily="2" charset="-122"/>
              </a:rPr>
              <a:t>dendrogram</a:t>
            </a:r>
            <a:r>
              <a:rPr lang="en-US" altLang="zh-CN" dirty="0">
                <a:ea typeface="宋体" panose="02010600030101010101" pitchFamily="2" charset="-122"/>
              </a:rPr>
              <a:t> at the desired level, then each connected component forms a cluster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Slide Number Placeholder 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FF37BE2-0DFF-4AAE-936F-C2945AAE8906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1581060" name="Line 4"/>
          <p:cNvSpPr>
            <a:spLocks noChangeShapeType="1"/>
          </p:cNvSpPr>
          <p:nvPr/>
        </p:nvSpPr>
        <p:spPr bwMode="auto">
          <a:xfrm>
            <a:off x="3032126" y="5522913"/>
            <a:ext cx="72072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1" name="Line 5"/>
          <p:cNvSpPr>
            <a:spLocks noChangeShapeType="1"/>
          </p:cNvSpPr>
          <p:nvPr/>
        </p:nvSpPr>
        <p:spPr bwMode="auto">
          <a:xfrm>
            <a:off x="3752850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2" name="Line 6"/>
          <p:cNvSpPr>
            <a:spLocks noChangeShapeType="1"/>
          </p:cNvSpPr>
          <p:nvPr/>
        </p:nvSpPr>
        <p:spPr bwMode="auto">
          <a:xfrm>
            <a:off x="52546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3" name="Line 7"/>
          <p:cNvSpPr>
            <a:spLocks noChangeShapeType="1"/>
          </p:cNvSpPr>
          <p:nvPr/>
        </p:nvSpPr>
        <p:spPr bwMode="auto">
          <a:xfrm>
            <a:off x="5254625" y="5522913"/>
            <a:ext cx="7810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4" name="Line 8"/>
          <p:cNvSpPr>
            <a:spLocks noChangeShapeType="1"/>
          </p:cNvSpPr>
          <p:nvPr/>
        </p:nvSpPr>
        <p:spPr bwMode="auto">
          <a:xfrm>
            <a:off x="603567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5" name="Line 9"/>
          <p:cNvSpPr>
            <a:spLocks noChangeShapeType="1"/>
          </p:cNvSpPr>
          <p:nvPr/>
        </p:nvSpPr>
        <p:spPr bwMode="auto">
          <a:xfrm>
            <a:off x="8318500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6" name="Line 10"/>
          <p:cNvSpPr>
            <a:spLocks noChangeShapeType="1"/>
          </p:cNvSpPr>
          <p:nvPr/>
        </p:nvSpPr>
        <p:spPr bwMode="auto">
          <a:xfrm>
            <a:off x="8318501" y="5572125"/>
            <a:ext cx="841375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7" name="Line 11"/>
          <p:cNvSpPr>
            <a:spLocks noChangeShapeType="1"/>
          </p:cNvSpPr>
          <p:nvPr/>
        </p:nvSpPr>
        <p:spPr bwMode="auto">
          <a:xfrm>
            <a:off x="9159875" y="5572126"/>
            <a:ext cx="0" cy="5508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8" name="Line 12"/>
          <p:cNvSpPr>
            <a:spLocks noChangeShapeType="1"/>
          </p:cNvSpPr>
          <p:nvPr/>
        </p:nvSpPr>
        <p:spPr bwMode="auto">
          <a:xfrm>
            <a:off x="33924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69" name="Line 13"/>
          <p:cNvSpPr>
            <a:spLocks noChangeShapeType="1"/>
          </p:cNvSpPr>
          <p:nvPr/>
        </p:nvSpPr>
        <p:spPr bwMode="auto">
          <a:xfrm>
            <a:off x="3392488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0" name="Line 14"/>
          <p:cNvSpPr>
            <a:spLocks noChangeShapeType="1"/>
          </p:cNvSpPr>
          <p:nvPr/>
        </p:nvSpPr>
        <p:spPr bwMode="auto">
          <a:xfrm>
            <a:off x="4533900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1" name="Line 15"/>
          <p:cNvSpPr>
            <a:spLocks noChangeShapeType="1"/>
          </p:cNvSpPr>
          <p:nvPr/>
        </p:nvSpPr>
        <p:spPr bwMode="auto">
          <a:xfrm>
            <a:off x="5554663" y="5022850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2" name="Line 16"/>
          <p:cNvSpPr>
            <a:spLocks noChangeShapeType="1"/>
          </p:cNvSpPr>
          <p:nvPr/>
        </p:nvSpPr>
        <p:spPr bwMode="auto">
          <a:xfrm>
            <a:off x="5614988" y="5022851"/>
            <a:ext cx="0" cy="500063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3" name="Line 17"/>
          <p:cNvSpPr>
            <a:spLocks noChangeShapeType="1"/>
          </p:cNvSpPr>
          <p:nvPr/>
        </p:nvSpPr>
        <p:spPr bwMode="auto">
          <a:xfrm>
            <a:off x="5675313" y="5022850"/>
            <a:ext cx="1141412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4" name="Line 18"/>
          <p:cNvSpPr>
            <a:spLocks noChangeShapeType="1"/>
          </p:cNvSpPr>
          <p:nvPr/>
        </p:nvSpPr>
        <p:spPr bwMode="auto">
          <a:xfrm>
            <a:off x="6816725" y="5022850"/>
            <a:ext cx="0" cy="11001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5" name="Line 19"/>
          <p:cNvSpPr>
            <a:spLocks noChangeShapeType="1"/>
          </p:cNvSpPr>
          <p:nvPr/>
        </p:nvSpPr>
        <p:spPr bwMode="auto">
          <a:xfrm>
            <a:off x="5614988" y="5022850"/>
            <a:ext cx="12065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6" name="Line 20"/>
          <p:cNvSpPr>
            <a:spLocks noChangeShapeType="1"/>
          </p:cNvSpPr>
          <p:nvPr/>
        </p:nvSpPr>
        <p:spPr bwMode="auto">
          <a:xfrm>
            <a:off x="6216650" y="4471988"/>
            <a:ext cx="0" cy="55086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7" name="Line 21"/>
          <p:cNvSpPr>
            <a:spLocks noChangeShapeType="1"/>
          </p:cNvSpPr>
          <p:nvPr/>
        </p:nvSpPr>
        <p:spPr bwMode="auto">
          <a:xfrm flipV="1">
            <a:off x="7537450" y="4471988"/>
            <a:ext cx="0" cy="16510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78" name="Line 22"/>
          <p:cNvSpPr>
            <a:spLocks noChangeShapeType="1"/>
          </p:cNvSpPr>
          <p:nvPr/>
        </p:nvSpPr>
        <p:spPr bwMode="auto">
          <a:xfrm>
            <a:off x="6216650" y="4471988"/>
            <a:ext cx="13208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3" name="Line 27"/>
          <p:cNvSpPr>
            <a:spLocks noChangeShapeType="1"/>
          </p:cNvSpPr>
          <p:nvPr/>
        </p:nvSpPr>
        <p:spPr bwMode="auto">
          <a:xfrm>
            <a:off x="4352925" y="3271838"/>
            <a:ext cx="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5" name="Line 29"/>
          <p:cNvSpPr>
            <a:spLocks noChangeShapeType="1"/>
          </p:cNvSpPr>
          <p:nvPr/>
        </p:nvSpPr>
        <p:spPr bwMode="auto">
          <a:xfrm>
            <a:off x="3032125" y="5522914"/>
            <a:ext cx="0" cy="60007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6" name="Oval 30"/>
          <p:cNvSpPr>
            <a:spLocks noChangeArrowheads="1"/>
          </p:cNvSpPr>
          <p:nvPr/>
        </p:nvSpPr>
        <p:spPr bwMode="auto">
          <a:xfrm>
            <a:off x="90995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7" name="Oval 31"/>
          <p:cNvSpPr>
            <a:spLocks noChangeArrowheads="1"/>
          </p:cNvSpPr>
          <p:nvPr/>
        </p:nvSpPr>
        <p:spPr bwMode="auto">
          <a:xfrm>
            <a:off x="82581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8" name="Oval 32"/>
          <p:cNvSpPr>
            <a:spLocks noChangeArrowheads="1"/>
          </p:cNvSpPr>
          <p:nvPr/>
        </p:nvSpPr>
        <p:spPr bwMode="auto">
          <a:xfrm>
            <a:off x="74771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89" name="Oval 33"/>
          <p:cNvSpPr>
            <a:spLocks noChangeArrowheads="1"/>
          </p:cNvSpPr>
          <p:nvPr/>
        </p:nvSpPr>
        <p:spPr bwMode="auto">
          <a:xfrm>
            <a:off x="67564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0" name="Oval 34"/>
          <p:cNvSpPr>
            <a:spLocks noChangeArrowheads="1"/>
          </p:cNvSpPr>
          <p:nvPr/>
        </p:nvSpPr>
        <p:spPr bwMode="auto">
          <a:xfrm>
            <a:off x="597535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1" name="Oval 35"/>
          <p:cNvSpPr>
            <a:spLocks noChangeArrowheads="1"/>
          </p:cNvSpPr>
          <p:nvPr/>
        </p:nvSpPr>
        <p:spPr bwMode="auto">
          <a:xfrm>
            <a:off x="51943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2" name="Oval 36"/>
          <p:cNvSpPr>
            <a:spLocks noChangeArrowheads="1"/>
          </p:cNvSpPr>
          <p:nvPr/>
        </p:nvSpPr>
        <p:spPr bwMode="auto">
          <a:xfrm>
            <a:off x="447357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3" name="Oval 37"/>
          <p:cNvSpPr>
            <a:spLocks noChangeArrowheads="1"/>
          </p:cNvSpPr>
          <p:nvPr/>
        </p:nvSpPr>
        <p:spPr bwMode="auto">
          <a:xfrm>
            <a:off x="3692525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4" name="Oval 38"/>
          <p:cNvSpPr>
            <a:spLocks noChangeArrowheads="1"/>
          </p:cNvSpPr>
          <p:nvPr/>
        </p:nvSpPr>
        <p:spPr bwMode="auto">
          <a:xfrm>
            <a:off x="2971800" y="6072188"/>
            <a:ext cx="120650" cy="1000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5" name="Rectangle 39"/>
          <p:cNvSpPr>
            <a:spLocks noChangeArrowheads="1"/>
          </p:cNvSpPr>
          <p:nvPr/>
        </p:nvSpPr>
        <p:spPr bwMode="auto">
          <a:xfrm>
            <a:off x="3235325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096" name="Rectangle 40"/>
          <p:cNvSpPr>
            <a:spLocks noChangeArrowheads="1"/>
          </p:cNvSpPr>
          <p:nvPr/>
        </p:nvSpPr>
        <p:spPr bwMode="auto">
          <a:xfrm>
            <a:off x="3789363" y="49037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2" name="Rectangle 46"/>
          <p:cNvSpPr>
            <a:spLocks noChangeArrowheads="1"/>
          </p:cNvSpPr>
          <p:nvPr/>
        </p:nvSpPr>
        <p:spPr bwMode="auto">
          <a:xfrm>
            <a:off x="5492750" y="5395913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3" name="Rectangle 47"/>
          <p:cNvSpPr>
            <a:spLocks noChangeArrowheads="1"/>
          </p:cNvSpPr>
          <p:nvPr/>
        </p:nvSpPr>
        <p:spPr bwMode="auto">
          <a:xfrm>
            <a:off x="6059488" y="48974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4" name="Rectangle 48"/>
          <p:cNvSpPr>
            <a:spLocks noChangeArrowheads="1"/>
          </p:cNvSpPr>
          <p:nvPr/>
        </p:nvSpPr>
        <p:spPr bwMode="auto">
          <a:xfrm>
            <a:off x="6726238" y="436403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81113" name="Group 57"/>
          <p:cNvGrpSpPr>
            <a:grpSpLocks/>
          </p:cNvGrpSpPr>
          <p:nvPr/>
        </p:nvGrpSpPr>
        <p:grpSpPr bwMode="auto">
          <a:xfrm>
            <a:off x="3886201" y="3114676"/>
            <a:ext cx="4811713" cy="2371725"/>
            <a:chOff x="1514" y="2016"/>
            <a:chExt cx="3031" cy="1494"/>
          </a:xfrm>
        </p:grpSpPr>
        <p:sp>
          <p:nvSpPr>
            <p:cNvPr id="1581079" name="Line 23"/>
            <p:cNvSpPr>
              <a:spLocks noChangeShapeType="1"/>
            </p:cNvSpPr>
            <p:nvPr/>
          </p:nvSpPr>
          <p:spPr bwMode="auto">
            <a:xfrm>
              <a:off x="3372" y="2471"/>
              <a:ext cx="0" cy="346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80" name="Line 24"/>
            <p:cNvSpPr>
              <a:spLocks noChangeShapeType="1"/>
            </p:cNvSpPr>
            <p:nvPr/>
          </p:nvSpPr>
          <p:spPr bwMode="auto">
            <a:xfrm flipV="1">
              <a:off x="4545" y="2439"/>
              <a:ext cx="0" cy="107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81" name="Line 25"/>
            <p:cNvSpPr>
              <a:spLocks noChangeShapeType="1"/>
            </p:cNvSpPr>
            <p:nvPr/>
          </p:nvSpPr>
          <p:spPr bwMode="auto">
            <a:xfrm flipH="1">
              <a:off x="3372" y="2439"/>
              <a:ext cx="1173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98" name="Line 42"/>
            <p:cNvSpPr>
              <a:spLocks noChangeShapeType="1"/>
            </p:cNvSpPr>
            <p:nvPr/>
          </p:nvSpPr>
          <p:spPr bwMode="auto">
            <a:xfrm>
              <a:off x="3958" y="2074"/>
              <a:ext cx="0" cy="378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99" name="Line 43"/>
            <p:cNvSpPr>
              <a:spLocks noChangeShapeType="1"/>
            </p:cNvSpPr>
            <p:nvPr/>
          </p:nvSpPr>
          <p:spPr bwMode="auto">
            <a:xfrm flipH="1" flipV="1">
              <a:off x="1514" y="2064"/>
              <a:ext cx="2470" cy="1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100" name="Line 44"/>
            <p:cNvSpPr>
              <a:spLocks noChangeShapeType="1"/>
            </p:cNvSpPr>
            <p:nvPr/>
          </p:nvSpPr>
          <p:spPr bwMode="auto">
            <a:xfrm flipV="1">
              <a:off x="1536" y="2074"/>
              <a:ext cx="0" cy="1103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101" name="Rectangle 45"/>
            <p:cNvSpPr>
              <a:spLocks noChangeArrowheads="1"/>
            </p:cNvSpPr>
            <p:nvPr/>
          </p:nvSpPr>
          <p:spPr bwMode="auto">
            <a:xfrm>
              <a:off x="2722" y="2016"/>
              <a:ext cx="192" cy="96"/>
            </a:xfrm>
            <a:prstGeom prst="rect">
              <a:avLst/>
            </a:prstGeom>
            <a:solidFill>
              <a:srgbClr val="00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105" name="Rectangle 49"/>
            <p:cNvSpPr>
              <a:spLocks noChangeArrowheads="1"/>
            </p:cNvSpPr>
            <p:nvPr/>
          </p:nvSpPr>
          <p:spPr bwMode="auto">
            <a:xfrm>
              <a:off x="3840" y="2352"/>
              <a:ext cx="192" cy="96"/>
            </a:xfrm>
            <a:prstGeom prst="rect">
              <a:avLst/>
            </a:prstGeom>
            <a:solidFill>
              <a:srgbClr val="00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1106" name="Rectangle 50"/>
          <p:cNvSpPr>
            <a:spLocks noChangeArrowheads="1"/>
          </p:cNvSpPr>
          <p:nvPr/>
        </p:nvSpPr>
        <p:spPr bwMode="auto">
          <a:xfrm>
            <a:off x="8589963" y="5513388"/>
            <a:ext cx="304800" cy="152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1107" name="Line 51"/>
          <p:cNvSpPr>
            <a:spLocks noChangeShapeType="1"/>
          </p:cNvSpPr>
          <p:nvPr/>
        </p:nvSpPr>
        <p:spPr bwMode="gray">
          <a:xfrm>
            <a:off x="2667000" y="4114800"/>
            <a:ext cx="7848600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81108" name="Oval 52"/>
          <p:cNvSpPr>
            <a:spLocks noChangeArrowheads="1"/>
          </p:cNvSpPr>
          <p:nvPr/>
        </p:nvSpPr>
        <p:spPr bwMode="gray">
          <a:xfrm>
            <a:off x="2743200" y="5881688"/>
            <a:ext cx="2133600" cy="4572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81111" name="Oval 55"/>
          <p:cNvSpPr>
            <a:spLocks noChangeArrowheads="1"/>
          </p:cNvSpPr>
          <p:nvPr/>
        </p:nvSpPr>
        <p:spPr bwMode="gray">
          <a:xfrm>
            <a:off x="5105400" y="5867400"/>
            <a:ext cx="2667000" cy="5334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81112" name="Oval 56"/>
          <p:cNvSpPr>
            <a:spLocks noChangeArrowheads="1"/>
          </p:cNvSpPr>
          <p:nvPr/>
        </p:nvSpPr>
        <p:spPr bwMode="gray">
          <a:xfrm>
            <a:off x="7994650" y="5826125"/>
            <a:ext cx="1676400" cy="533400"/>
          </a:xfrm>
          <a:prstGeom prst="ellipse">
            <a:avLst/>
          </a:prstGeom>
          <a:noFill/>
          <a:ln w="15875" algn="ctr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8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8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8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58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58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58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1107" grpId="0" animBg="1"/>
      <p:bldP spid="1581108" grpId="0" animBg="1"/>
      <p:bldP spid="1581111" grpId="0" animBg="1"/>
      <p:bldP spid="15811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How to Merge Clusters?</a:t>
            </a:r>
          </a:p>
        </p:txBody>
      </p:sp>
      <p:sp>
        <p:nvSpPr>
          <p:cNvPr id="1582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measure the distance between clusters?</a:t>
            </a:r>
          </a:p>
          <a:p>
            <a:endParaRPr lang="en-US" dirty="0"/>
          </a:p>
        </p:txBody>
      </p:sp>
      <p:sp>
        <p:nvSpPr>
          <p:cNvPr id="1582084" name="Rectangle 4"/>
          <p:cNvSpPr>
            <a:spLocks noChangeArrowheads="1"/>
          </p:cNvSpPr>
          <p:nvPr/>
        </p:nvSpPr>
        <p:spPr bwMode="auto">
          <a:xfrm>
            <a:off x="1001713" y="2039144"/>
            <a:ext cx="3417887" cy="2231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 dirty="0"/>
              <a:t> </a:t>
            </a:r>
            <a:r>
              <a:rPr lang="en-US" altLang="zh-CN" dirty="0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 Centroid distance</a:t>
            </a:r>
          </a:p>
        </p:txBody>
      </p:sp>
      <p:grpSp>
        <p:nvGrpSpPr>
          <p:cNvPr id="1582085" name="Group 5"/>
          <p:cNvGrpSpPr>
            <a:grpSpLocks/>
          </p:cNvGrpSpPr>
          <p:nvPr/>
        </p:nvGrpSpPr>
        <p:grpSpPr bwMode="auto">
          <a:xfrm>
            <a:off x="5181600" y="2362200"/>
            <a:ext cx="4419600" cy="1828800"/>
            <a:chOff x="432" y="672"/>
            <a:chExt cx="2784" cy="1152"/>
          </a:xfrm>
        </p:grpSpPr>
        <p:sp>
          <p:nvSpPr>
            <p:cNvPr id="1582086" name="Line 6"/>
            <p:cNvSpPr>
              <a:spLocks noChangeShapeType="1"/>
            </p:cNvSpPr>
            <p:nvPr/>
          </p:nvSpPr>
          <p:spPr bwMode="auto">
            <a:xfrm>
              <a:off x="1392" y="1296"/>
              <a:ext cx="6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2087" name="Text Box 7"/>
            <p:cNvSpPr txBox="1">
              <a:spLocks noChangeArrowheads="1"/>
            </p:cNvSpPr>
            <p:nvPr/>
          </p:nvSpPr>
          <p:spPr bwMode="auto">
            <a:xfrm>
              <a:off x="1392" y="1008"/>
              <a:ext cx="91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</a:rPr>
                <a:t>Distance?</a:t>
              </a:r>
            </a:p>
          </p:txBody>
        </p:sp>
        <p:sp>
          <p:nvSpPr>
            <p:cNvPr id="1582088" name="Freeform 8" descr="5%"/>
            <p:cNvSpPr>
              <a:spLocks/>
            </p:cNvSpPr>
            <p:nvPr/>
          </p:nvSpPr>
          <p:spPr bwMode="auto">
            <a:xfrm rot="-5400000">
              <a:off x="292" y="812"/>
              <a:ext cx="1152" cy="871"/>
            </a:xfrm>
            <a:custGeom>
              <a:avLst/>
              <a:gdLst>
                <a:gd name="T0" fmla="*/ 433 w 598"/>
                <a:gd name="T1" fmla="*/ 69 h 652"/>
                <a:gd name="T2" fmla="*/ 248 w 598"/>
                <a:gd name="T3" fmla="*/ 0 h 652"/>
                <a:gd name="T4" fmla="*/ 152 w 598"/>
                <a:gd name="T5" fmla="*/ 34 h 652"/>
                <a:gd name="T6" fmla="*/ 125 w 598"/>
                <a:gd name="T7" fmla="*/ 96 h 652"/>
                <a:gd name="T8" fmla="*/ 70 w 598"/>
                <a:gd name="T9" fmla="*/ 172 h 652"/>
                <a:gd name="T10" fmla="*/ 49 w 598"/>
                <a:gd name="T11" fmla="*/ 178 h 652"/>
                <a:gd name="T12" fmla="*/ 29 w 598"/>
                <a:gd name="T13" fmla="*/ 220 h 652"/>
                <a:gd name="T14" fmla="*/ 15 w 598"/>
                <a:gd name="T15" fmla="*/ 261 h 652"/>
                <a:gd name="T16" fmla="*/ 29 w 598"/>
                <a:gd name="T17" fmla="*/ 384 h 652"/>
                <a:gd name="T18" fmla="*/ 97 w 598"/>
                <a:gd name="T19" fmla="*/ 412 h 652"/>
                <a:gd name="T20" fmla="*/ 77 w 598"/>
                <a:gd name="T21" fmla="*/ 487 h 652"/>
                <a:gd name="T22" fmla="*/ 104 w 598"/>
                <a:gd name="T23" fmla="*/ 617 h 652"/>
                <a:gd name="T24" fmla="*/ 166 w 598"/>
                <a:gd name="T25" fmla="*/ 645 h 652"/>
                <a:gd name="T26" fmla="*/ 186 w 598"/>
                <a:gd name="T27" fmla="*/ 652 h 652"/>
                <a:gd name="T28" fmla="*/ 241 w 598"/>
                <a:gd name="T29" fmla="*/ 604 h 652"/>
                <a:gd name="T30" fmla="*/ 351 w 598"/>
                <a:gd name="T31" fmla="*/ 652 h 652"/>
                <a:gd name="T32" fmla="*/ 447 w 598"/>
                <a:gd name="T33" fmla="*/ 590 h 652"/>
                <a:gd name="T34" fmla="*/ 522 w 598"/>
                <a:gd name="T35" fmla="*/ 542 h 652"/>
                <a:gd name="T36" fmla="*/ 570 w 598"/>
                <a:gd name="T37" fmla="*/ 446 h 652"/>
                <a:gd name="T38" fmla="*/ 536 w 598"/>
                <a:gd name="T39" fmla="*/ 391 h 652"/>
                <a:gd name="T40" fmla="*/ 563 w 598"/>
                <a:gd name="T41" fmla="*/ 350 h 652"/>
                <a:gd name="T42" fmla="*/ 598 w 598"/>
                <a:gd name="T43" fmla="*/ 288 h 652"/>
                <a:gd name="T44" fmla="*/ 584 w 598"/>
                <a:gd name="T45" fmla="*/ 192 h 652"/>
                <a:gd name="T46" fmla="*/ 447 w 598"/>
                <a:gd name="T47" fmla="*/ 96 h 652"/>
                <a:gd name="T48" fmla="*/ 433 w 598"/>
                <a:gd name="T49" fmla="*/ 6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chemeClr val="tx1"/>
                    </a:fgClr>
                    <a:bgClr>
                      <a:srgbClr val="FFFFFF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2089" name="Oval 9"/>
            <p:cNvSpPr>
              <a:spLocks noChangeArrowheads="1"/>
            </p:cNvSpPr>
            <p:nvPr/>
          </p:nvSpPr>
          <p:spPr bwMode="auto">
            <a:xfrm rot="-5400000">
              <a:off x="110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0" name="Oval 10"/>
            <p:cNvSpPr>
              <a:spLocks noChangeArrowheads="1"/>
            </p:cNvSpPr>
            <p:nvPr/>
          </p:nvSpPr>
          <p:spPr bwMode="auto">
            <a:xfrm rot="-5400000">
              <a:off x="1056" y="91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1" name="Oval 11"/>
            <p:cNvSpPr>
              <a:spLocks noChangeArrowheads="1"/>
            </p:cNvSpPr>
            <p:nvPr/>
          </p:nvSpPr>
          <p:spPr bwMode="auto">
            <a:xfrm rot="-5400000">
              <a:off x="528" y="120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2" name="Oval 12"/>
            <p:cNvSpPr>
              <a:spLocks noChangeArrowheads="1"/>
            </p:cNvSpPr>
            <p:nvPr/>
          </p:nvSpPr>
          <p:spPr bwMode="auto">
            <a:xfrm rot="-5400000">
              <a:off x="1199" y="1103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3" name="Freeform 13" descr="5%"/>
            <p:cNvSpPr>
              <a:spLocks/>
            </p:cNvSpPr>
            <p:nvPr/>
          </p:nvSpPr>
          <p:spPr bwMode="auto">
            <a:xfrm rot="5400000" flipV="1">
              <a:off x="2112" y="720"/>
              <a:ext cx="1152" cy="1056"/>
            </a:xfrm>
            <a:custGeom>
              <a:avLst/>
              <a:gdLst>
                <a:gd name="T0" fmla="*/ 433 w 598"/>
                <a:gd name="T1" fmla="*/ 69 h 652"/>
                <a:gd name="T2" fmla="*/ 248 w 598"/>
                <a:gd name="T3" fmla="*/ 0 h 652"/>
                <a:gd name="T4" fmla="*/ 152 w 598"/>
                <a:gd name="T5" fmla="*/ 34 h 652"/>
                <a:gd name="T6" fmla="*/ 125 w 598"/>
                <a:gd name="T7" fmla="*/ 96 h 652"/>
                <a:gd name="T8" fmla="*/ 70 w 598"/>
                <a:gd name="T9" fmla="*/ 172 h 652"/>
                <a:gd name="T10" fmla="*/ 49 w 598"/>
                <a:gd name="T11" fmla="*/ 178 h 652"/>
                <a:gd name="T12" fmla="*/ 29 w 598"/>
                <a:gd name="T13" fmla="*/ 220 h 652"/>
                <a:gd name="T14" fmla="*/ 15 w 598"/>
                <a:gd name="T15" fmla="*/ 261 h 652"/>
                <a:gd name="T16" fmla="*/ 29 w 598"/>
                <a:gd name="T17" fmla="*/ 384 h 652"/>
                <a:gd name="T18" fmla="*/ 97 w 598"/>
                <a:gd name="T19" fmla="*/ 412 h 652"/>
                <a:gd name="T20" fmla="*/ 77 w 598"/>
                <a:gd name="T21" fmla="*/ 487 h 652"/>
                <a:gd name="T22" fmla="*/ 104 w 598"/>
                <a:gd name="T23" fmla="*/ 617 h 652"/>
                <a:gd name="T24" fmla="*/ 166 w 598"/>
                <a:gd name="T25" fmla="*/ 645 h 652"/>
                <a:gd name="T26" fmla="*/ 186 w 598"/>
                <a:gd name="T27" fmla="*/ 652 h 652"/>
                <a:gd name="T28" fmla="*/ 241 w 598"/>
                <a:gd name="T29" fmla="*/ 604 h 652"/>
                <a:gd name="T30" fmla="*/ 351 w 598"/>
                <a:gd name="T31" fmla="*/ 652 h 652"/>
                <a:gd name="T32" fmla="*/ 447 w 598"/>
                <a:gd name="T33" fmla="*/ 590 h 652"/>
                <a:gd name="T34" fmla="*/ 522 w 598"/>
                <a:gd name="T35" fmla="*/ 542 h 652"/>
                <a:gd name="T36" fmla="*/ 570 w 598"/>
                <a:gd name="T37" fmla="*/ 446 h 652"/>
                <a:gd name="T38" fmla="*/ 536 w 598"/>
                <a:gd name="T39" fmla="*/ 391 h 652"/>
                <a:gd name="T40" fmla="*/ 563 w 598"/>
                <a:gd name="T41" fmla="*/ 350 h 652"/>
                <a:gd name="T42" fmla="*/ 598 w 598"/>
                <a:gd name="T43" fmla="*/ 288 h 652"/>
                <a:gd name="T44" fmla="*/ 584 w 598"/>
                <a:gd name="T45" fmla="*/ 192 h 652"/>
                <a:gd name="T46" fmla="*/ 447 w 598"/>
                <a:gd name="T47" fmla="*/ 96 h 652"/>
                <a:gd name="T48" fmla="*/ 433 w 598"/>
                <a:gd name="T49" fmla="*/ 6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chemeClr val="tx1"/>
                    </a:fgClr>
                    <a:bgClr>
                      <a:srgbClr val="FFFFFF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2094" name="Oval 14"/>
            <p:cNvSpPr>
              <a:spLocks noChangeArrowheads="1"/>
            </p:cNvSpPr>
            <p:nvPr/>
          </p:nvSpPr>
          <p:spPr bwMode="auto">
            <a:xfrm rot="5400000" flipV="1">
              <a:off x="3072" y="100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5" name="Oval 15"/>
            <p:cNvSpPr>
              <a:spLocks noChangeArrowheads="1"/>
            </p:cNvSpPr>
            <p:nvPr/>
          </p:nvSpPr>
          <p:spPr bwMode="auto">
            <a:xfrm rot="5400000" flipV="1">
              <a:off x="2215" y="1007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6" name="Oval 16"/>
            <p:cNvSpPr>
              <a:spLocks noChangeArrowheads="1"/>
            </p:cNvSpPr>
            <p:nvPr/>
          </p:nvSpPr>
          <p:spPr bwMode="auto">
            <a:xfrm rot="5400000" flipV="1">
              <a:off x="254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2097" name="Oval 17"/>
            <p:cNvSpPr>
              <a:spLocks noChangeArrowheads="1"/>
            </p:cNvSpPr>
            <p:nvPr/>
          </p:nvSpPr>
          <p:spPr bwMode="auto">
            <a:xfrm rot="5400000" flipV="1">
              <a:off x="2544" y="76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2098" name="Text Box 18"/>
          <p:cNvSpPr txBox="1">
            <a:spLocks noChangeArrowheads="1"/>
          </p:cNvSpPr>
          <p:nvPr/>
        </p:nvSpPr>
        <p:spPr bwMode="auto">
          <a:xfrm>
            <a:off x="4724400" y="4724400"/>
            <a:ext cx="635991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Hint: </a:t>
            </a:r>
            <a:r>
              <a:rPr lang="en-US" altLang="zh-CN" sz="2200" i="1" u="sng" dirty="0">
                <a:latin typeface="Arial" panose="020B0604020202020204" pitchFamily="34" charset="0"/>
              </a:rPr>
              <a:t>Distance between clusters</a:t>
            </a:r>
            <a:r>
              <a:rPr lang="en-US" altLang="zh-CN" sz="2200" dirty="0">
                <a:latin typeface="Arial" panose="020B0604020202020204" pitchFamily="34" charset="0"/>
              </a:rPr>
              <a:t> is usually defined on the basis of </a:t>
            </a:r>
            <a:r>
              <a:rPr lang="en-US" altLang="zh-CN" sz="2200" i="1" u="sng" dirty="0">
                <a:latin typeface="Arial" panose="020B0604020202020204" pitchFamily="34" charset="0"/>
              </a:rPr>
              <a:t>distance between objects.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0E83B1E-BE64-70DC-0998-69800A44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66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3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FCE8-1DD4-40FD-88B4-602C4AC4FC0E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553412" name="Rectangle 4"/>
          <p:cNvSpPr>
            <a:spLocks noChangeArrowheads="1"/>
          </p:cNvSpPr>
          <p:nvPr/>
        </p:nvSpPr>
        <p:spPr bwMode="auto">
          <a:xfrm>
            <a:off x="1905000" y="3352800"/>
            <a:ext cx="5791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>
                <a:solidFill>
                  <a:srgbClr val="FF3300"/>
                </a:solidFill>
              </a:rPr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Centroid distance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zh-CN"/>
          </a:p>
        </p:txBody>
      </p:sp>
      <p:sp>
        <p:nvSpPr>
          <p:cNvPr id="1553413" name="Freeform 5" descr="5%"/>
          <p:cNvSpPr>
            <a:spLocks/>
          </p:cNvSpPr>
          <p:nvPr/>
        </p:nvSpPr>
        <p:spPr bwMode="auto">
          <a:xfrm rot="-5400000">
            <a:off x="1986757" y="13660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3414" name="Oval 6"/>
          <p:cNvSpPr>
            <a:spLocks noChangeArrowheads="1"/>
          </p:cNvSpPr>
          <p:nvPr/>
        </p:nvSpPr>
        <p:spPr bwMode="auto">
          <a:xfrm rot="-5400000">
            <a:off x="3276600" y="2286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5" name="Oval 7"/>
          <p:cNvSpPr>
            <a:spLocks noChangeArrowheads="1"/>
          </p:cNvSpPr>
          <p:nvPr/>
        </p:nvSpPr>
        <p:spPr bwMode="auto">
          <a:xfrm rot="-5400000">
            <a:off x="3200400" y="1524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6" name="Oval 8"/>
          <p:cNvSpPr>
            <a:spLocks noChangeArrowheads="1"/>
          </p:cNvSpPr>
          <p:nvPr/>
        </p:nvSpPr>
        <p:spPr bwMode="auto">
          <a:xfrm rot="-5400000">
            <a:off x="2362200" y="1981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7" name="Oval 9"/>
          <p:cNvSpPr>
            <a:spLocks noChangeArrowheads="1"/>
          </p:cNvSpPr>
          <p:nvPr/>
        </p:nvSpPr>
        <p:spPr bwMode="auto">
          <a:xfrm rot="-5400000">
            <a:off x="3427413" y="18272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18" name="Freeform 10" descr="5%"/>
          <p:cNvSpPr>
            <a:spLocks/>
          </p:cNvSpPr>
          <p:nvPr/>
        </p:nvSpPr>
        <p:spPr bwMode="auto">
          <a:xfrm rot="5400000" flipV="1">
            <a:off x="4876800" y="12192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3419" name="Oval 11"/>
          <p:cNvSpPr>
            <a:spLocks noChangeArrowheads="1"/>
          </p:cNvSpPr>
          <p:nvPr/>
        </p:nvSpPr>
        <p:spPr bwMode="auto">
          <a:xfrm rot="5400000" flipV="1">
            <a:off x="6400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0" name="Oval 12"/>
          <p:cNvSpPr>
            <a:spLocks noChangeArrowheads="1"/>
          </p:cNvSpPr>
          <p:nvPr/>
        </p:nvSpPr>
        <p:spPr bwMode="auto">
          <a:xfrm rot="5400000" flipV="1">
            <a:off x="5040313" y="16748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1" name="Oval 13"/>
          <p:cNvSpPr>
            <a:spLocks noChangeArrowheads="1"/>
          </p:cNvSpPr>
          <p:nvPr/>
        </p:nvSpPr>
        <p:spPr bwMode="auto">
          <a:xfrm rot="5400000" flipV="1">
            <a:off x="5562600" y="2286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2" name="Oval 14"/>
          <p:cNvSpPr>
            <a:spLocks noChangeArrowheads="1"/>
          </p:cNvSpPr>
          <p:nvPr/>
        </p:nvSpPr>
        <p:spPr bwMode="auto">
          <a:xfrm rot="5400000" flipV="1">
            <a:off x="5562600" y="1295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3423" name="Line 15"/>
          <p:cNvSpPr>
            <a:spLocks noChangeShapeType="1"/>
          </p:cNvSpPr>
          <p:nvPr/>
        </p:nvSpPr>
        <p:spPr bwMode="auto">
          <a:xfrm flipV="1">
            <a:off x="3505200" y="1676400"/>
            <a:ext cx="1524000" cy="1524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3452" name="Rectangle 44"/>
          <p:cNvSpPr>
            <a:spLocks noChangeArrowheads="1"/>
          </p:cNvSpPr>
          <p:nvPr/>
        </p:nvSpPr>
        <p:spPr bwMode="gray">
          <a:xfrm>
            <a:off x="5715000" y="419100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distance of the </a:t>
            </a:r>
            <a:r>
              <a:rPr lang="en-US" i="1" u="sng">
                <a:solidFill>
                  <a:srgbClr val="FF0000"/>
                </a:solidFill>
              </a:rPr>
              <a:t>closest pair of data objects</a:t>
            </a:r>
            <a:r>
              <a:rPr lang="en-US"/>
              <a:t> belonging to different clusters.</a:t>
            </a:r>
          </a:p>
        </p:txBody>
      </p:sp>
      <p:graphicFrame>
        <p:nvGraphicFramePr>
          <p:cNvPr id="1553453" name="Object 45"/>
          <p:cNvGraphicFramePr>
            <a:graphicFrameLocks noChangeAspect="1"/>
          </p:cNvGraphicFramePr>
          <p:nvPr/>
        </p:nvGraphicFramePr>
        <p:xfrm>
          <a:off x="4876800" y="3200400"/>
          <a:ext cx="56388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Equation" r:id="rId4" imgW="1803240" imgH="304560" progId="Equation.3">
                  <p:embed/>
                </p:oleObj>
              </mc:Choice>
              <mc:Fallback>
                <p:oleObj name="Equation" r:id="rId4" imgW="1803240" imgH="304560" progId="Equation.3">
                  <p:embed/>
                  <p:pic>
                    <p:nvPicPr>
                      <p:cNvPr id="1553453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200400"/>
                        <a:ext cx="5638800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3454" name="Rectangle 46"/>
          <p:cNvSpPr>
            <a:spLocks noChangeArrowheads="1"/>
          </p:cNvSpPr>
          <p:nvPr/>
        </p:nvSpPr>
        <p:spPr bwMode="gray">
          <a:xfrm>
            <a:off x="4724400" y="30480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8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5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ACE2E-AB83-4C1F-81BE-5DA46EE218F8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555460" name="Rectangle 4"/>
          <p:cNvSpPr>
            <a:spLocks noChangeArrowheads="1"/>
          </p:cNvSpPr>
          <p:nvPr/>
        </p:nvSpPr>
        <p:spPr bwMode="auto">
          <a:xfrm>
            <a:off x="1905000" y="3352800"/>
            <a:ext cx="5791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</a:t>
            </a:r>
            <a:r>
              <a:rPr lang="en-US" altLang="zh-CN">
                <a:solidFill>
                  <a:srgbClr val="FF3300"/>
                </a:solidFill>
              </a:rPr>
              <a:t>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Centroid distance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zh-CN"/>
          </a:p>
        </p:txBody>
      </p:sp>
      <p:sp>
        <p:nvSpPr>
          <p:cNvPr id="1555461" name="Freeform 5" descr="5%"/>
          <p:cNvSpPr>
            <a:spLocks/>
          </p:cNvSpPr>
          <p:nvPr/>
        </p:nvSpPr>
        <p:spPr bwMode="auto">
          <a:xfrm rot="-5400000">
            <a:off x="1986757" y="14422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5462" name="Oval 6"/>
          <p:cNvSpPr>
            <a:spLocks noChangeArrowheads="1"/>
          </p:cNvSpPr>
          <p:nvPr/>
        </p:nvSpPr>
        <p:spPr bwMode="auto">
          <a:xfrm rot="-5400000">
            <a:off x="32766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3" name="Oval 7"/>
          <p:cNvSpPr>
            <a:spLocks noChangeArrowheads="1"/>
          </p:cNvSpPr>
          <p:nvPr/>
        </p:nvSpPr>
        <p:spPr bwMode="auto">
          <a:xfrm rot="-5400000">
            <a:off x="32004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4" name="Oval 8"/>
          <p:cNvSpPr>
            <a:spLocks noChangeArrowheads="1"/>
          </p:cNvSpPr>
          <p:nvPr/>
        </p:nvSpPr>
        <p:spPr bwMode="auto">
          <a:xfrm rot="-5400000">
            <a:off x="2362200" y="2057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5" name="Oval 9"/>
          <p:cNvSpPr>
            <a:spLocks noChangeArrowheads="1"/>
          </p:cNvSpPr>
          <p:nvPr/>
        </p:nvSpPr>
        <p:spPr bwMode="auto">
          <a:xfrm rot="-5400000">
            <a:off x="3427413" y="19034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6" name="Freeform 10" descr="5%"/>
          <p:cNvSpPr>
            <a:spLocks/>
          </p:cNvSpPr>
          <p:nvPr/>
        </p:nvSpPr>
        <p:spPr bwMode="auto">
          <a:xfrm rot="5400000" flipV="1">
            <a:off x="4876800" y="12954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5467" name="Oval 11"/>
          <p:cNvSpPr>
            <a:spLocks noChangeArrowheads="1"/>
          </p:cNvSpPr>
          <p:nvPr/>
        </p:nvSpPr>
        <p:spPr bwMode="auto">
          <a:xfrm rot="5400000" flipV="1">
            <a:off x="6400800" y="1752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8" name="Oval 12"/>
          <p:cNvSpPr>
            <a:spLocks noChangeArrowheads="1"/>
          </p:cNvSpPr>
          <p:nvPr/>
        </p:nvSpPr>
        <p:spPr bwMode="auto">
          <a:xfrm rot="5400000" flipV="1">
            <a:off x="50403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69" name="Oval 13"/>
          <p:cNvSpPr>
            <a:spLocks noChangeArrowheads="1"/>
          </p:cNvSpPr>
          <p:nvPr/>
        </p:nvSpPr>
        <p:spPr bwMode="auto">
          <a:xfrm rot="5400000" flipV="1">
            <a:off x="55626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70" name="Oval 14"/>
          <p:cNvSpPr>
            <a:spLocks noChangeArrowheads="1"/>
          </p:cNvSpPr>
          <p:nvPr/>
        </p:nvSpPr>
        <p:spPr bwMode="auto">
          <a:xfrm rot="5400000" flipV="1">
            <a:off x="5562600" y="1371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5471" name="Line 15"/>
          <p:cNvSpPr>
            <a:spLocks noChangeShapeType="1"/>
          </p:cNvSpPr>
          <p:nvPr/>
        </p:nvSpPr>
        <p:spPr bwMode="auto">
          <a:xfrm flipV="1">
            <a:off x="2438400" y="1828800"/>
            <a:ext cx="396240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5499" name="Rectangle 43"/>
          <p:cNvSpPr>
            <a:spLocks noChangeArrowheads="1"/>
          </p:cNvSpPr>
          <p:nvPr/>
        </p:nvSpPr>
        <p:spPr bwMode="gray">
          <a:xfrm>
            <a:off x="5715000" y="419100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distance of the </a:t>
            </a:r>
            <a:r>
              <a:rPr lang="en-US" i="1" u="sng">
                <a:solidFill>
                  <a:srgbClr val="FF0000"/>
                </a:solidFill>
              </a:rPr>
              <a:t>farthest pair of data objects</a:t>
            </a:r>
            <a:r>
              <a:rPr lang="en-US"/>
              <a:t> belonging to different clusters.</a:t>
            </a:r>
          </a:p>
        </p:txBody>
      </p:sp>
      <p:graphicFrame>
        <p:nvGraphicFramePr>
          <p:cNvPr id="1555500" name="Object 44"/>
          <p:cNvGraphicFramePr>
            <a:graphicFrameLocks noChangeAspect="1"/>
          </p:cNvGraphicFramePr>
          <p:nvPr/>
        </p:nvGraphicFramePr>
        <p:xfrm>
          <a:off x="4876800" y="3181351"/>
          <a:ext cx="563880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Equation" r:id="rId4" imgW="1803240" imgH="317160" progId="Equation.3">
                  <p:embed/>
                </p:oleObj>
              </mc:Choice>
              <mc:Fallback>
                <p:oleObj name="Equation" r:id="rId4" imgW="1803240" imgH="317160" progId="Equation.3">
                  <p:embed/>
                  <p:pic>
                    <p:nvPicPr>
                      <p:cNvPr id="155550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181351"/>
                        <a:ext cx="563880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5501" name="Rectangle 45"/>
          <p:cNvSpPr>
            <a:spLocks noChangeArrowheads="1"/>
          </p:cNvSpPr>
          <p:nvPr/>
        </p:nvSpPr>
        <p:spPr bwMode="gray">
          <a:xfrm>
            <a:off x="4724400" y="30480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7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7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CC481-DFAC-4461-B96C-8F248D8F824C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1557508" name="Rectangle 4"/>
          <p:cNvSpPr>
            <a:spLocks noChangeArrowheads="1"/>
          </p:cNvSpPr>
          <p:nvPr/>
        </p:nvSpPr>
        <p:spPr bwMode="auto">
          <a:xfrm>
            <a:off x="1905000" y="3352800"/>
            <a:ext cx="5791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</a:t>
            </a:r>
            <a:r>
              <a:rPr lang="en-US" altLang="zh-CN">
                <a:solidFill>
                  <a:srgbClr val="FF3300"/>
                </a:solidFill>
              </a:rPr>
              <a:t>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Centroid distance</a:t>
            </a:r>
          </a:p>
        </p:txBody>
      </p:sp>
      <p:sp>
        <p:nvSpPr>
          <p:cNvPr id="1557509" name="Freeform 5" descr="5%"/>
          <p:cNvSpPr>
            <a:spLocks/>
          </p:cNvSpPr>
          <p:nvPr/>
        </p:nvSpPr>
        <p:spPr bwMode="auto">
          <a:xfrm rot="-5400000">
            <a:off x="1986757" y="15184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10" name="Oval 6"/>
          <p:cNvSpPr>
            <a:spLocks noChangeArrowheads="1"/>
          </p:cNvSpPr>
          <p:nvPr/>
        </p:nvSpPr>
        <p:spPr bwMode="auto">
          <a:xfrm rot="-5400000">
            <a:off x="3276600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1" name="Oval 7"/>
          <p:cNvSpPr>
            <a:spLocks noChangeArrowheads="1"/>
          </p:cNvSpPr>
          <p:nvPr/>
        </p:nvSpPr>
        <p:spPr bwMode="auto">
          <a:xfrm rot="-5400000">
            <a:off x="3200400" y="1676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2" name="Oval 8"/>
          <p:cNvSpPr>
            <a:spLocks noChangeArrowheads="1"/>
          </p:cNvSpPr>
          <p:nvPr/>
        </p:nvSpPr>
        <p:spPr bwMode="auto">
          <a:xfrm rot="-5400000">
            <a:off x="2362200" y="2133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3" name="Oval 9"/>
          <p:cNvSpPr>
            <a:spLocks noChangeArrowheads="1"/>
          </p:cNvSpPr>
          <p:nvPr/>
        </p:nvSpPr>
        <p:spPr bwMode="auto">
          <a:xfrm rot="-5400000">
            <a:off x="3427413" y="1979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4" name="Freeform 10" descr="5%"/>
          <p:cNvSpPr>
            <a:spLocks/>
          </p:cNvSpPr>
          <p:nvPr/>
        </p:nvSpPr>
        <p:spPr bwMode="auto">
          <a:xfrm rot="5400000" flipV="1">
            <a:off x="4876800" y="13716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15" name="Oval 11"/>
          <p:cNvSpPr>
            <a:spLocks noChangeArrowheads="1"/>
          </p:cNvSpPr>
          <p:nvPr/>
        </p:nvSpPr>
        <p:spPr bwMode="auto">
          <a:xfrm rot="5400000" flipV="1">
            <a:off x="6400800" y="1828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6" name="Oval 12"/>
          <p:cNvSpPr>
            <a:spLocks noChangeArrowheads="1"/>
          </p:cNvSpPr>
          <p:nvPr/>
        </p:nvSpPr>
        <p:spPr bwMode="auto">
          <a:xfrm rot="5400000" flipV="1">
            <a:off x="5040313" y="1828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7" name="Oval 13"/>
          <p:cNvSpPr>
            <a:spLocks noChangeArrowheads="1"/>
          </p:cNvSpPr>
          <p:nvPr/>
        </p:nvSpPr>
        <p:spPr bwMode="auto">
          <a:xfrm rot="5400000" flipV="1">
            <a:off x="5562600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8" name="Oval 14"/>
          <p:cNvSpPr>
            <a:spLocks noChangeArrowheads="1"/>
          </p:cNvSpPr>
          <p:nvPr/>
        </p:nvSpPr>
        <p:spPr bwMode="auto">
          <a:xfrm rot="5400000" flipV="1">
            <a:off x="55626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519" name="Line 15"/>
          <p:cNvSpPr>
            <a:spLocks noChangeShapeType="1"/>
          </p:cNvSpPr>
          <p:nvPr/>
        </p:nvSpPr>
        <p:spPr bwMode="auto">
          <a:xfrm>
            <a:off x="3352800" y="2438400"/>
            <a:ext cx="2209800" cy="76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0" name="Line 16"/>
          <p:cNvSpPr>
            <a:spLocks noChangeShapeType="1"/>
          </p:cNvSpPr>
          <p:nvPr/>
        </p:nvSpPr>
        <p:spPr bwMode="auto">
          <a:xfrm flipV="1">
            <a:off x="3352800" y="1905000"/>
            <a:ext cx="16764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1" name="Line 17"/>
          <p:cNvSpPr>
            <a:spLocks noChangeShapeType="1"/>
          </p:cNvSpPr>
          <p:nvPr/>
        </p:nvSpPr>
        <p:spPr bwMode="auto">
          <a:xfrm flipV="1">
            <a:off x="3352800" y="1524000"/>
            <a:ext cx="2209800" cy="914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2" name="Line 18"/>
          <p:cNvSpPr>
            <a:spLocks noChangeShapeType="1"/>
          </p:cNvSpPr>
          <p:nvPr/>
        </p:nvSpPr>
        <p:spPr bwMode="auto">
          <a:xfrm flipV="1">
            <a:off x="3352800" y="1905000"/>
            <a:ext cx="30480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4" name="Line 20"/>
          <p:cNvSpPr>
            <a:spLocks noChangeShapeType="1"/>
          </p:cNvSpPr>
          <p:nvPr/>
        </p:nvSpPr>
        <p:spPr bwMode="auto">
          <a:xfrm flipV="1">
            <a:off x="3505200" y="1905000"/>
            <a:ext cx="1524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33" name="Line 29"/>
          <p:cNvSpPr>
            <a:spLocks noChangeShapeType="1"/>
          </p:cNvSpPr>
          <p:nvPr/>
        </p:nvSpPr>
        <p:spPr bwMode="auto">
          <a:xfrm flipV="1">
            <a:off x="3200400" y="1524000"/>
            <a:ext cx="2286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34" name="Line 30"/>
          <p:cNvSpPr>
            <a:spLocks noChangeShapeType="1"/>
          </p:cNvSpPr>
          <p:nvPr/>
        </p:nvSpPr>
        <p:spPr bwMode="auto">
          <a:xfrm>
            <a:off x="2438400" y="2209800"/>
            <a:ext cx="312420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70" name="Rectangle 66"/>
          <p:cNvSpPr>
            <a:spLocks noChangeArrowheads="1"/>
          </p:cNvSpPr>
          <p:nvPr/>
        </p:nvSpPr>
        <p:spPr bwMode="gray">
          <a:xfrm>
            <a:off x="5562600" y="447675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</a:t>
            </a:r>
            <a:r>
              <a:rPr lang="en-US" i="1" u="sng">
                <a:solidFill>
                  <a:srgbClr val="FF0000"/>
                </a:solidFill>
              </a:rPr>
              <a:t>average</a:t>
            </a:r>
            <a:r>
              <a:rPr lang="en-US"/>
              <a:t> distance of </a:t>
            </a:r>
            <a:r>
              <a:rPr lang="en-US" i="1" u="sng">
                <a:solidFill>
                  <a:srgbClr val="FF0000"/>
                </a:solidFill>
              </a:rPr>
              <a:t>all pairs of data objects</a:t>
            </a:r>
            <a:r>
              <a:rPr lang="en-US"/>
              <a:t> belonging to different clusters.</a:t>
            </a:r>
          </a:p>
        </p:txBody>
      </p:sp>
      <p:sp>
        <p:nvSpPr>
          <p:cNvPr id="1557571" name="Rectangle 67"/>
          <p:cNvSpPr>
            <a:spLocks noChangeArrowheads="1"/>
          </p:cNvSpPr>
          <p:nvPr/>
        </p:nvSpPr>
        <p:spPr bwMode="gray">
          <a:xfrm>
            <a:off x="4724400" y="32766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557572" name="Line 68"/>
          <p:cNvSpPr>
            <a:spLocks noChangeShapeType="1"/>
          </p:cNvSpPr>
          <p:nvPr/>
        </p:nvSpPr>
        <p:spPr bwMode="gray">
          <a:xfrm>
            <a:off x="3200400" y="1676400"/>
            <a:ext cx="320040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3" name="Line 69"/>
          <p:cNvSpPr>
            <a:spLocks noChangeShapeType="1"/>
          </p:cNvSpPr>
          <p:nvPr/>
        </p:nvSpPr>
        <p:spPr bwMode="gray">
          <a:xfrm>
            <a:off x="3200400" y="1676400"/>
            <a:ext cx="1905000" cy="152400"/>
          </a:xfrm>
          <a:prstGeom prst="line">
            <a:avLst/>
          </a:prstGeom>
          <a:noFill/>
          <a:ln w="15875">
            <a:solidFill>
              <a:srgbClr val="FF66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4" name="Line 70"/>
          <p:cNvSpPr>
            <a:spLocks noChangeShapeType="1"/>
          </p:cNvSpPr>
          <p:nvPr/>
        </p:nvSpPr>
        <p:spPr bwMode="gray">
          <a:xfrm>
            <a:off x="3276600" y="1676400"/>
            <a:ext cx="2286000" cy="762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5" name="Line 71"/>
          <p:cNvSpPr>
            <a:spLocks noChangeShapeType="1"/>
          </p:cNvSpPr>
          <p:nvPr/>
        </p:nvSpPr>
        <p:spPr bwMode="gray">
          <a:xfrm flipV="1">
            <a:off x="3505200" y="1447800"/>
            <a:ext cx="21336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6" name="Line 72"/>
          <p:cNvSpPr>
            <a:spLocks noChangeShapeType="1"/>
          </p:cNvSpPr>
          <p:nvPr/>
        </p:nvSpPr>
        <p:spPr bwMode="gray">
          <a:xfrm flipV="1">
            <a:off x="3429000" y="1905000"/>
            <a:ext cx="3048000" cy="76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7" name="Line 73"/>
          <p:cNvSpPr>
            <a:spLocks noChangeShapeType="1"/>
          </p:cNvSpPr>
          <p:nvPr/>
        </p:nvSpPr>
        <p:spPr bwMode="gray">
          <a:xfrm>
            <a:off x="3505200" y="1981200"/>
            <a:ext cx="220980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8" name="Line 74"/>
          <p:cNvSpPr>
            <a:spLocks noChangeShapeType="1"/>
          </p:cNvSpPr>
          <p:nvPr/>
        </p:nvSpPr>
        <p:spPr bwMode="gray">
          <a:xfrm flipV="1">
            <a:off x="2438400" y="1447800"/>
            <a:ext cx="3200400" cy="685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557579" name="Line 75"/>
          <p:cNvSpPr>
            <a:spLocks noChangeShapeType="1"/>
          </p:cNvSpPr>
          <p:nvPr/>
        </p:nvSpPr>
        <p:spPr bwMode="gray">
          <a:xfrm flipV="1">
            <a:off x="2438400" y="1905000"/>
            <a:ext cx="396240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graphicFrame>
        <p:nvGraphicFramePr>
          <p:cNvPr id="1557580" name="Object 76"/>
          <p:cNvGraphicFramePr>
            <a:graphicFrameLocks noChangeAspect="1"/>
          </p:cNvGraphicFramePr>
          <p:nvPr/>
        </p:nvGraphicFramePr>
        <p:xfrm>
          <a:off x="4821238" y="3395663"/>
          <a:ext cx="56388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Equation" r:id="rId4" imgW="1803240" imgH="342720" progId="Equation.3">
                  <p:embed/>
                </p:oleObj>
              </mc:Choice>
              <mc:Fallback>
                <p:oleObj name="Equation" r:id="rId4" imgW="1803240" imgH="342720" progId="Equation.3">
                  <p:embed/>
                  <p:pic>
                    <p:nvPicPr>
                      <p:cNvPr id="155758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238" y="3395663"/>
                        <a:ext cx="563880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13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Types of Clustering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/>
              <a:t>A clustering is a set of clusters</a:t>
            </a:r>
          </a:p>
          <a:p>
            <a:endParaRPr lang="en-US" altLang="en-US"/>
          </a:p>
          <a:p>
            <a:r>
              <a:rPr lang="en-US" altLang="en-US"/>
              <a:t>Important distinction between hierarchical and partitional sets of clusters </a:t>
            </a:r>
          </a:p>
          <a:p>
            <a:endParaRPr lang="en-US" altLang="en-US"/>
          </a:p>
          <a:p>
            <a:pPr lvl="1"/>
            <a:r>
              <a:rPr lang="en-US" altLang="en-US"/>
              <a:t>Partitional Clustering</a:t>
            </a:r>
          </a:p>
          <a:p>
            <a:pPr lvl="2"/>
            <a:r>
              <a:rPr lang="en-US" altLang="en-US"/>
              <a:t>A division of data objects into non-overlapping subsets (clusters)</a:t>
            </a:r>
          </a:p>
          <a:p>
            <a:pPr lvl="2"/>
            <a:endParaRPr lang="en-US" altLang="en-US"/>
          </a:p>
          <a:p>
            <a:pPr lvl="1"/>
            <a:r>
              <a:rPr lang="en-US" altLang="en-US"/>
              <a:t>Hierarchical clustering</a:t>
            </a:r>
          </a:p>
          <a:p>
            <a:pPr lvl="2"/>
            <a:r>
              <a:rPr lang="en-US" altLang="en-US"/>
              <a:t>A set of nested clusters organized as a hierarchical tree 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1772CD-0B75-B712-F8AC-6B0C3F7F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How to Define Inter-Cluster Distance</a:t>
            </a:r>
          </a:p>
        </p:txBody>
      </p:sp>
      <p:sp>
        <p:nvSpPr>
          <p:cNvPr id="155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None/>
            </a:pPr>
            <a:r>
              <a:rPr lang="zh-CN" altLang="en-US" sz="9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B2D4-0827-4021-9DB8-4595514BF548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1559556" name="Rectangle 4"/>
          <p:cNvSpPr>
            <a:spLocks noChangeArrowheads="1"/>
          </p:cNvSpPr>
          <p:nvPr/>
        </p:nvSpPr>
        <p:spPr bwMode="auto">
          <a:xfrm>
            <a:off x="1828800" y="3352800"/>
            <a:ext cx="5867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600" b="1">
                <a:solidFill>
                  <a:srgbClr val="003366"/>
                </a:solidFill>
                <a:latin typeface="Garamond (W1)" pitchFamily="18" charset="0"/>
              </a:defRPr>
            </a:lvl1pPr>
            <a:lvl2pPr marL="742950" indent="-285750">
              <a:buClr>
                <a:srgbClr val="0000FF"/>
              </a:buClr>
              <a:buSzPct val="50000"/>
              <a:buChar char="l"/>
              <a:defRPr sz="2400" b="1">
                <a:solidFill>
                  <a:schemeClr val="tx1"/>
                </a:solidFill>
                <a:latin typeface="Garamond (W1)" pitchFamily="18" charset="0"/>
              </a:defRPr>
            </a:lvl2pPr>
            <a:lvl3pPr marL="1143000" indent="-228600">
              <a:buClr>
                <a:srgbClr val="FF9900"/>
              </a:buClr>
              <a:defRPr sz="2300" b="1">
                <a:solidFill>
                  <a:schemeClr val="tx1"/>
                </a:solidFill>
                <a:latin typeface="Garamond (W1)" pitchFamily="18" charset="0"/>
              </a:defRPr>
            </a:lvl3pPr>
            <a:lvl4pPr marL="1600200" indent="-228600">
              <a:lnSpc>
                <a:spcPct val="90000"/>
              </a:lnSpc>
              <a:buClr>
                <a:srgbClr val="00CC00"/>
              </a:buClr>
              <a:buSzPct val="50000"/>
              <a:buChar char="n"/>
              <a:defRPr sz="2200" b="1">
                <a:solidFill>
                  <a:schemeClr val="tx1"/>
                </a:solidFill>
                <a:latin typeface="Garamond (W1)" pitchFamily="18" charset="0"/>
              </a:defRPr>
            </a:lvl4pPr>
            <a:lvl5pPr marL="2057400" indent="-228600">
              <a:lnSpc>
                <a:spcPct val="90000"/>
              </a:lnSpc>
              <a:buClr>
                <a:schemeClr val="accent2"/>
              </a:buClr>
              <a:buSzPct val="55000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Monotype Sorts" pitchFamily="2" charset="2"/>
              <a:buChar char="l"/>
              <a:defRPr sz="2100" b="1">
                <a:solidFill>
                  <a:schemeClr val="tx1"/>
                </a:solidFill>
                <a:latin typeface="Garamond (W1)" pitchFamily="18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zh-CN" altLang="en-US"/>
              <a:t> </a:t>
            </a:r>
            <a:r>
              <a:rPr lang="en-US" altLang="zh-CN"/>
              <a:t>Single-link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Complete-link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/>
              <a:t> Average-link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CN">
                <a:solidFill>
                  <a:srgbClr val="FF3300"/>
                </a:solidFill>
              </a:rPr>
              <a:t> Centroid distance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zh-CN"/>
          </a:p>
        </p:txBody>
      </p:sp>
      <p:sp>
        <p:nvSpPr>
          <p:cNvPr id="1559557" name="Line 5"/>
          <p:cNvSpPr>
            <a:spLocks noChangeShapeType="1"/>
          </p:cNvSpPr>
          <p:nvPr/>
        </p:nvSpPr>
        <p:spPr bwMode="auto">
          <a:xfrm flipV="1">
            <a:off x="2971800" y="2133600"/>
            <a:ext cx="2895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558" name="Freeform 6" descr="5%"/>
          <p:cNvSpPr>
            <a:spLocks/>
          </p:cNvSpPr>
          <p:nvPr/>
        </p:nvSpPr>
        <p:spPr bwMode="auto">
          <a:xfrm rot="-5400000">
            <a:off x="2062957" y="1442244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559" name="Oval 7"/>
          <p:cNvSpPr>
            <a:spLocks noChangeArrowheads="1"/>
          </p:cNvSpPr>
          <p:nvPr/>
        </p:nvSpPr>
        <p:spPr bwMode="auto">
          <a:xfrm rot="-5400000">
            <a:off x="33528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0" name="Oval 8"/>
          <p:cNvSpPr>
            <a:spLocks noChangeArrowheads="1"/>
          </p:cNvSpPr>
          <p:nvPr/>
        </p:nvSpPr>
        <p:spPr bwMode="auto">
          <a:xfrm rot="-5400000">
            <a:off x="32766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1" name="Oval 9"/>
          <p:cNvSpPr>
            <a:spLocks noChangeArrowheads="1"/>
          </p:cNvSpPr>
          <p:nvPr/>
        </p:nvSpPr>
        <p:spPr bwMode="auto">
          <a:xfrm rot="-5400000">
            <a:off x="2438400" y="2057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2" name="Oval 10"/>
          <p:cNvSpPr>
            <a:spLocks noChangeArrowheads="1"/>
          </p:cNvSpPr>
          <p:nvPr/>
        </p:nvSpPr>
        <p:spPr bwMode="auto">
          <a:xfrm rot="-5400000">
            <a:off x="3503613" y="19034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3" name="Freeform 11" descr="5%"/>
          <p:cNvSpPr>
            <a:spLocks/>
          </p:cNvSpPr>
          <p:nvPr/>
        </p:nvSpPr>
        <p:spPr bwMode="auto">
          <a:xfrm rot="5400000" flipV="1">
            <a:off x="4953000" y="12954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564" name="Oval 12"/>
          <p:cNvSpPr>
            <a:spLocks noChangeArrowheads="1"/>
          </p:cNvSpPr>
          <p:nvPr/>
        </p:nvSpPr>
        <p:spPr bwMode="auto">
          <a:xfrm rot="5400000" flipV="1">
            <a:off x="6477000" y="1752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5" name="Oval 13"/>
          <p:cNvSpPr>
            <a:spLocks noChangeArrowheads="1"/>
          </p:cNvSpPr>
          <p:nvPr/>
        </p:nvSpPr>
        <p:spPr bwMode="auto">
          <a:xfrm rot="5400000" flipV="1">
            <a:off x="51165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6" name="Oval 14"/>
          <p:cNvSpPr>
            <a:spLocks noChangeArrowheads="1"/>
          </p:cNvSpPr>
          <p:nvPr/>
        </p:nvSpPr>
        <p:spPr bwMode="auto">
          <a:xfrm rot="5400000" flipV="1">
            <a:off x="5638800" y="2362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7" name="Oval 15"/>
          <p:cNvSpPr>
            <a:spLocks noChangeArrowheads="1"/>
          </p:cNvSpPr>
          <p:nvPr/>
        </p:nvSpPr>
        <p:spPr bwMode="auto">
          <a:xfrm rot="5400000" flipV="1">
            <a:off x="5638800" y="1371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9568" name="Text Box 16"/>
          <p:cNvSpPr txBox="1">
            <a:spLocks noChangeArrowheads="1"/>
          </p:cNvSpPr>
          <p:nvPr/>
        </p:nvSpPr>
        <p:spPr bwMode="auto">
          <a:xfrm>
            <a:off x="2819400" y="198120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</a:t>
            </a:r>
          </a:p>
        </p:txBody>
      </p:sp>
      <p:sp>
        <p:nvSpPr>
          <p:cNvPr id="1559569" name="Text Box 17"/>
          <p:cNvSpPr txBox="1">
            <a:spLocks noChangeArrowheads="1"/>
          </p:cNvSpPr>
          <p:nvPr/>
        </p:nvSpPr>
        <p:spPr bwMode="auto">
          <a:xfrm>
            <a:off x="5715000" y="198120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</a:t>
            </a:r>
          </a:p>
        </p:txBody>
      </p:sp>
      <p:sp>
        <p:nvSpPr>
          <p:cNvPr id="1559589" name="Text Box 37"/>
          <p:cNvSpPr txBox="1">
            <a:spLocks noChangeArrowheads="1"/>
          </p:cNvSpPr>
          <p:nvPr/>
        </p:nvSpPr>
        <p:spPr bwMode="auto">
          <a:xfrm>
            <a:off x="5410200" y="5791200"/>
            <a:ext cx="3352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1559590" name="Text Box 38"/>
          <p:cNvSpPr txBox="1">
            <a:spLocks noChangeArrowheads="1"/>
          </p:cNvSpPr>
          <p:nvPr/>
        </p:nvSpPr>
        <p:spPr bwMode="auto">
          <a:xfrm>
            <a:off x="7391400" y="2057401"/>
            <a:ext cx="2895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350" indent="-63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m</a:t>
            </a:r>
            <a:r>
              <a:rPr lang="en-US" altLang="zh-CN" baseline="-25000">
                <a:latin typeface="Arial" panose="020B0604020202020204" pitchFamily="34" charset="0"/>
              </a:rPr>
              <a:t>i</a:t>
            </a:r>
            <a:r>
              <a:rPr lang="en-US" altLang="zh-CN">
                <a:latin typeface="Arial" panose="020B0604020202020204" pitchFamily="34" charset="0"/>
              </a:rPr>
              <a:t>,m</a:t>
            </a:r>
            <a:r>
              <a:rPr lang="en-US" altLang="zh-CN" baseline="-25000">
                <a:latin typeface="Arial" panose="020B0604020202020204" pitchFamily="34" charset="0"/>
              </a:rPr>
              <a:t>j</a:t>
            </a:r>
            <a:r>
              <a:rPr lang="en-US" altLang="zh-CN">
                <a:latin typeface="Arial" panose="020B0604020202020204" pitchFamily="34" charset="0"/>
              </a:rPr>
              <a:t> are the means of C</a:t>
            </a:r>
            <a:r>
              <a:rPr lang="en-US" altLang="zh-CN" baseline="-25000">
                <a:latin typeface="Arial" panose="020B0604020202020204" pitchFamily="34" charset="0"/>
              </a:rPr>
              <a:t>i</a:t>
            </a:r>
            <a:r>
              <a:rPr lang="en-US" altLang="zh-CN">
                <a:latin typeface="Arial" panose="020B0604020202020204" pitchFamily="34" charset="0"/>
              </a:rPr>
              <a:t>, C</a:t>
            </a:r>
            <a:r>
              <a:rPr lang="en-US" altLang="zh-CN" baseline="-25000">
                <a:latin typeface="Arial" panose="020B0604020202020204" pitchFamily="34" charset="0"/>
              </a:rPr>
              <a:t>j</a:t>
            </a:r>
            <a:r>
              <a:rPr lang="en-US" altLang="zh-CN">
                <a:latin typeface="Arial" panose="020B0604020202020204" pitchFamily="34" charset="0"/>
              </a:rPr>
              <a:t>,</a:t>
            </a:r>
          </a:p>
        </p:txBody>
      </p:sp>
      <p:graphicFrame>
        <p:nvGraphicFramePr>
          <p:cNvPr id="1559592" name="Object 40"/>
          <p:cNvGraphicFramePr>
            <a:graphicFrameLocks noChangeAspect="1"/>
          </p:cNvGraphicFramePr>
          <p:nvPr/>
        </p:nvGraphicFramePr>
        <p:xfrm>
          <a:off x="5105400" y="3352801"/>
          <a:ext cx="51054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Equation" r:id="rId4" imgW="1536480" imgH="241200" progId="Equation.3">
                  <p:embed/>
                </p:oleObj>
              </mc:Choice>
              <mc:Fallback>
                <p:oleObj name="Equation" r:id="rId4" imgW="1536480" imgH="241200" progId="Equation.3">
                  <p:embed/>
                  <p:pic>
                    <p:nvPicPr>
                      <p:cNvPr id="1559592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352801"/>
                        <a:ext cx="510540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9593" name="Rectangle 41"/>
          <p:cNvSpPr>
            <a:spLocks noChangeArrowheads="1"/>
          </p:cNvSpPr>
          <p:nvPr/>
        </p:nvSpPr>
        <p:spPr bwMode="gray">
          <a:xfrm>
            <a:off x="5562600" y="4343400"/>
            <a:ext cx="464820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FF66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just">
              <a:buFont typeface="Monotype Sorts" pitchFamily="2" charset="2"/>
              <a:buNone/>
            </a:pPr>
            <a:r>
              <a:rPr lang="en-US"/>
              <a:t>The distance between two clusters is represented by the distance between </a:t>
            </a:r>
            <a:r>
              <a:rPr lang="en-US" i="1" u="sng">
                <a:solidFill>
                  <a:srgbClr val="FF0000"/>
                </a:solidFill>
              </a:rPr>
              <a:t>the means of the cluters.</a:t>
            </a:r>
          </a:p>
        </p:txBody>
      </p:sp>
      <p:sp>
        <p:nvSpPr>
          <p:cNvPr id="1559594" name="Rectangle 42"/>
          <p:cNvSpPr>
            <a:spLocks noChangeArrowheads="1"/>
          </p:cNvSpPr>
          <p:nvPr/>
        </p:nvSpPr>
        <p:spPr bwMode="gray">
          <a:xfrm>
            <a:off x="4724400" y="3200400"/>
            <a:ext cx="5867400" cy="1011238"/>
          </a:xfrm>
          <a:prstGeom prst="rect">
            <a:avLst/>
          </a:prstGeom>
          <a:noFill/>
          <a:ln w="15875" algn="ctr">
            <a:solidFill>
              <a:srgbClr val="FF66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06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Cluster Distance Measures	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ln w="31750"/>
        </p:spPr>
        <p:txBody>
          <a:bodyPr/>
          <a:lstStyle/>
          <a:p>
            <a:pPr marL="0" lvl="1" indent="0">
              <a:lnSpc>
                <a:spcPct val="110000"/>
              </a:lnSpc>
              <a:buNone/>
            </a:pPr>
            <a:r>
              <a:rPr lang="en-US" sz="1814" b="1" dirty="0"/>
              <a:t>Example</a:t>
            </a:r>
            <a:r>
              <a:rPr lang="en-US" sz="1814" dirty="0"/>
              <a:t>: Given a data set of five objects characterized by a single continuous  feature, assume that there are two clusters: C</a:t>
            </a:r>
            <a:r>
              <a:rPr lang="en-US" sz="1270" dirty="0"/>
              <a:t>1</a:t>
            </a:r>
            <a:r>
              <a:rPr lang="en-US" sz="1814" dirty="0"/>
              <a:t>: {a, b} and C</a:t>
            </a:r>
            <a:r>
              <a:rPr lang="en-US" sz="1270" dirty="0"/>
              <a:t>2</a:t>
            </a:r>
            <a:r>
              <a:rPr lang="en-US" sz="1814" dirty="0"/>
              <a:t>: {c, d, e}.</a:t>
            </a:r>
          </a:p>
          <a:p>
            <a:pPr marL="0" lvl="1" indent="0">
              <a:lnSpc>
                <a:spcPct val="110000"/>
              </a:lnSpc>
              <a:buNone/>
            </a:pPr>
            <a:endParaRPr lang="en-US" dirty="0"/>
          </a:p>
          <a:p>
            <a:pPr marL="0" lvl="1" indent="0">
              <a:lnSpc>
                <a:spcPct val="110000"/>
              </a:lnSpc>
              <a:buNone/>
            </a:pPr>
            <a:endParaRPr lang="en-US" dirty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1633" dirty="0"/>
              <a:t>1. Calculate the distance matrix.     	  2. Calculate three cluster distances between C</a:t>
            </a:r>
            <a:r>
              <a:rPr lang="en-US" sz="1270" dirty="0"/>
              <a:t>1</a:t>
            </a:r>
            <a:r>
              <a:rPr lang="en-US" sz="1633" dirty="0"/>
              <a:t> and C</a:t>
            </a:r>
            <a:r>
              <a:rPr lang="en-US" sz="1270" dirty="0"/>
              <a:t>2</a:t>
            </a:r>
            <a:r>
              <a:rPr lang="en-US" sz="1633" dirty="0"/>
              <a:t>.  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977251"/>
              </p:ext>
            </p:extLst>
          </p:nvPr>
        </p:nvGraphicFramePr>
        <p:xfrm>
          <a:off x="838200" y="2016509"/>
          <a:ext cx="5389354" cy="673850"/>
        </p:xfrm>
        <a:graphic>
          <a:graphicData uri="http://schemas.openxmlformats.org/drawingml/2006/table">
            <a:tbl>
              <a:tblPr/>
              <a:tblGrid>
                <a:gridCol w="10784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70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84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70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784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36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6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6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1187556" y="3220942"/>
          <a:ext cx="2902734" cy="2695398"/>
        </p:xfrm>
        <a:graphic>
          <a:graphicData uri="http://schemas.openxmlformats.org/drawingml/2006/table">
            <a:tbl>
              <a:tblPr/>
              <a:tblGrid>
                <a:gridCol w="483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37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37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37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837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837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d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9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82935" marR="82935" marT="41468" marB="4146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248" name="Left Bracket 38"/>
          <p:cNvSpPr>
            <a:spLocks/>
          </p:cNvSpPr>
          <p:nvPr/>
        </p:nvSpPr>
        <p:spPr bwMode="auto">
          <a:xfrm>
            <a:off x="1666128" y="3588823"/>
            <a:ext cx="41756" cy="2349833"/>
          </a:xfrm>
          <a:prstGeom prst="leftBracket">
            <a:avLst>
              <a:gd name="adj" fmla="val 8337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4535">
              <a:latin typeface="Times New Roman" panose="02020603050405020304" pitchFamily="18" charset="0"/>
            </a:endParaRPr>
          </a:p>
        </p:txBody>
      </p:sp>
      <p:sp>
        <p:nvSpPr>
          <p:cNvPr id="7249" name="Right Bracket 39"/>
          <p:cNvSpPr>
            <a:spLocks/>
          </p:cNvSpPr>
          <p:nvPr/>
        </p:nvSpPr>
        <p:spPr bwMode="auto">
          <a:xfrm>
            <a:off x="4002314" y="3590977"/>
            <a:ext cx="69113" cy="2349833"/>
          </a:xfrm>
          <a:prstGeom prst="rightBracket">
            <a:avLst>
              <a:gd name="adj" fmla="val 8343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4535">
              <a:latin typeface="Times New Roman" panose="02020603050405020304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4977158" y="2944492"/>
            <a:ext cx="5045230" cy="34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605" tIns="47302" rIns="94605" bIns="47302"/>
          <a:lstStyle>
            <a:lvl1pPr marL="268288" indent="-268288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r>
              <a:rPr lang="en-US" sz="1633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Single link</a:t>
            </a:r>
            <a:endParaRPr lang="en-US" sz="1633" dirty="0">
              <a:latin typeface="Tahoma" panose="020B0604030504040204" pitchFamily="34" charset="0"/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endParaRPr lang="en-US" sz="1633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r>
              <a:rPr lang="en-US" sz="1633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Complete link</a:t>
            </a:r>
          </a:p>
          <a:p>
            <a:pPr eaLnBrk="1" hangingPunct="1">
              <a:lnSpc>
                <a:spcPct val="200000"/>
              </a:lnSpc>
            </a:pPr>
            <a:endParaRPr lang="en-US" sz="100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</a:pPr>
            <a:r>
              <a:rPr lang="en-US" sz="1633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Average</a:t>
            </a:r>
            <a:endParaRPr lang="en-US" sz="1633" dirty="0">
              <a:latin typeface="Tahoma" panose="020B0604030504040204" pitchFamily="34" charset="0"/>
            </a:endParaRPr>
          </a:p>
        </p:txBody>
      </p:sp>
      <p:graphicFrame>
        <p:nvGraphicFramePr>
          <p:cNvPr id="72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378656"/>
              </p:ext>
            </p:extLst>
          </p:nvPr>
        </p:nvGraphicFramePr>
        <p:xfrm>
          <a:off x="5112252" y="3424712"/>
          <a:ext cx="5461347" cy="59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Equation" r:id="rId4" imgW="3949700" imgH="431800" progId="Equation.3">
                  <p:embed/>
                </p:oleObj>
              </mc:Choice>
              <mc:Fallback>
                <p:oleObj name="Equation" r:id="rId4" imgW="3949700" imgH="431800" progId="Equation.3">
                  <p:embed/>
                  <p:pic>
                    <p:nvPicPr>
                      <p:cNvPr id="72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252" y="3424712"/>
                        <a:ext cx="5461347" cy="59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418847"/>
              </p:ext>
            </p:extLst>
          </p:nvPr>
        </p:nvGraphicFramePr>
        <p:xfrm>
          <a:off x="5077696" y="4502068"/>
          <a:ext cx="5495903" cy="59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Equation" r:id="rId6" imgW="3975100" imgH="431800" progId="Equation.3">
                  <p:embed/>
                </p:oleObj>
              </mc:Choice>
              <mc:Fallback>
                <p:oleObj name="Equation" r:id="rId6" imgW="3975100" imgH="431800" progId="Equation.3">
                  <p:embed/>
                  <p:pic>
                    <p:nvPicPr>
                      <p:cNvPr id="7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696" y="4502068"/>
                        <a:ext cx="5495903" cy="59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954903"/>
              </p:ext>
            </p:extLst>
          </p:nvPr>
        </p:nvGraphicFramePr>
        <p:xfrm>
          <a:off x="5164088" y="5352287"/>
          <a:ext cx="5278486" cy="103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4" name="Equation" r:id="rId8" imgW="4013200" imgH="787400" progId="Equation.3">
                  <p:embed/>
                </p:oleObj>
              </mc:Choice>
              <mc:Fallback>
                <p:oleObj name="Equation" r:id="rId8" imgW="4013200" imgH="787400" progId="Equation.3">
                  <p:embed/>
                  <p:pic>
                    <p:nvPicPr>
                      <p:cNvPr id="72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088" y="5352287"/>
                        <a:ext cx="5278486" cy="1036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5B909F1-3F16-E6B3-1F97-65F0FAC7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8" grpId="0" animBg="1"/>
      <p:bldP spid="724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 Agglomerative Algorithm	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en-US" dirty="0"/>
              <a:t>The Agglomerative algorithm is carried out in three steps:</a:t>
            </a:r>
          </a:p>
          <a:p>
            <a:pPr lvl="4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5990" eaLnBrk="0" hangingPunct="0">
              <a:spcBef>
                <a:spcPct val="20000"/>
              </a:spcBef>
              <a:buChar char="•"/>
              <a:defRPr sz="254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73856" indent="-259175" defTabSz="945990" eaLnBrk="0" hangingPunct="0">
              <a:spcBef>
                <a:spcPct val="20000"/>
              </a:spcBef>
              <a:buChar char="–"/>
              <a:defRPr sz="2177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036701" indent="-207340" defTabSz="94599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1814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451381" indent="-207340" defTabSz="945990" eaLnBrk="0" hangingPunct="0">
              <a:spcBef>
                <a:spcPct val="20000"/>
              </a:spcBef>
              <a:buChar char="–"/>
              <a:defRPr sz="1814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866062" indent="-207340" defTabSz="945990" eaLnBrk="0" hangingPunct="0">
              <a:spcBef>
                <a:spcPct val="20000"/>
              </a:spcBef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280742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695423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110103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524783" indent="-207340" defTabSz="94599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5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buNone/>
            </a:pPr>
            <a:fld id="{F8BCAF75-B0C0-4C24-AAAB-B7D4AAC4B2DB}" type="slidenum">
              <a:rPr lang="en-GB" altLang="en-US" sz="1200">
                <a:latin typeface="+mn-lt"/>
              </a:rPr>
              <a:pPr>
                <a:buNone/>
              </a:pPr>
              <a:t>72</a:t>
            </a:fld>
            <a:endParaRPr lang="en-GB" altLang="en-US" sz="1200" dirty="0">
              <a:latin typeface="+mn-lt"/>
            </a:endParaRP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1569115" y="1755871"/>
            <a:ext cx="4354103" cy="478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800100" indent="-3429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lang="en-GB" altLang="en-US" sz="2177" dirty="0">
                <a:solidFill>
                  <a:srgbClr val="2D2D8A"/>
                </a:solidFill>
              </a:rPr>
              <a:t>Convert all object features into a distance matrix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lang="en-GB" altLang="en-US" sz="2177" dirty="0">
                <a:solidFill>
                  <a:srgbClr val="2D2D8A"/>
                </a:solidFill>
              </a:rPr>
              <a:t>Set each object as a cluster (thus if we have </a:t>
            </a:r>
            <a:r>
              <a:rPr lang="en-GB" altLang="en-US" sz="2177" i="1" dirty="0">
                <a:solidFill>
                  <a:srgbClr val="2D2D8A"/>
                </a:solidFill>
              </a:rPr>
              <a:t>N</a:t>
            </a:r>
            <a:r>
              <a:rPr lang="en-GB" altLang="en-US" sz="2177" dirty="0">
                <a:solidFill>
                  <a:srgbClr val="2D2D8A"/>
                </a:solidFill>
              </a:rPr>
              <a:t> objects, we will have </a:t>
            </a:r>
            <a:r>
              <a:rPr lang="en-GB" altLang="en-US" sz="2177" i="1" dirty="0">
                <a:solidFill>
                  <a:srgbClr val="2D2D8A"/>
                </a:solidFill>
              </a:rPr>
              <a:t>N</a:t>
            </a:r>
            <a:r>
              <a:rPr lang="en-GB" altLang="en-US" sz="2177" dirty="0">
                <a:solidFill>
                  <a:srgbClr val="2D2D8A"/>
                </a:solidFill>
              </a:rPr>
              <a:t> clusters at the beginning)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lang="en-GB" altLang="en-US" sz="2177" dirty="0">
                <a:solidFill>
                  <a:srgbClr val="FF0000"/>
                </a:solidFill>
              </a:rPr>
              <a:t>Repeat until number of cluster is one </a:t>
            </a:r>
            <a:r>
              <a:rPr lang="en-GB" altLang="en-US" sz="2177" dirty="0">
                <a:solidFill>
                  <a:srgbClr val="2D2D8A"/>
                </a:solidFill>
              </a:rPr>
              <a:t>(or known # of clusters)  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2177" dirty="0">
                <a:solidFill>
                  <a:srgbClr val="FF0000"/>
                </a:solidFill>
              </a:rPr>
              <a:t>Merge two closest clusters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2177" dirty="0">
                <a:solidFill>
                  <a:srgbClr val="FF0000"/>
                </a:solidFill>
              </a:rPr>
              <a:t>Update “distance matrix”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177" dirty="0">
              <a:solidFill>
                <a:srgbClr val="FF0000"/>
              </a:solidFill>
            </a:endParaRPr>
          </a:p>
        </p:txBody>
      </p:sp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098" y="1840127"/>
            <a:ext cx="3481554" cy="428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6718015" y="1771014"/>
            <a:ext cx="3593863" cy="4423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4535">
              <a:latin typeface="Times New Roman" panose="02020603050405020304" pitchFamily="18" charset="0"/>
            </a:endParaRPr>
          </a:p>
        </p:txBody>
      </p:sp>
      <p:cxnSp>
        <p:nvCxnSpPr>
          <p:cNvPr id="8201" name="Straight Arrow Connector 9"/>
          <p:cNvCxnSpPr>
            <a:cxnSpLocks noChangeShapeType="1"/>
          </p:cNvCxnSpPr>
          <p:nvPr/>
        </p:nvCxnSpPr>
        <p:spPr bwMode="auto">
          <a:xfrm flipV="1">
            <a:off x="5789313" y="4741424"/>
            <a:ext cx="1688942" cy="28095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6290003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56FC3B-3EC9-4A2E-B363-F52A2777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Problem: clustering analysis with agglomerative algorithm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pic>
        <p:nvPicPr>
          <p:cNvPr id="9222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61" y="4535524"/>
            <a:ext cx="3939426" cy="52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99" y="5088427"/>
            <a:ext cx="3593863" cy="55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Text Box 49"/>
          <p:cNvSpPr txBox="1">
            <a:spLocks noChangeArrowheads="1"/>
          </p:cNvSpPr>
          <p:nvPr/>
        </p:nvSpPr>
        <p:spPr bwMode="auto">
          <a:xfrm>
            <a:off x="7740307" y="3567946"/>
            <a:ext cx="1354858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/>
              <a:t>data matrix</a:t>
            </a:r>
          </a:p>
        </p:txBody>
      </p:sp>
      <p:sp>
        <p:nvSpPr>
          <p:cNvPr id="9225" name="Text Box 50"/>
          <p:cNvSpPr txBox="1">
            <a:spLocks noChangeArrowheads="1"/>
          </p:cNvSpPr>
          <p:nvPr/>
        </p:nvSpPr>
        <p:spPr bwMode="auto">
          <a:xfrm>
            <a:off x="7685593" y="6041606"/>
            <a:ext cx="1749197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/>
              <a:t>distance matrix</a:t>
            </a:r>
          </a:p>
        </p:txBody>
      </p:sp>
      <p:sp>
        <p:nvSpPr>
          <p:cNvPr id="9226" name="Text Box 51"/>
          <p:cNvSpPr txBox="1">
            <a:spLocks noChangeArrowheads="1"/>
          </p:cNvSpPr>
          <p:nvPr/>
        </p:nvSpPr>
        <p:spPr bwMode="auto">
          <a:xfrm>
            <a:off x="3016164" y="5572215"/>
            <a:ext cx="2076466" cy="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/>
              <a:t>Euclidean distance</a:t>
            </a:r>
          </a:p>
        </p:txBody>
      </p:sp>
      <p:pic>
        <p:nvPicPr>
          <p:cNvPr id="9227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51" y="4102130"/>
            <a:ext cx="4250434" cy="202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251" y="1700462"/>
            <a:ext cx="3170547" cy="260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79" y="1769576"/>
            <a:ext cx="2410307" cy="189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3473555-BDF9-F648-8B69-0C3830C9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9717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58073D-41FB-404B-94DA-37156498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024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 (iteration 1)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0246" name="Line 26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247" name="Line 27"/>
          <p:cNvSpPr>
            <a:spLocks noChangeShapeType="1"/>
          </p:cNvSpPr>
          <p:nvPr/>
        </p:nvSpPr>
        <p:spPr bwMode="auto">
          <a:xfrm>
            <a:off x="5128422" y="3913509"/>
            <a:ext cx="760240" cy="62201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024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9576"/>
            <a:ext cx="4250434" cy="197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75" y="2391590"/>
            <a:ext cx="3170547" cy="267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88" y="3981183"/>
            <a:ext cx="4276351" cy="187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608" y="4534085"/>
            <a:ext cx="622015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40" y="4534085"/>
            <a:ext cx="738643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CE72CB3-4F33-9DF7-88CE-F8DAF5B1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6060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4A68827-60B1-40E1-BC2D-5566D316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126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Update distance matrix (iteration 1)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pic>
        <p:nvPicPr>
          <p:cNvPr id="1127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1909240"/>
            <a:ext cx="3939426" cy="40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2393030"/>
            <a:ext cx="3939426" cy="3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2807706"/>
            <a:ext cx="3939426" cy="32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7" y="3229582"/>
            <a:ext cx="3939426" cy="33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Line 19"/>
          <p:cNvSpPr>
            <a:spLocks noChangeShapeType="1"/>
          </p:cNvSpPr>
          <p:nvPr/>
        </p:nvSpPr>
        <p:spPr bwMode="auto">
          <a:xfrm flipH="1">
            <a:off x="5404872" y="3637058"/>
            <a:ext cx="1174917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1275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8" y="4188521"/>
            <a:ext cx="4060374" cy="1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56" y="4033017"/>
            <a:ext cx="4457772" cy="209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62" y="1735019"/>
            <a:ext cx="4224516" cy="196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172" y="4879648"/>
            <a:ext cx="501067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88" y="4734223"/>
            <a:ext cx="760240" cy="28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17" y="4855170"/>
            <a:ext cx="760240" cy="28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43" y="4747183"/>
            <a:ext cx="583139" cy="26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13F43EF-2A89-8C5E-D0B0-E1B94B45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3093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FF7701-EAAF-4914-BBF8-F4143A66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229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 (iteration 2)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2294" name="Line 12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2295" name="Line 13"/>
          <p:cNvSpPr>
            <a:spLocks noChangeShapeType="1"/>
          </p:cNvSpPr>
          <p:nvPr/>
        </p:nvSpPr>
        <p:spPr bwMode="auto">
          <a:xfrm>
            <a:off x="5128422" y="3913509"/>
            <a:ext cx="760240" cy="62201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229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31" y="1631350"/>
            <a:ext cx="4388659" cy="208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88" y="4050296"/>
            <a:ext cx="4224516" cy="178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23" y="2529815"/>
            <a:ext cx="3179186" cy="262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833" y="2460702"/>
            <a:ext cx="552902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7CC83C6-C4E8-E0E1-25B8-457ADC8D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352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8341F5-1AB2-4B36-BFB5-A7641F5EC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331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Update distance matrix (iteration 2) </a:t>
            </a:r>
          </a:p>
        </p:txBody>
      </p:sp>
      <p:sp>
        <p:nvSpPr>
          <p:cNvPr id="13318" name="Line 11"/>
          <p:cNvSpPr>
            <a:spLocks noChangeShapeType="1"/>
          </p:cNvSpPr>
          <p:nvPr/>
        </p:nvSpPr>
        <p:spPr bwMode="auto">
          <a:xfrm flipH="1">
            <a:off x="5473985" y="3706171"/>
            <a:ext cx="1174917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3319" name="Line 12"/>
          <p:cNvSpPr>
            <a:spLocks noChangeShapeType="1"/>
          </p:cNvSpPr>
          <p:nvPr/>
        </p:nvSpPr>
        <p:spPr bwMode="auto">
          <a:xfrm>
            <a:off x="5957775" y="5088426"/>
            <a:ext cx="483789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3320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25" y="2151135"/>
            <a:ext cx="4354103" cy="31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21" name="Group 19"/>
          <p:cNvGrpSpPr>
            <a:grpSpLocks/>
          </p:cNvGrpSpPr>
          <p:nvPr/>
        </p:nvGrpSpPr>
        <p:grpSpPr bwMode="auto">
          <a:xfrm>
            <a:off x="6234226" y="2531254"/>
            <a:ext cx="3939426" cy="489549"/>
            <a:chOff x="3560" y="1710"/>
            <a:chExt cx="2736" cy="340"/>
          </a:xfrm>
        </p:grpSpPr>
        <p:pic>
          <p:nvPicPr>
            <p:cNvPr id="13327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1710"/>
              <a:ext cx="225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8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2" y="1887"/>
              <a:ext cx="20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22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25" y="3124472"/>
            <a:ext cx="4077652" cy="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64" y="4119408"/>
            <a:ext cx="4025817" cy="186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9" y="4257634"/>
            <a:ext cx="3955265" cy="165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10" y="1700463"/>
            <a:ext cx="4388659" cy="208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69" y="2529815"/>
            <a:ext cx="501067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D13BAF5-B31D-7FA5-7AD8-1912FA48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9450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28D967-27E1-4E00-855F-D20F3791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434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clusters/update distance matrix (iteration 3)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4342" name="Line 4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4343" name="Line 5"/>
          <p:cNvSpPr>
            <a:spLocks noChangeShapeType="1"/>
          </p:cNvSpPr>
          <p:nvPr/>
        </p:nvSpPr>
        <p:spPr bwMode="auto">
          <a:xfrm>
            <a:off x="5197534" y="4189961"/>
            <a:ext cx="829353" cy="414676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4344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0522"/>
            <a:ext cx="4431855" cy="209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36" y="2529815"/>
            <a:ext cx="3170547" cy="265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9" name="Group 28"/>
          <p:cNvGrpSpPr>
            <a:grpSpLocks/>
          </p:cNvGrpSpPr>
          <p:nvPr/>
        </p:nvGrpSpPr>
        <p:grpSpPr bwMode="auto">
          <a:xfrm>
            <a:off x="6096000" y="4119408"/>
            <a:ext cx="4369942" cy="1935157"/>
            <a:chOff x="5346700" y="4542631"/>
            <a:chExt cx="4818130" cy="2133600"/>
          </a:xfrm>
        </p:grpSpPr>
        <p:pic>
          <p:nvPicPr>
            <p:cNvPr id="14350" name="Picture 2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700" y="4542631"/>
              <a:ext cx="4818130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1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300" y="5342731"/>
              <a:ext cx="8382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33BDAE-22BB-4878-BD7E-107EB0B7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4420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41ED6-AB2A-4564-99E9-B9C86F4A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536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Merge two closest clusters/update distance matrix (iteration 4)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5366" name="Line 4"/>
          <p:cNvSpPr>
            <a:spLocks noChangeShapeType="1"/>
          </p:cNvSpPr>
          <p:nvPr/>
        </p:nvSpPr>
        <p:spPr bwMode="auto">
          <a:xfrm flipH="1">
            <a:off x="5128422" y="3015044"/>
            <a:ext cx="829353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5367" name="Line 5"/>
          <p:cNvSpPr>
            <a:spLocks noChangeShapeType="1"/>
          </p:cNvSpPr>
          <p:nvPr/>
        </p:nvSpPr>
        <p:spPr bwMode="auto">
          <a:xfrm>
            <a:off x="5197534" y="4189961"/>
            <a:ext cx="829353" cy="414676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1536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3333251"/>
            <a:ext cx="855270" cy="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10" y="2391590"/>
            <a:ext cx="3170547" cy="264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2" name="Group 30"/>
          <p:cNvGrpSpPr>
            <a:grpSpLocks/>
          </p:cNvGrpSpPr>
          <p:nvPr/>
        </p:nvGrpSpPr>
        <p:grpSpPr bwMode="auto">
          <a:xfrm>
            <a:off x="6096000" y="1907801"/>
            <a:ext cx="4155404" cy="1840127"/>
            <a:chOff x="5346700" y="2104231"/>
            <a:chExt cx="4581525" cy="2028825"/>
          </a:xfrm>
        </p:grpSpPr>
        <p:pic>
          <p:nvPicPr>
            <p:cNvPr id="15376" name="Picture 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700" y="2104231"/>
              <a:ext cx="4581525" cy="20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7" name="Picture 3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5700" y="2866231"/>
              <a:ext cx="8382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73" name="Group 16"/>
          <p:cNvGrpSpPr>
            <a:grpSpLocks/>
          </p:cNvGrpSpPr>
          <p:nvPr/>
        </p:nvGrpSpPr>
        <p:grpSpPr bwMode="auto">
          <a:xfrm>
            <a:off x="6234225" y="4119409"/>
            <a:ext cx="3991261" cy="1684623"/>
            <a:chOff x="5499100" y="4541838"/>
            <a:chExt cx="4400550" cy="1857375"/>
          </a:xfrm>
        </p:grpSpPr>
        <p:pic>
          <p:nvPicPr>
            <p:cNvPr id="15374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9100" y="4541838"/>
              <a:ext cx="4362450" cy="185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5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8500" y="4999831"/>
              <a:ext cx="1581150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F18D9CD-5567-506C-733F-ED029AC4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5237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Partitional Clustering</a:t>
            </a:r>
          </a:p>
        </p:txBody>
      </p:sp>
      <p:sp>
        <p:nvSpPr>
          <p:cNvPr id="8195" name="Freeform 4"/>
          <p:cNvSpPr>
            <a:spLocks/>
          </p:cNvSpPr>
          <p:nvPr/>
        </p:nvSpPr>
        <p:spPr bwMode="auto">
          <a:xfrm>
            <a:off x="2778125" y="2517775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0"/>
                </a:moveTo>
                <a:lnTo>
                  <a:pt x="55" y="49"/>
                </a:lnTo>
                <a:lnTo>
                  <a:pt x="43" y="61"/>
                </a:lnTo>
                <a:lnTo>
                  <a:pt x="24" y="64"/>
                </a:lnTo>
                <a:lnTo>
                  <a:pt x="9" y="55"/>
                </a:lnTo>
                <a:lnTo>
                  <a:pt x="0" y="39"/>
                </a:lnTo>
                <a:lnTo>
                  <a:pt x="0" y="24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Freeform 5"/>
          <p:cNvSpPr>
            <a:spLocks/>
          </p:cNvSpPr>
          <p:nvPr/>
        </p:nvSpPr>
        <p:spPr bwMode="auto">
          <a:xfrm>
            <a:off x="2778125" y="2716214"/>
            <a:ext cx="96838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62"/>
                </a:lnTo>
                <a:lnTo>
                  <a:pt x="24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7" name="Freeform 6"/>
          <p:cNvSpPr>
            <a:spLocks/>
          </p:cNvSpPr>
          <p:nvPr/>
        </p:nvSpPr>
        <p:spPr bwMode="auto">
          <a:xfrm>
            <a:off x="3475039" y="4711701"/>
            <a:ext cx="96837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0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6"/>
                </a:lnTo>
                <a:lnTo>
                  <a:pt x="43" y="59"/>
                </a:lnTo>
                <a:lnTo>
                  <a:pt x="24" y="62"/>
                </a:lnTo>
                <a:lnTo>
                  <a:pt x="9" y="53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0"/>
                </a:lnTo>
                <a:lnTo>
                  <a:pt x="55" y="13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Freeform 7"/>
          <p:cNvSpPr>
            <a:spLocks/>
          </p:cNvSpPr>
          <p:nvPr/>
        </p:nvSpPr>
        <p:spPr bwMode="auto">
          <a:xfrm>
            <a:off x="3074989" y="2619375"/>
            <a:ext cx="96837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8" y="46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9" name="Freeform 8"/>
          <p:cNvSpPr>
            <a:spLocks/>
          </p:cNvSpPr>
          <p:nvPr/>
        </p:nvSpPr>
        <p:spPr bwMode="auto">
          <a:xfrm>
            <a:off x="3475039" y="3914775"/>
            <a:ext cx="96837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5" y="46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0" name="Freeform 9"/>
          <p:cNvSpPr>
            <a:spLocks/>
          </p:cNvSpPr>
          <p:nvPr/>
        </p:nvSpPr>
        <p:spPr bwMode="auto">
          <a:xfrm>
            <a:off x="3644901" y="1825626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8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6" y="12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1" name="Freeform 10"/>
          <p:cNvSpPr>
            <a:spLocks/>
          </p:cNvSpPr>
          <p:nvPr/>
        </p:nvSpPr>
        <p:spPr bwMode="auto">
          <a:xfrm>
            <a:off x="3875089" y="2020889"/>
            <a:ext cx="96837" cy="96837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5" y="49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2" name="Freeform 11"/>
          <p:cNvSpPr>
            <a:spLocks/>
          </p:cNvSpPr>
          <p:nvPr/>
        </p:nvSpPr>
        <p:spPr bwMode="auto">
          <a:xfrm>
            <a:off x="3971925" y="2317750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8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3" name="Freeform 12"/>
          <p:cNvSpPr>
            <a:spLocks/>
          </p:cNvSpPr>
          <p:nvPr/>
        </p:nvSpPr>
        <p:spPr bwMode="auto">
          <a:xfrm>
            <a:off x="4371975" y="2317750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7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7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4" name="Freeform 13"/>
          <p:cNvSpPr>
            <a:spLocks/>
          </p:cNvSpPr>
          <p:nvPr/>
        </p:nvSpPr>
        <p:spPr bwMode="auto">
          <a:xfrm>
            <a:off x="4171950" y="2117725"/>
            <a:ext cx="96838" cy="103188"/>
          </a:xfrm>
          <a:custGeom>
            <a:avLst/>
            <a:gdLst>
              <a:gd name="T0" fmla="*/ 2147483647 w 61"/>
              <a:gd name="T1" fmla="*/ 2147483647 h 65"/>
              <a:gd name="T2" fmla="*/ 2147483647 w 61"/>
              <a:gd name="T3" fmla="*/ 2147483647 h 65"/>
              <a:gd name="T4" fmla="*/ 2147483647 w 61"/>
              <a:gd name="T5" fmla="*/ 2147483647 h 65"/>
              <a:gd name="T6" fmla="*/ 2147483647 w 61"/>
              <a:gd name="T7" fmla="*/ 2147483647 h 65"/>
              <a:gd name="T8" fmla="*/ 2147483647 w 61"/>
              <a:gd name="T9" fmla="*/ 2147483647 h 65"/>
              <a:gd name="T10" fmla="*/ 0 w 61"/>
              <a:gd name="T11" fmla="*/ 2147483647 h 65"/>
              <a:gd name="T12" fmla="*/ 0 w 61"/>
              <a:gd name="T13" fmla="*/ 2147483647 h 65"/>
              <a:gd name="T14" fmla="*/ 2147483647 w 61"/>
              <a:gd name="T15" fmla="*/ 2147483647 h 65"/>
              <a:gd name="T16" fmla="*/ 2147483647 w 61"/>
              <a:gd name="T17" fmla="*/ 0 h 65"/>
              <a:gd name="T18" fmla="*/ 2147483647 w 61"/>
              <a:gd name="T19" fmla="*/ 2147483647 h 65"/>
              <a:gd name="T20" fmla="*/ 2147483647 w 61"/>
              <a:gd name="T21" fmla="*/ 2147483647 h 65"/>
              <a:gd name="T22" fmla="*/ 2147483647 w 61"/>
              <a:gd name="T23" fmla="*/ 2147483647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5"/>
              <a:gd name="T38" fmla="*/ 61 w 61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5">
                <a:moveTo>
                  <a:pt x="61" y="34"/>
                </a:moveTo>
                <a:lnTo>
                  <a:pt x="58" y="49"/>
                </a:lnTo>
                <a:lnTo>
                  <a:pt x="43" y="61"/>
                </a:lnTo>
                <a:lnTo>
                  <a:pt x="28" y="65"/>
                </a:lnTo>
                <a:lnTo>
                  <a:pt x="9" y="55"/>
                </a:lnTo>
                <a:lnTo>
                  <a:pt x="0" y="40"/>
                </a:lnTo>
                <a:lnTo>
                  <a:pt x="0" y="25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6"/>
                </a:lnTo>
                <a:lnTo>
                  <a:pt x="61" y="34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5" name="Freeform 14"/>
          <p:cNvSpPr>
            <a:spLocks/>
          </p:cNvSpPr>
          <p:nvPr/>
        </p:nvSpPr>
        <p:spPr bwMode="auto">
          <a:xfrm>
            <a:off x="4171950" y="1724025"/>
            <a:ext cx="96838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61"/>
                </a:lnTo>
                <a:lnTo>
                  <a:pt x="28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6" name="Freeform 15"/>
          <p:cNvSpPr>
            <a:spLocks/>
          </p:cNvSpPr>
          <p:nvPr/>
        </p:nvSpPr>
        <p:spPr bwMode="auto">
          <a:xfrm>
            <a:off x="4868864" y="4711701"/>
            <a:ext cx="103187" cy="98425"/>
          </a:xfrm>
          <a:custGeom>
            <a:avLst/>
            <a:gdLst>
              <a:gd name="T0" fmla="*/ 2147483647 w 65"/>
              <a:gd name="T1" fmla="*/ 2147483647 h 62"/>
              <a:gd name="T2" fmla="*/ 2147483647 w 65"/>
              <a:gd name="T3" fmla="*/ 2147483647 h 62"/>
              <a:gd name="T4" fmla="*/ 2147483647 w 65"/>
              <a:gd name="T5" fmla="*/ 2147483647 h 62"/>
              <a:gd name="T6" fmla="*/ 2147483647 w 65"/>
              <a:gd name="T7" fmla="*/ 2147483647 h 62"/>
              <a:gd name="T8" fmla="*/ 2147483647 w 65"/>
              <a:gd name="T9" fmla="*/ 2147483647 h 62"/>
              <a:gd name="T10" fmla="*/ 0 w 65"/>
              <a:gd name="T11" fmla="*/ 2147483647 h 62"/>
              <a:gd name="T12" fmla="*/ 0 w 65"/>
              <a:gd name="T13" fmla="*/ 2147483647 h 62"/>
              <a:gd name="T14" fmla="*/ 2147483647 w 65"/>
              <a:gd name="T15" fmla="*/ 2147483647 h 62"/>
              <a:gd name="T16" fmla="*/ 2147483647 w 65"/>
              <a:gd name="T17" fmla="*/ 0 h 62"/>
              <a:gd name="T18" fmla="*/ 2147483647 w 65"/>
              <a:gd name="T19" fmla="*/ 0 h 62"/>
              <a:gd name="T20" fmla="*/ 2147483647 w 65"/>
              <a:gd name="T21" fmla="*/ 2147483647 h 62"/>
              <a:gd name="T22" fmla="*/ 2147483647 w 65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62"/>
              <a:gd name="T38" fmla="*/ 65 w 65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62">
                <a:moveTo>
                  <a:pt x="65" y="31"/>
                </a:moveTo>
                <a:lnTo>
                  <a:pt x="58" y="46"/>
                </a:lnTo>
                <a:lnTo>
                  <a:pt x="46" y="59"/>
                </a:lnTo>
                <a:lnTo>
                  <a:pt x="28" y="62"/>
                </a:lnTo>
                <a:lnTo>
                  <a:pt x="12" y="53"/>
                </a:lnTo>
                <a:lnTo>
                  <a:pt x="0" y="40"/>
                </a:lnTo>
                <a:lnTo>
                  <a:pt x="0" y="22"/>
                </a:lnTo>
                <a:lnTo>
                  <a:pt x="12" y="7"/>
                </a:lnTo>
                <a:lnTo>
                  <a:pt x="28" y="0"/>
                </a:lnTo>
                <a:lnTo>
                  <a:pt x="46" y="0"/>
                </a:lnTo>
                <a:lnTo>
                  <a:pt x="58" y="13"/>
                </a:lnTo>
                <a:lnTo>
                  <a:pt x="65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7" name="Freeform 16"/>
          <p:cNvSpPr>
            <a:spLocks/>
          </p:cNvSpPr>
          <p:nvPr/>
        </p:nvSpPr>
        <p:spPr bwMode="auto">
          <a:xfrm>
            <a:off x="3074989" y="2220914"/>
            <a:ext cx="96837" cy="96837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8" name="Freeform 17"/>
          <p:cNvSpPr>
            <a:spLocks/>
          </p:cNvSpPr>
          <p:nvPr/>
        </p:nvSpPr>
        <p:spPr bwMode="auto">
          <a:xfrm>
            <a:off x="2747964" y="4410076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9"/>
                </a:lnTo>
                <a:lnTo>
                  <a:pt x="43" y="62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10"/>
                </a:lnTo>
                <a:lnTo>
                  <a:pt x="25" y="0"/>
                </a:lnTo>
                <a:lnTo>
                  <a:pt x="43" y="3"/>
                </a:lnTo>
                <a:lnTo>
                  <a:pt x="56" y="16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9" name="Freeform 18"/>
          <p:cNvSpPr>
            <a:spLocks/>
          </p:cNvSpPr>
          <p:nvPr/>
        </p:nvSpPr>
        <p:spPr bwMode="auto">
          <a:xfrm>
            <a:off x="2778125" y="5008564"/>
            <a:ext cx="96838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59"/>
                </a:lnTo>
                <a:lnTo>
                  <a:pt x="24" y="62"/>
                </a:lnTo>
                <a:lnTo>
                  <a:pt x="9" y="56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0" name="Freeform 19"/>
          <p:cNvSpPr>
            <a:spLocks/>
          </p:cNvSpPr>
          <p:nvPr/>
        </p:nvSpPr>
        <p:spPr bwMode="auto">
          <a:xfrm>
            <a:off x="3244851" y="1990726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9"/>
                </a:lnTo>
                <a:lnTo>
                  <a:pt x="25" y="62"/>
                </a:lnTo>
                <a:lnTo>
                  <a:pt x="10" y="56"/>
                </a:lnTo>
                <a:lnTo>
                  <a:pt x="0" y="40"/>
                </a:lnTo>
                <a:lnTo>
                  <a:pt x="0" y="22"/>
                </a:lnTo>
                <a:lnTo>
                  <a:pt x="10" y="7"/>
                </a:lnTo>
                <a:lnTo>
                  <a:pt x="25" y="0"/>
                </a:lnTo>
                <a:lnTo>
                  <a:pt x="43" y="4"/>
                </a:lnTo>
                <a:lnTo>
                  <a:pt x="56" y="13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1" name="Text Box 20"/>
          <p:cNvSpPr txBox="1">
            <a:spLocks noChangeArrowheads="1"/>
          </p:cNvSpPr>
          <p:nvPr/>
        </p:nvSpPr>
        <p:spPr bwMode="auto">
          <a:xfrm>
            <a:off x="2514600" y="5562601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248400" y="1295401"/>
            <a:ext cx="3581400" cy="4633913"/>
            <a:chOff x="2976" y="816"/>
            <a:chExt cx="2256" cy="2919"/>
          </a:xfrm>
        </p:grpSpPr>
        <p:graphicFrame>
          <p:nvGraphicFramePr>
            <p:cNvPr id="8213" name="Object 1024"/>
            <p:cNvGraphicFramePr>
              <a:graphicFrameLocks noChangeAspect="1"/>
            </p:cNvGraphicFramePr>
            <p:nvPr/>
          </p:nvGraphicFramePr>
          <p:xfrm>
            <a:off x="2976" y="816"/>
            <a:ext cx="2125" cy="2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" name="VISIO" r:id="rId3" imgW="1547102" imgH="2097084" progId="Visio.Drawing.6">
                    <p:embed/>
                  </p:oleObj>
                </mc:Choice>
                <mc:Fallback>
                  <p:oleObj name="VISIO" r:id="rId3" imgW="1547102" imgH="2097084" progId="Visio.Drawing.6">
                    <p:embed/>
                    <p:pic>
                      <p:nvPicPr>
                        <p:cNvPr id="8213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16"/>
                          <a:ext cx="2125" cy="2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456" y="3504"/>
              <a:ext cx="17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 Partitional  Clustering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D274B36-56B7-4AAB-E582-E1077803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21C5A9-250B-4C77-B6C7-F3ABE28A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638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/>
              <a:t>Final result (meeting termination condition)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pic>
        <p:nvPicPr>
          <p:cNvPr id="16390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75" y="2046026"/>
            <a:ext cx="8423116" cy="386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FFBB8BD-B691-1A2C-8F0D-204DB4C3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5110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164CFE-98DB-425D-B2E2-724D28FE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Dendrogram tree</a:t>
            </a:r>
            <a:r>
              <a:rPr lang="en-US" altLang="en-US" dirty="0"/>
              <a:t> representation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sp>
        <p:nvSpPr>
          <p:cNvPr id="17414" name="Text Box 13"/>
          <p:cNvSpPr txBox="1">
            <a:spLocks noChangeArrowheads="1"/>
          </p:cNvSpPr>
          <p:nvPr/>
        </p:nvSpPr>
        <p:spPr bwMode="auto">
          <a:xfrm>
            <a:off x="5957775" y="1834368"/>
            <a:ext cx="4632487" cy="4447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lang="en-GB" altLang="en-US" sz="1814" dirty="0">
                <a:solidFill>
                  <a:srgbClr val="000000"/>
                </a:solidFill>
              </a:rPr>
              <a:t>In the beginning we have 6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clusters: A, B, C, D, E and F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 startAt="2"/>
            </a:pPr>
            <a:r>
              <a:rPr lang="en-GB" altLang="en-US" sz="1814" dirty="0">
                <a:solidFill>
                  <a:srgbClr val="000000"/>
                </a:solidFill>
              </a:rPr>
              <a:t>We merge clusters D and F into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cluster (D, F) at distance 0.50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3"/>
            </a:pPr>
            <a:r>
              <a:rPr lang="en-GB" altLang="en-US" sz="1814" dirty="0">
                <a:solidFill>
                  <a:srgbClr val="000000"/>
                </a:solidFill>
              </a:rPr>
              <a:t>We merge cluster A and cluster B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into (A, B) at distance 0.71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4"/>
            </a:pPr>
            <a:r>
              <a:rPr lang="en-GB" altLang="en-US" sz="1814" dirty="0">
                <a:solidFill>
                  <a:srgbClr val="000000"/>
                </a:solidFill>
              </a:rPr>
              <a:t>We merge clusters E and (D, F)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into ((D, F), E) at distance 1.00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5"/>
            </a:pPr>
            <a:r>
              <a:rPr lang="en-GB" altLang="en-US" sz="1814" dirty="0">
                <a:solidFill>
                  <a:srgbClr val="000000"/>
                </a:solidFill>
              </a:rPr>
              <a:t>We merge clusters ((D, F), E) and C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into (((D, F), E), C) at distance 1.41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6"/>
            </a:pPr>
            <a:r>
              <a:rPr lang="en-GB" altLang="en-US" sz="1814" dirty="0">
                <a:solidFill>
                  <a:srgbClr val="000000"/>
                </a:solidFill>
              </a:rPr>
              <a:t>We merge clusters (((D, F), E), C)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and (A, B) into ((((D, F), E), C), (A, B))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at distance 2.50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7"/>
            </a:pPr>
            <a:r>
              <a:rPr lang="en-GB" altLang="en-US" sz="1814" dirty="0">
                <a:solidFill>
                  <a:srgbClr val="000000"/>
                </a:solidFill>
              </a:rPr>
              <a:t>The last cluster contain all the objects,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14" dirty="0">
                <a:solidFill>
                  <a:srgbClr val="000000"/>
                </a:solidFill>
              </a:rPr>
              <a:t>     thus conclude the computation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14" dirty="0"/>
          </a:p>
        </p:txBody>
      </p:sp>
      <p:grpSp>
        <p:nvGrpSpPr>
          <p:cNvPr id="17415" name="Group 14"/>
          <p:cNvGrpSpPr>
            <a:grpSpLocks/>
          </p:cNvGrpSpPr>
          <p:nvPr/>
        </p:nvGrpSpPr>
        <p:grpSpPr bwMode="auto">
          <a:xfrm>
            <a:off x="1517336" y="1771015"/>
            <a:ext cx="4440438" cy="4503885"/>
            <a:chOff x="298511" y="1952625"/>
            <a:chExt cx="4895789" cy="4966239"/>
          </a:xfrm>
        </p:grpSpPr>
        <p:pic>
          <p:nvPicPr>
            <p:cNvPr id="1741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" y="1952625"/>
              <a:ext cx="4495800" cy="468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Box 7"/>
            <p:cNvSpPr txBox="1">
              <a:spLocks noChangeArrowheads="1"/>
            </p:cNvSpPr>
            <p:nvPr/>
          </p:nvSpPr>
          <p:spPr bwMode="auto">
            <a:xfrm>
              <a:off x="1765300" y="5380039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2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8" name="TextBox 8"/>
            <p:cNvSpPr txBox="1">
              <a:spLocks noChangeArrowheads="1"/>
            </p:cNvSpPr>
            <p:nvPr/>
          </p:nvSpPr>
          <p:spPr bwMode="auto">
            <a:xfrm>
              <a:off x="4127500" y="5075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3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9" name="TextBox 9"/>
            <p:cNvSpPr txBox="1">
              <a:spLocks noChangeArrowheads="1"/>
            </p:cNvSpPr>
            <p:nvPr/>
          </p:nvSpPr>
          <p:spPr bwMode="auto">
            <a:xfrm>
              <a:off x="2146300" y="4694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4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0" name="TextBox 10"/>
            <p:cNvSpPr txBox="1">
              <a:spLocks noChangeArrowheads="1"/>
            </p:cNvSpPr>
            <p:nvPr/>
          </p:nvSpPr>
          <p:spPr bwMode="auto">
            <a:xfrm>
              <a:off x="2755900" y="4160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5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1" name="TextBox 11"/>
            <p:cNvSpPr txBox="1">
              <a:spLocks noChangeArrowheads="1"/>
            </p:cNvSpPr>
            <p:nvPr/>
          </p:nvSpPr>
          <p:spPr bwMode="auto">
            <a:xfrm>
              <a:off x="3441700" y="2636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6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2" name="TextBox 12"/>
            <p:cNvSpPr txBox="1">
              <a:spLocks noChangeArrowheads="1"/>
            </p:cNvSpPr>
            <p:nvPr/>
          </p:nvSpPr>
          <p:spPr bwMode="auto">
            <a:xfrm>
              <a:off x="2679701" y="6447631"/>
              <a:ext cx="1025438" cy="471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</p:txBody>
        </p:sp>
        <p:sp>
          <p:nvSpPr>
            <p:cNvPr id="17423" name="TextBox 13"/>
            <p:cNvSpPr txBox="1">
              <a:spLocks noChangeArrowheads="1"/>
            </p:cNvSpPr>
            <p:nvPr/>
          </p:nvSpPr>
          <p:spPr bwMode="auto">
            <a:xfrm>
              <a:off x="298511" y="3475831"/>
              <a:ext cx="572987" cy="1077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lifetime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81D7E3-5A11-6E8D-A28A-A9B1DF14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0950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097902B-658B-4FAB-9C14-AA99C4E2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endParaRPr lang="en-IN" dirty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83794" indent="-483794">
              <a:lnSpc>
                <a:spcPct val="11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Dendrogram tree</a:t>
            </a:r>
            <a:r>
              <a:rPr lang="en-US" altLang="en-US" dirty="0"/>
              <a:t> representation </a:t>
            </a:r>
          </a:p>
          <a:p>
            <a:pPr marL="483794" indent="-483794">
              <a:buNone/>
            </a:pPr>
            <a:r>
              <a:rPr lang="en-US" altLang="en-US" dirty="0"/>
              <a:t>     </a:t>
            </a:r>
            <a:endParaRPr lang="en-US" altLang="en-US" sz="1814" dirty="0"/>
          </a:p>
        </p:txBody>
      </p:sp>
      <p:grpSp>
        <p:nvGrpSpPr>
          <p:cNvPr id="17415" name="Group 14"/>
          <p:cNvGrpSpPr>
            <a:grpSpLocks/>
          </p:cNvGrpSpPr>
          <p:nvPr/>
        </p:nvGrpSpPr>
        <p:grpSpPr bwMode="auto">
          <a:xfrm>
            <a:off x="1517336" y="1771015"/>
            <a:ext cx="4440438" cy="4503885"/>
            <a:chOff x="298511" y="1952625"/>
            <a:chExt cx="4895789" cy="4966239"/>
          </a:xfrm>
        </p:grpSpPr>
        <p:pic>
          <p:nvPicPr>
            <p:cNvPr id="1741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" y="1952625"/>
              <a:ext cx="4495800" cy="468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Box 7"/>
            <p:cNvSpPr txBox="1">
              <a:spLocks noChangeArrowheads="1"/>
            </p:cNvSpPr>
            <p:nvPr/>
          </p:nvSpPr>
          <p:spPr bwMode="auto">
            <a:xfrm>
              <a:off x="1765300" y="5380039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2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8" name="TextBox 8"/>
            <p:cNvSpPr txBox="1">
              <a:spLocks noChangeArrowheads="1"/>
            </p:cNvSpPr>
            <p:nvPr/>
          </p:nvSpPr>
          <p:spPr bwMode="auto">
            <a:xfrm>
              <a:off x="4127500" y="5075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3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19" name="TextBox 9"/>
            <p:cNvSpPr txBox="1">
              <a:spLocks noChangeArrowheads="1"/>
            </p:cNvSpPr>
            <p:nvPr/>
          </p:nvSpPr>
          <p:spPr bwMode="auto">
            <a:xfrm>
              <a:off x="2146300" y="46942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4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0" name="TextBox 10"/>
            <p:cNvSpPr txBox="1">
              <a:spLocks noChangeArrowheads="1"/>
            </p:cNvSpPr>
            <p:nvPr/>
          </p:nvSpPr>
          <p:spPr bwMode="auto">
            <a:xfrm>
              <a:off x="2755900" y="4160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5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1" name="TextBox 11"/>
            <p:cNvSpPr txBox="1">
              <a:spLocks noChangeArrowheads="1"/>
            </p:cNvSpPr>
            <p:nvPr/>
          </p:nvSpPr>
          <p:spPr bwMode="auto">
            <a:xfrm>
              <a:off x="3441700" y="2636838"/>
              <a:ext cx="332623" cy="4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14" b="1">
                  <a:latin typeface="Times New Roman" panose="02020603050405020304" pitchFamily="18" charset="0"/>
                </a:rPr>
                <a:t>6</a:t>
              </a:r>
              <a:endParaRPr lang="en-US" altLang="en-US" sz="1814" b="1">
                <a:latin typeface="Times New Roman" panose="02020603050405020304" pitchFamily="18" charset="0"/>
              </a:endParaRPr>
            </a:p>
          </p:txBody>
        </p:sp>
        <p:sp>
          <p:nvSpPr>
            <p:cNvPr id="17422" name="TextBox 12"/>
            <p:cNvSpPr txBox="1">
              <a:spLocks noChangeArrowheads="1"/>
            </p:cNvSpPr>
            <p:nvPr/>
          </p:nvSpPr>
          <p:spPr bwMode="auto">
            <a:xfrm>
              <a:off x="2679701" y="6447631"/>
              <a:ext cx="1025438" cy="471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</p:txBody>
        </p:sp>
        <p:sp>
          <p:nvSpPr>
            <p:cNvPr id="17423" name="TextBox 13"/>
            <p:cNvSpPr txBox="1">
              <a:spLocks noChangeArrowheads="1"/>
            </p:cNvSpPr>
            <p:nvPr/>
          </p:nvSpPr>
          <p:spPr bwMode="auto">
            <a:xfrm>
              <a:off x="298511" y="3475831"/>
              <a:ext cx="572987" cy="1077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77">
                  <a:latin typeface="Arial" panose="020B0604020202020204" pitchFamily="34" charset="0"/>
                  <a:cs typeface="Arial" panose="020B0604020202020204" pitchFamily="34" charset="0"/>
                </a:rPr>
                <a:t>lifetime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968574" y="1771015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dendrogram tree, its horizontal axis indexes all objects in a given data set, while its vertical axis expresses the lifetime of all possible cluster formation.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lifetime of a cluster (individual cluster) in the dendrogram is defined as a distance interval from the moment that the cluster is created to the moment that it disappears by merging with other clusters.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AF9481-E57D-8819-7564-4DE0F10B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9582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4038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Hierarchical Clustering: Comparison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7156354" y="5168901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Group Average</a:t>
            </a:r>
          </a:p>
        </p:txBody>
      </p:sp>
      <p:sp>
        <p:nvSpPr>
          <p:cNvPr id="76811" name="Text Box 33"/>
          <p:cNvSpPr txBox="1">
            <a:spLocks noChangeArrowheads="1"/>
          </p:cNvSpPr>
          <p:nvPr/>
        </p:nvSpPr>
        <p:spPr bwMode="auto">
          <a:xfrm>
            <a:off x="4911725" y="21336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MIN</a:t>
            </a:r>
          </a:p>
        </p:txBody>
      </p:sp>
      <p:sp>
        <p:nvSpPr>
          <p:cNvPr id="76812" name="Text Box 34"/>
          <p:cNvSpPr txBox="1">
            <a:spLocks noChangeArrowheads="1"/>
          </p:cNvSpPr>
          <p:nvPr/>
        </p:nvSpPr>
        <p:spPr bwMode="auto">
          <a:xfrm>
            <a:off x="6816725" y="21336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MAX</a:t>
            </a:r>
          </a:p>
        </p:txBody>
      </p:sp>
      <p:grpSp>
        <p:nvGrpSpPr>
          <p:cNvPr id="76813" name="Group 35"/>
          <p:cNvGrpSpPr>
            <a:grpSpLocks noChangeAspect="1"/>
          </p:cNvGrpSpPr>
          <p:nvPr/>
        </p:nvGrpSpPr>
        <p:grpSpPr bwMode="auto">
          <a:xfrm>
            <a:off x="4875118" y="4260852"/>
            <a:ext cx="1978025" cy="1797507"/>
            <a:chOff x="438" y="1309"/>
            <a:chExt cx="1937" cy="1759"/>
          </a:xfrm>
        </p:grpSpPr>
        <p:sp>
          <p:nvSpPr>
            <p:cNvPr id="76885" name="Freeform 36"/>
            <p:cNvSpPr>
              <a:spLocks noChangeAspect="1"/>
            </p:cNvSpPr>
            <p:nvPr/>
          </p:nvSpPr>
          <p:spPr bwMode="auto">
            <a:xfrm>
              <a:off x="1038" y="2002"/>
              <a:ext cx="88" cy="87"/>
            </a:xfrm>
            <a:custGeom>
              <a:avLst/>
              <a:gdLst>
                <a:gd name="T0" fmla="*/ 0 w 88"/>
                <a:gd name="T1" fmla="*/ 43 h 87"/>
                <a:gd name="T2" fmla="*/ 4 w 88"/>
                <a:gd name="T3" fmla="*/ 26 h 87"/>
                <a:gd name="T4" fmla="*/ 13 w 88"/>
                <a:gd name="T5" fmla="*/ 13 h 87"/>
                <a:gd name="T6" fmla="*/ 28 w 88"/>
                <a:gd name="T7" fmla="*/ 2 h 87"/>
                <a:gd name="T8" fmla="*/ 45 w 88"/>
                <a:gd name="T9" fmla="*/ 0 h 87"/>
                <a:gd name="T10" fmla="*/ 62 w 88"/>
                <a:gd name="T11" fmla="*/ 2 h 87"/>
                <a:gd name="T12" fmla="*/ 75 w 88"/>
                <a:gd name="T13" fmla="*/ 13 h 87"/>
                <a:gd name="T14" fmla="*/ 86 w 88"/>
                <a:gd name="T15" fmla="*/ 26 h 87"/>
                <a:gd name="T16" fmla="*/ 88 w 88"/>
                <a:gd name="T17" fmla="*/ 43 h 87"/>
                <a:gd name="T18" fmla="*/ 86 w 88"/>
                <a:gd name="T19" fmla="*/ 61 h 87"/>
                <a:gd name="T20" fmla="*/ 75 w 88"/>
                <a:gd name="T21" fmla="*/ 74 h 87"/>
                <a:gd name="T22" fmla="*/ 62 w 88"/>
                <a:gd name="T23" fmla="*/ 84 h 87"/>
                <a:gd name="T24" fmla="*/ 45 w 88"/>
                <a:gd name="T25" fmla="*/ 87 h 87"/>
                <a:gd name="T26" fmla="*/ 28 w 88"/>
                <a:gd name="T27" fmla="*/ 84 h 87"/>
                <a:gd name="T28" fmla="*/ 13 w 88"/>
                <a:gd name="T29" fmla="*/ 74 h 87"/>
                <a:gd name="T30" fmla="*/ 4 w 88"/>
                <a:gd name="T31" fmla="*/ 61 h 87"/>
                <a:gd name="T32" fmla="*/ 0 w 88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7"/>
                <a:gd name="T53" fmla="*/ 88 w 88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6" y="26"/>
                  </a:lnTo>
                  <a:lnTo>
                    <a:pt x="88" y="43"/>
                  </a:lnTo>
                  <a:lnTo>
                    <a:pt x="86" y="61"/>
                  </a:lnTo>
                  <a:lnTo>
                    <a:pt x="75" y="74"/>
                  </a:lnTo>
                  <a:lnTo>
                    <a:pt x="62" y="84"/>
                  </a:lnTo>
                  <a:lnTo>
                    <a:pt x="45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6" name="Freeform 37"/>
            <p:cNvSpPr>
              <a:spLocks noChangeAspect="1"/>
            </p:cNvSpPr>
            <p:nvPr/>
          </p:nvSpPr>
          <p:spPr bwMode="auto">
            <a:xfrm>
              <a:off x="1860" y="1361"/>
              <a:ext cx="89" cy="88"/>
            </a:xfrm>
            <a:custGeom>
              <a:avLst/>
              <a:gdLst>
                <a:gd name="T0" fmla="*/ 0 w 89"/>
                <a:gd name="T1" fmla="*/ 43 h 88"/>
                <a:gd name="T2" fmla="*/ 4 w 89"/>
                <a:gd name="T3" fmla="*/ 26 h 88"/>
                <a:gd name="T4" fmla="*/ 13 w 89"/>
                <a:gd name="T5" fmla="*/ 13 h 88"/>
                <a:gd name="T6" fmla="*/ 28 w 89"/>
                <a:gd name="T7" fmla="*/ 2 h 88"/>
                <a:gd name="T8" fmla="*/ 45 w 89"/>
                <a:gd name="T9" fmla="*/ 0 h 88"/>
                <a:gd name="T10" fmla="*/ 63 w 89"/>
                <a:gd name="T11" fmla="*/ 2 h 88"/>
                <a:gd name="T12" fmla="*/ 76 w 89"/>
                <a:gd name="T13" fmla="*/ 13 h 88"/>
                <a:gd name="T14" fmla="*/ 86 w 89"/>
                <a:gd name="T15" fmla="*/ 26 h 88"/>
                <a:gd name="T16" fmla="*/ 89 w 89"/>
                <a:gd name="T17" fmla="*/ 43 h 88"/>
                <a:gd name="T18" fmla="*/ 86 w 89"/>
                <a:gd name="T19" fmla="*/ 60 h 88"/>
                <a:gd name="T20" fmla="*/ 76 w 89"/>
                <a:gd name="T21" fmla="*/ 76 h 88"/>
                <a:gd name="T22" fmla="*/ 63 w 89"/>
                <a:gd name="T23" fmla="*/ 84 h 88"/>
                <a:gd name="T24" fmla="*/ 45 w 89"/>
                <a:gd name="T25" fmla="*/ 88 h 88"/>
                <a:gd name="T26" fmla="*/ 28 w 89"/>
                <a:gd name="T27" fmla="*/ 84 h 88"/>
                <a:gd name="T28" fmla="*/ 13 w 89"/>
                <a:gd name="T29" fmla="*/ 76 h 88"/>
                <a:gd name="T30" fmla="*/ 4 w 89"/>
                <a:gd name="T31" fmla="*/ 60 h 88"/>
                <a:gd name="T32" fmla="*/ 0 w 89"/>
                <a:gd name="T33" fmla="*/ 43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6" y="26"/>
                  </a:lnTo>
                  <a:lnTo>
                    <a:pt x="89" y="43"/>
                  </a:lnTo>
                  <a:lnTo>
                    <a:pt x="86" y="60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8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7" name="Freeform 38"/>
            <p:cNvSpPr>
              <a:spLocks noChangeAspect="1"/>
            </p:cNvSpPr>
            <p:nvPr/>
          </p:nvSpPr>
          <p:spPr bwMode="auto">
            <a:xfrm>
              <a:off x="1260" y="2875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2 h 88"/>
                <a:gd name="T6" fmla="*/ 29 w 89"/>
                <a:gd name="T7" fmla="*/ 4 h 88"/>
                <a:gd name="T8" fmla="*/ 46 w 89"/>
                <a:gd name="T9" fmla="*/ 0 h 88"/>
                <a:gd name="T10" fmla="*/ 63 w 89"/>
                <a:gd name="T11" fmla="*/ 4 h 88"/>
                <a:gd name="T12" fmla="*/ 76 w 89"/>
                <a:gd name="T13" fmla="*/ 12 h 88"/>
                <a:gd name="T14" fmla="*/ 87 w 89"/>
                <a:gd name="T15" fmla="*/ 28 h 88"/>
                <a:gd name="T16" fmla="*/ 89 w 89"/>
                <a:gd name="T17" fmla="*/ 45 h 88"/>
                <a:gd name="T18" fmla="*/ 87 w 89"/>
                <a:gd name="T19" fmla="*/ 62 h 88"/>
                <a:gd name="T20" fmla="*/ 76 w 89"/>
                <a:gd name="T21" fmla="*/ 75 h 88"/>
                <a:gd name="T22" fmla="*/ 63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2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6" y="12"/>
                  </a:lnTo>
                  <a:lnTo>
                    <a:pt x="87" y="28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8" name="Freeform 39"/>
            <p:cNvSpPr>
              <a:spLocks noChangeAspect="1"/>
            </p:cNvSpPr>
            <p:nvPr/>
          </p:nvSpPr>
          <p:spPr bwMode="auto">
            <a:xfrm>
              <a:off x="438" y="1875"/>
              <a:ext cx="87" cy="88"/>
            </a:xfrm>
            <a:custGeom>
              <a:avLst/>
              <a:gdLst>
                <a:gd name="T0" fmla="*/ 0 w 87"/>
                <a:gd name="T1" fmla="*/ 45 h 88"/>
                <a:gd name="T2" fmla="*/ 2 w 87"/>
                <a:gd name="T3" fmla="*/ 28 h 88"/>
                <a:gd name="T4" fmla="*/ 11 w 87"/>
                <a:gd name="T5" fmla="*/ 13 h 88"/>
                <a:gd name="T6" fmla="*/ 26 w 87"/>
                <a:gd name="T7" fmla="*/ 4 h 88"/>
                <a:gd name="T8" fmla="*/ 44 w 87"/>
                <a:gd name="T9" fmla="*/ 0 h 88"/>
                <a:gd name="T10" fmla="*/ 61 w 87"/>
                <a:gd name="T11" fmla="*/ 4 h 88"/>
                <a:gd name="T12" fmla="*/ 74 w 87"/>
                <a:gd name="T13" fmla="*/ 13 h 88"/>
                <a:gd name="T14" fmla="*/ 85 w 87"/>
                <a:gd name="T15" fmla="*/ 28 h 88"/>
                <a:gd name="T16" fmla="*/ 87 w 87"/>
                <a:gd name="T17" fmla="*/ 45 h 88"/>
                <a:gd name="T18" fmla="*/ 85 w 87"/>
                <a:gd name="T19" fmla="*/ 62 h 88"/>
                <a:gd name="T20" fmla="*/ 74 w 87"/>
                <a:gd name="T21" fmla="*/ 75 h 88"/>
                <a:gd name="T22" fmla="*/ 61 w 87"/>
                <a:gd name="T23" fmla="*/ 86 h 88"/>
                <a:gd name="T24" fmla="*/ 44 w 87"/>
                <a:gd name="T25" fmla="*/ 88 h 88"/>
                <a:gd name="T26" fmla="*/ 26 w 87"/>
                <a:gd name="T27" fmla="*/ 86 h 88"/>
                <a:gd name="T28" fmla="*/ 11 w 87"/>
                <a:gd name="T29" fmla="*/ 75 h 88"/>
                <a:gd name="T30" fmla="*/ 2 w 87"/>
                <a:gd name="T31" fmla="*/ 62 h 88"/>
                <a:gd name="T32" fmla="*/ 0 w 87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8"/>
                <a:gd name="T53" fmla="*/ 87 w 87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8">
                  <a:moveTo>
                    <a:pt x="0" y="45"/>
                  </a:moveTo>
                  <a:lnTo>
                    <a:pt x="2" y="28"/>
                  </a:lnTo>
                  <a:lnTo>
                    <a:pt x="11" y="13"/>
                  </a:lnTo>
                  <a:lnTo>
                    <a:pt x="26" y="4"/>
                  </a:lnTo>
                  <a:lnTo>
                    <a:pt x="44" y="0"/>
                  </a:lnTo>
                  <a:lnTo>
                    <a:pt x="61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5"/>
                  </a:lnTo>
                  <a:lnTo>
                    <a:pt x="61" y="86"/>
                  </a:lnTo>
                  <a:lnTo>
                    <a:pt x="44" y="88"/>
                  </a:lnTo>
                  <a:lnTo>
                    <a:pt x="26" y="86"/>
                  </a:lnTo>
                  <a:lnTo>
                    <a:pt x="11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9" name="Freeform 40"/>
            <p:cNvSpPr>
              <a:spLocks noChangeAspect="1"/>
            </p:cNvSpPr>
            <p:nvPr/>
          </p:nvSpPr>
          <p:spPr bwMode="auto">
            <a:xfrm>
              <a:off x="1617" y="2309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3 h 88"/>
                <a:gd name="T6" fmla="*/ 29 w 89"/>
                <a:gd name="T7" fmla="*/ 4 h 88"/>
                <a:gd name="T8" fmla="*/ 46 w 89"/>
                <a:gd name="T9" fmla="*/ 0 h 88"/>
                <a:gd name="T10" fmla="*/ 61 w 89"/>
                <a:gd name="T11" fmla="*/ 4 h 88"/>
                <a:gd name="T12" fmla="*/ 76 w 89"/>
                <a:gd name="T13" fmla="*/ 13 h 88"/>
                <a:gd name="T14" fmla="*/ 85 w 89"/>
                <a:gd name="T15" fmla="*/ 28 h 88"/>
                <a:gd name="T16" fmla="*/ 89 w 89"/>
                <a:gd name="T17" fmla="*/ 45 h 88"/>
                <a:gd name="T18" fmla="*/ 85 w 89"/>
                <a:gd name="T19" fmla="*/ 62 h 88"/>
                <a:gd name="T20" fmla="*/ 76 w 89"/>
                <a:gd name="T21" fmla="*/ 75 h 88"/>
                <a:gd name="T22" fmla="*/ 61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1" y="4"/>
                  </a:lnTo>
                  <a:lnTo>
                    <a:pt x="76" y="13"/>
                  </a:lnTo>
                  <a:lnTo>
                    <a:pt x="85" y="28"/>
                  </a:lnTo>
                  <a:lnTo>
                    <a:pt x="89" y="45"/>
                  </a:lnTo>
                  <a:lnTo>
                    <a:pt x="85" y="62"/>
                  </a:lnTo>
                  <a:lnTo>
                    <a:pt x="76" y="75"/>
                  </a:lnTo>
                  <a:lnTo>
                    <a:pt x="61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90" name="Freeform 41"/>
            <p:cNvSpPr>
              <a:spLocks noChangeAspect="1"/>
            </p:cNvSpPr>
            <p:nvPr/>
          </p:nvSpPr>
          <p:spPr bwMode="auto">
            <a:xfrm>
              <a:off x="2100" y="2369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5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5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91" name="Rectangle 42"/>
            <p:cNvSpPr>
              <a:spLocks noChangeAspect="1" noChangeArrowheads="1"/>
            </p:cNvSpPr>
            <p:nvPr/>
          </p:nvSpPr>
          <p:spPr bwMode="auto">
            <a:xfrm>
              <a:off x="1971" y="1309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92" name="Rectangle 43"/>
            <p:cNvSpPr>
              <a:spLocks noChangeAspect="1" noChangeArrowheads="1"/>
            </p:cNvSpPr>
            <p:nvPr/>
          </p:nvSpPr>
          <p:spPr bwMode="auto">
            <a:xfrm>
              <a:off x="1155" y="1945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93" name="Rectangle 44"/>
            <p:cNvSpPr>
              <a:spLocks noChangeAspect="1" noChangeArrowheads="1"/>
            </p:cNvSpPr>
            <p:nvPr/>
          </p:nvSpPr>
          <p:spPr bwMode="auto">
            <a:xfrm>
              <a:off x="1775" y="2262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94" name="Rectangle 45"/>
            <p:cNvSpPr>
              <a:spLocks noChangeAspect="1" noChangeArrowheads="1"/>
            </p:cNvSpPr>
            <p:nvPr/>
          </p:nvSpPr>
          <p:spPr bwMode="auto">
            <a:xfrm>
              <a:off x="1388" y="2827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95" name="Rectangle 46"/>
            <p:cNvSpPr>
              <a:spLocks noChangeAspect="1" noChangeArrowheads="1"/>
            </p:cNvSpPr>
            <p:nvPr/>
          </p:nvSpPr>
          <p:spPr bwMode="auto">
            <a:xfrm>
              <a:off x="572" y="1817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96" name="Rectangle 47"/>
            <p:cNvSpPr>
              <a:spLocks noChangeAspect="1" noChangeArrowheads="1"/>
            </p:cNvSpPr>
            <p:nvPr/>
          </p:nvSpPr>
          <p:spPr bwMode="auto">
            <a:xfrm>
              <a:off x="2275" y="2316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9" name="Group 48"/>
          <p:cNvGrpSpPr>
            <a:grpSpLocks noChangeAspect="1"/>
          </p:cNvGrpSpPr>
          <p:nvPr/>
        </p:nvGrpSpPr>
        <p:grpSpPr bwMode="auto">
          <a:xfrm>
            <a:off x="5997480" y="5167315"/>
            <a:ext cx="917575" cy="619582"/>
            <a:chOff x="1537" y="2197"/>
            <a:chExt cx="898" cy="606"/>
          </a:xfrm>
        </p:grpSpPr>
        <p:sp>
          <p:nvSpPr>
            <p:cNvPr id="76883" name="Freeform 49"/>
            <p:cNvSpPr>
              <a:spLocks noChangeAspect="1"/>
            </p:cNvSpPr>
            <p:nvPr/>
          </p:nvSpPr>
          <p:spPr bwMode="auto">
            <a:xfrm>
              <a:off x="1537" y="2197"/>
              <a:ext cx="898" cy="375"/>
            </a:xfrm>
            <a:custGeom>
              <a:avLst/>
              <a:gdLst>
                <a:gd name="T0" fmla="*/ 450 w 898"/>
                <a:gd name="T1" fmla="*/ 0 h 375"/>
                <a:gd name="T2" fmla="*/ 511 w 898"/>
                <a:gd name="T3" fmla="*/ 2 h 375"/>
                <a:gd name="T4" fmla="*/ 572 w 898"/>
                <a:gd name="T5" fmla="*/ 6 h 375"/>
                <a:gd name="T6" fmla="*/ 630 w 898"/>
                <a:gd name="T7" fmla="*/ 15 h 375"/>
                <a:gd name="T8" fmla="*/ 684 w 898"/>
                <a:gd name="T9" fmla="*/ 28 h 375"/>
                <a:gd name="T10" fmla="*/ 734 w 898"/>
                <a:gd name="T11" fmla="*/ 43 h 375"/>
                <a:gd name="T12" fmla="*/ 779 w 898"/>
                <a:gd name="T13" fmla="*/ 60 h 375"/>
                <a:gd name="T14" fmla="*/ 818 w 898"/>
                <a:gd name="T15" fmla="*/ 79 h 375"/>
                <a:gd name="T16" fmla="*/ 851 w 898"/>
                <a:gd name="T17" fmla="*/ 101 h 375"/>
                <a:gd name="T18" fmla="*/ 875 w 898"/>
                <a:gd name="T19" fmla="*/ 125 h 375"/>
                <a:gd name="T20" fmla="*/ 892 w 898"/>
                <a:gd name="T21" fmla="*/ 149 h 375"/>
                <a:gd name="T22" fmla="*/ 898 w 898"/>
                <a:gd name="T23" fmla="*/ 174 h 375"/>
                <a:gd name="T24" fmla="*/ 898 w 898"/>
                <a:gd name="T25" fmla="*/ 200 h 375"/>
                <a:gd name="T26" fmla="*/ 892 w 898"/>
                <a:gd name="T27" fmla="*/ 226 h 375"/>
                <a:gd name="T28" fmla="*/ 875 w 898"/>
                <a:gd name="T29" fmla="*/ 250 h 375"/>
                <a:gd name="T30" fmla="*/ 851 w 898"/>
                <a:gd name="T31" fmla="*/ 274 h 375"/>
                <a:gd name="T32" fmla="*/ 818 w 898"/>
                <a:gd name="T33" fmla="*/ 295 h 375"/>
                <a:gd name="T34" fmla="*/ 779 w 898"/>
                <a:gd name="T35" fmla="*/ 315 h 375"/>
                <a:gd name="T36" fmla="*/ 734 w 898"/>
                <a:gd name="T37" fmla="*/ 332 h 375"/>
                <a:gd name="T38" fmla="*/ 684 w 898"/>
                <a:gd name="T39" fmla="*/ 347 h 375"/>
                <a:gd name="T40" fmla="*/ 630 w 898"/>
                <a:gd name="T41" fmla="*/ 360 h 375"/>
                <a:gd name="T42" fmla="*/ 572 w 898"/>
                <a:gd name="T43" fmla="*/ 369 h 375"/>
                <a:gd name="T44" fmla="*/ 511 w 898"/>
                <a:gd name="T45" fmla="*/ 373 h 375"/>
                <a:gd name="T46" fmla="*/ 450 w 898"/>
                <a:gd name="T47" fmla="*/ 375 h 375"/>
                <a:gd name="T48" fmla="*/ 390 w 898"/>
                <a:gd name="T49" fmla="*/ 373 h 375"/>
                <a:gd name="T50" fmla="*/ 329 w 898"/>
                <a:gd name="T51" fmla="*/ 369 h 375"/>
                <a:gd name="T52" fmla="*/ 271 w 898"/>
                <a:gd name="T53" fmla="*/ 360 h 375"/>
                <a:gd name="T54" fmla="*/ 217 w 898"/>
                <a:gd name="T55" fmla="*/ 347 h 375"/>
                <a:gd name="T56" fmla="*/ 167 w 898"/>
                <a:gd name="T57" fmla="*/ 332 h 375"/>
                <a:gd name="T58" fmla="*/ 122 w 898"/>
                <a:gd name="T59" fmla="*/ 315 h 375"/>
                <a:gd name="T60" fmla="*/ 83 w 898"/>
                <a:gd name="T61" fmla="*/ 295 h 375"/>
                <a:gd name="T62" fmla="*/ 50 w 898"/>
                <a:gd name="T63" fmla="*/ 274 h 375"/>
                <a:gd name="T64" fmla="*/ 26 w 898"/>
                <a:gd name="T65" fmla="*/ 250 h 375"/>
                <a:gd name="T66" fmla="*/ 9 w 898"/>
                <a:gd name="T67" fmla="*/ 226 h 375"/>
                <a:gd name="T68" fmla="*/ 0 w 898"/>
                <a:gd name="T69" fmla="*/ 200 h 375"/>
                <a:gd name="T70" fmla="*/ 0 w 898"/>
                <a:gd name="T71" fmla="*/ 174 h 375"/>
                <a:gd name="T72" fmla="*/ 9 w 898"/>
                <a:gd name="T73" fmla="*/ 149 h 375"/>
                <a:gd name="T74" fmla="*/ 26 w 898"/>
                <a:gd name="T75" fmla="*/ 125 h 375"/>
                <a:gd name="T76" fmla="*/ 50 w 898"/>
                <a:gd name="T77" fmla="*/ 101 h 375"/>
                <a:gd name="T78" fmla="*/ 83 w 898"/>
                <a:gd name="T79" fmla="*/ 79 h 375"/>
                <a:gd name="T80" fmla="*/ 122 w 898"/>
                <a:gd name="T81" fmla="*/ 60 h 375"/>
                <a:gd name="T82" fmla="*/ 167 w 898"/>
                <a:gd name="T83" fmla="*/ 43 h 375"/>
                <a:gd name="T84" fmla="*/ 217 w 898"/>
                <a:gd name="T85" fmla="*/ 28 h 375"/>
                <a:gd name="T86" fmla="*/ 271 w 898"/>
                <a:gd name="T87" fmla="*/ 15 h 375"/>
                <a:gd name="T88" fmla="*/ 329 w 898"/>
                <a:gd name="T89" fmla="*/ 6 h 375"/>
                <a:gd name="T90" fmla="*/ 390 w 898"/>
                <a:gd name="T91" fmla="*/ 2 h 375"/>
                <a:gd name="T92" fmla="*/ 450 w 898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8"/>
                <a:gd name="T142" fmla="*/ 0 h 375"/>
                <a:gd name="T143" fmla="*/ 898 w 898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8" h="375">
                  <a:moveTo>
                    <a:pt x="450" y="0"/>
                  </a:moveTo>
                  <a:lnTo>
                    <a:pt x="511" y="2"/>
                  </a:lnTo>
                  <a:lnTo>
                    <a:pt x="572" y="6"/>
                  </a:lnTo>
                  <a:lnTo>
                    <a:pt x="630" y="15"/>
                  </a:lnTo>
                  <a:lnTo>
                    <a:pt x="684" y="28"/>
                  </a:lnTo>
                  <a:lnTo>
                    <a:pt x="734" y="43"/>
                  </a:lnTo>
                  <a:lnTo>
                    <a:pt x="779" y="60"/>
                  </a:lnTo>
                  <a:lnTo>
                    <a:pt x="818" y="79"/>
                  </a:lnTo>
                  <a:lnTo>
                    <a:pt x="851" y="101"/>
                  </a:lnTo>
                  <a:lnTo>
                    <a:pt x="875" y="125"/>
                  </a:lnTo>
                  <a:lnTo>
                    <a:pt x="892" y="149"/>
                  </a:lnTo>
                  <a:lnTo>
                    <a:pt x="898" y="174"/>
                  </a:lnTo>
                  <a:lnTo>
                    <a:pt x="898" y="200"/>
                  </a:lnTo>
                  <a:lnTo>
                    <a:pt x="892" y="226"/>
                  </a:lnTo>
                  <a:lnTo>
                    <a:pt x="875" y="250"/>
                  </a:lnTo>
                  <a:lnTo>
                    <a:pt x="851" y="274"/>
                  </a:lnTo>
                  <a:lnTo>
                    <a:pt x="818" y="295"/>
                  </a:lnTo>
                  <a:lnTo>
                    <a:pt x="779" y="315"/>
                  </a:lnTo>
                  <a:lnTo>
                    <a:pt x="734" y="332"/>
                  </a:lnTo>
                  <a:lnTo>
                    <a:pt x="684" y="347"/>
                  </a:lnTo>
                  <a:lnTo>
                    <a:pt x="630" y="360"/>
                  </a:lnTo>
                  <a:lnTo>
                    <a:pt x="572" y="369"/>
                  </a:lnTo>
                  <a:lnTo>
                    <a:pt x="511" y="373"/>
                  </a:lnTo>
                  <a:lnTo>
                    <a:pt x="450" y="375"/>
                  </a:lnTo>
                  <a:lnTo>
                    <a:pt x="390" y="373"/>
                  </a:lnTo>
                  <a:lnTo>
                    <a:pt x="329" y="369"/>
                  </a:lnTo>
                  <a:lnTo>
                    <a:pt x="271" y="360"/>
                  </a:lnTo>
                  <a:lnTo>
                    <a:pt x="217" y="347"/>
                  </a:lnTo>
                  <a:lnTo>
                    <a:pt x="167" y="332"/>
                  </a:lnTo>
                  <a:lnTo>
                    <a:pt x="122" y="315"/>
                  </a:lnTo>
                  <a:lnTo>
                    <a:pt x="83" y="295"/>
                  </a:lnTo>
                  <a:lnTo>
                    <a:pt x="50" y="274"/>
                  </a:lnTo>
                  <a:lnTo>
                    <a:pt x="26" y="250"/>
                  </a:lnTo>
                  <a:lnTo>
                    <a:pt x="9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9" y="149"/>
                  </a:lnTo>
                  <a:lnTo>
                    <a:pt x="26" y="125"/>
                  </a:lnTo>
                  <a:lnTo>
                    <a:pt x="50" y="101"/>
                  </a:lnTo>
                  <a:lnTo>
                    <a:pt x="83" y="79"/>
                  </a:lnTo>
                  <a:lnTo>
                    <a:pt x="122" y="60"/>
                  </a:lnTo>
                  <a:lnTo>
                    <a:pt x="167" y="43"/>
                  </a:lnTo>
                  <a:lnTo>
                    <a:pt x="217" y="28"/>
                  </a:lnTo>
                  <a:lnTo>
                    <a:pt x="271" y="15"/>
                  </a:lnTo>
                  <a:lnTo>
                    <a:pt x="329" y="6"/>
                  </a:lnTo>
                  <a:lnTo>
                    <a:pt x="390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84" name="Rectangle 50"/>
            <p:cNvSpPr>
              <a:spLocks noChangeAspect="1" noChangeArrowheads="1"/>
            </p:cNvSpPr>
            <p:nvPr/>
          </p:nvSpPr>
          <p:spPr bwMode="auto">
            <a:xfrm>
              <a:off x="1910" y="2562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10" name="Group 51"/>
          <p:cNvGrpSpPr>
            <a:grpSpLocks noChangeAspect="1"/>
          </p:cNvGrpSpPr>
          <p:nvPr/>
        </p:nvGrpSpPr>
        <p:grpSpPr bwMode="auto">
          <a:xfrm>
            <a:off x="4814792" y="4538664"/>
            <a:ext cx="1035050" cy="582612"/>
            <a:chOff x="380" y="1581"/>
            <a:chExt cx="1012" cy="570"/>
          </a:xfrm>
        </p:grpSpPr>
        <p:sp>
          <p:nvSpPr>
            <p:cNvPr id="76881" name="Freeform 52"/>
            <p:cNvSpPr>
              <a:spLocks noChangeAspect="1"/>
            </p:cNvSpPr>
            <p:nvPr/>
          </p:nvSpPr>
          <p:spPr bwMode="auto">
            <a:xfrm>
              <a:off x="380" y="1760"/>
              <a:ext cx="1012" cy="391"/>
            </a:xfrm>
            <a:custGeom>
              <a:avLst/>
              <a:gdLst>
                <a:gd name="T0" fmla="*/ 523 w 1012"/>
                <a:gd name="T1" fmla="*/ 5 h 391"/>
                <a:gd name="T2" fmla="*/ 586 w 1012"/>
                <a:gd name="T3" fmla="*/ 11 h 391"/>
                <a:gd name="T4" fmla="*/ 649 w 1012"/>
                <a:gd name="T5" fmla="*/ 22 h 391"/>
                <a:gd name="T6" fmla="*/ 707 w 1012"/>
                <a:gd name="T7" fmla="*/ 35 h 391"/>
                <a:gd name="T8" fmla="*/ 766 w 1012"/>
                <a:gd name="T9" fmla="*/ 50 h 391"/>
                <a:gd name="T10" fmla="*/ 818 w 1012"/>
                <a:gd name="T11" fmla="*/ 67 h 391"/>
                <a:gd name="T12" fmla="*/ 865 w 1012"/>
                <a:gd name="T13" fmla="*/ 87 h 391"/>
                <a:gd name="T14" fmla="*/ 906 w 1012"/>
                <a:gd name="T15" fmla="*/ 108 h 391"/>
                <a:gd name="T16" fmla="*/ 943 w 1012"/>
                <a:gd name="T17" fmla="*/ 130 h 391"/>
                <a:gd name="T18" fmla="*/ 971 w 1012"/>
                <a:gd name="T19" fmla="*/ 154 h 391"/>
                <a:gd name="T20" fmla="*/ 993 w 1012"/>
                <a:gd name="T21" fmla="*/ 180 h 391"/>
                <a:gd name="T22" fmla="*/ 1006 w 1012"/>
                <a:gd name="T23" fmla="*/ 203 h 391"/>
                <a:gd name="T24" fmla="*/ 1012 w 1012"/>
                <a:gd name="T25" fmla="*/ 227 h 391"/>
                <a:gd name="T26" fmla="*/ 1010 w 1012"/>
                <a:gd name="T27" fmla="*/ 251 h 391"/>
                <a:gd name="T28" fmla="*/ 999 w 1012"/>
                <a:gd name="T29" fmla="*/ 275 h 391"/>
                <a:gd name="T30" fmla="*/ 982 w 1012"/>
                <a:gd name="T31" fmla="*/ 296 h 391"/>
                <a:gd name="T32" fmla="*/ 956 w 1012"/>
                <a:gd name="T33" fmla="*/ 318 h 391"/>
                <a:gd name="T34" fmla="*/ 924 w 1012"/>
                <a:gd name="T35" fmla="*/ 335 h 391"/>
                <a:gd name="T36" fmla="*/ 885 w 1012"/>
                <a:gd name="T37" fmla="*/ 352 h 391"/>
                <a:gd name="T38" fmla="*/ 842 w 1012"/>
                <a:gd name="T39" fmla="*/ 365 h 391"/>
                <a:gd name="T40" fmla="*/ 790 w 1012"/>
                <a:gd name="T41" fmla="*/ 376 h 391"/>
                <a:gd name="T42" fmla="*/ 736 w 1012"/>
                <a:gd name="T43" fmla="*/ 385 h 391"/>
                <a:gd name="T44" fmla="*/ 677 w 1012"/>
                <a:gd name="T45" fmla="*/ 389 h 391"/>
                <a:gd name="T46" fmla="*/ 616 w 1012"/>
                <a:gd name="T47" fmla="*/ 391 h 391"/>
                <a:gd name="T48" fmla="*/ 554 w 1012"/>
                <a:gd name="T49" fmla="*/ 391 h 391"/>
                <a:gd name="T50" fmla="*/ 489 w 1012"/>
                <a:gd name="T51" fmla="*/ 387 h 391"/>
                <a:gd name="T52" fmla="*/ 426 w 1012"/>
                <a:gd name="T53" fmla="*/ 380 h 391"/>
                <a:gd name="T54" fmla="*/ 363 w 1012"/>
                <a:gd name="T55" fmla="*/ 370 h 391"/>
                <a:gd name="T56" fmla="*/ 305 w 1012"/>
                <a:gd name="T57" fmla="*/ 357 h 391"/>
                <a:gd name="T58" fmla="*/ 249 w 1012"/>
                <a:gd name="T59" fmla="*/ 342 h 391"/>
                <a:gd name="T60" fmla="*/ 195 w 1012"/>
                <a:gd name="T61" fmla="*/ 324 h 391"/>
                <a:gd name="T62" fmla="*/ 147 w 1012"/>
                <a:gd name="T63" fmla="*/ 305 h 391"/>
                <a:gd name="T64" fmla="*/ 106 w 1012"/>
                <a:gd name="T65" fmla="*/ 283 h 391"/>
                <a:gd name="T66" fmla="*/ 69 w 1012"/>
                <a:gd name="T67" fmla="*/ 262 h 391"/>
                <a:gd name="T68" fmla="*/ 41 w 1012"/>
                <a:gd name="T69" fmla="*/ 238 h 391"/>
                <a:gd name="T70" fmla="*/ 19 w 1012"/>
                <a:gd name="T71" fmla="*/ 212 h 391"/>
                <a:gd name="T72" fmla="*/ 6 w 1012"/>
                <a:gd name="T73" fmla="*/ 188 h 391"/>
                <a:gd name="T74" fmla="*/ 0 w 1012"/>
                <a:gd name="T75" fmla="*/ 164 h 391"/>
                <a:gd name="T76" fmla="*/ 2 w 1012"/>
                <a:gd name="T77" fmla="*/ 139 h 391"/>
                <a:gd name="T78" fmla="*/ 13 w 1012"/>
                <a:gd name="T79" fmla="*/ 117 h 391"/>
                <a:gd name="T80" fmla="*/ 30 w 1012"/>
                <a:gd name="T81" fmla="*/ 95 h 391"/>
                <a:gd name="T82" fmla="*/ 56 w 1012"/>
                <a:gd name="T83" fmla="*/ 74 h 391"/>
                <a:gd name="T84" fmla="*/ 89 w 1012"/>
                <a:gd name="T85" fmla="*/ 57 h 391"/>
                <a:gd name="T86" fmla="*/ 128 w 1012"/>
                <a:gd name="T87" fmla="*/ 39 h 391"/>
                <a:gd name="T88" fmla="*/ 171 w 1012"/>
                <a:gd name="T89" fmla="*/ 26 h 391"/>
                <a:gd name="T90" fmla="*/ 223 w 1012"/>
                <a:gd name="T91" fmla="*/ 16 h 391"/>
                <a:gd name="T92" fmla="*/ 277 w 1012"/>
                <a:gd name="T93" fmla="*/ 7 h 391"/>
                <a:gd name="T94" fmla="*/ 335 w 1012"/>
                <a:gd name="T95" fmla="*/ 3 h 391"/>
                <a:gd name="T96" fmla="*/ 396 w 1012"/>
                <a:gd name="T97" fmla="*/ 0 h 391"/>
                <a:gd name="T98" fmla="*/ 459 w 1012"/>
                <a:gd name="T99" fmla="*/ 0 h 391"/>
                <a:gd name="T100" fmla="*/ 523 w 1012"/>
                <a:gd name="T101" fmla="*/ 5 h 3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2"/>
                <a:gd name="T154" fmla="*/ 0 h 391"/>
                <a:gd name="T155" fmla="*/ 1012 w 1012"/>
                <a:gd name="T156" fmla="*/ 391 h 39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2" h="391">
                  <a:moveTo>
                    <a:pt x="523" y="5"/>
                  </a:moveTo>
                  <a:lnTo>
                    <a:pt x="586" y="11"/>
                  </a:lnTo>
                  <a:lnTo>
                    <a:pt x="649" y="22"/>
                  </a:lnTo>
                  <a:lnTo>
                    <a:pt x="707" y="35"/>
                  </a:lnTo>
                  <a:lnTo>
                    <a:pt x="766" y="50"/>
                  </a:lnTo>
                  <a:lnTo>
                    <a:pt x="818" y="67"/>
                  </a:lnTo>
                  <a:lnTo>
                    <a:pt x="865" y="87"/>
                  </a:lnTo>
                  <a:lnTo>
                    <a:pt x="906" y="108"/>
                  </a:lnTo>
                  <a:lnTo>
                    <a:pt x="943" y="130"/>
                  </a:lnTo>
                  <a:lnTo>
                    <a:pt x="971" y="154"/>
                  </a:lnTo>
                  <a:lnTo>
                    <a:pt x="993" y="180"/>
                  </a:lnTo>
                  <a:lnTo>
                    <a:pt x="1006" y="203"/>
                  </a:lnTo>
                  <a:lnTo>
                    <a:pt x="1012" y="227"/>
                  </a:lnTo>
                  <a:lnTo>
                    <a:pt x="1010" y="251"/>
                  </a:lnTo>
                  <a:lnTo>
                    <a:pt x="999" y="275"/>
                  </a:lnTo>
                  <a:lnTo>
                    <a:pt x="982" y="296"/>
                  </a:lnTo>
                  <a:lnTo>
                    <a:pt x="956" y="318"/>
                  </a:lnTo>
                  <a:lnTo>
                    <a:pt x="924" y="335"/>
                  </a:lnTo>
                  <a:lnTo>
                    <a:pt x="885" y="352"/>
                  </a:lnTo>
                  <a:lnTo>
                    <a:pt x="842" y="365"/>
                  </a:lnTo>
                  <a:lnTo>
                    <a:pt x="790" y="376"/>
                  </a:lnTo>
                  <a:lnTo>
                    <a:pt x="736" y="385"/>
                  </a:lnTo>
                  <a:lnTo>
                    <a:pt x="677" y="389"/>
                  </a:lnTo>
                  <a:lnTo>
                    <a:pt x="616" y="391"/>
                  </a:lnTo>
                  <a:lnTo>
                    <a:pt x="554" y="391"/>
                  </a:lnTo>
                  <a:lnTo>
                    <a:pt x="489" y="387"/>
                  </a:lnTo>
                  <a:lnTo>
                    <a:pt x="426" y="380"/>
                  </a:lnTo>
                  <a:lnTo>
                    <a:pt x="363" y="370"/>
                  </a:lnTo>
                  <a:lnTo>
                    <a:pt x="305" y="357"/>
                  </a:lnTo>
                  <a:lnTo>
                    <a:pt x="249" y="342"/>
                  </a:lnTo>
                  <a:lnTo>
                    <a:pt x="195" y="324"/>
                  </a:lnTo>
                  <a:lnTo>
                    <a:pt x="147" y="305"/>
                  </a:lnTo>
                  <a:lnTo>
                    <a:pt x="106" y="283"/>
                  </a:lnTo>
                  <a:lnTo>
                    <a:pt x="69" y="262"/>
                  </a:lnTo>
                  <a:lnTo>
                    <a:pt x="41" y="238"/>
                  </a:lnTo>
                  <a:lnTo>
                    <a:pt x="19" y="212"/>
                  </a:lnTo>
                  <a:lnTo>
                    <a:pt x="6" y="188"/>
                  </a:lnTo>
                  <a:lnTo>
                    <a:pt x="0" y="164"/>
                  </a:lnTo>
                  <a:lnTo>
                    <a:pt x="2" y="139"/>
                  </a:lnTo>
                  <a:lnTo>
                    <a:pt x="13" y="117"/>
                  </a:lnTo>
                  <a:lnTo>
                    <a:pt x="30" y="95"/>
                  </a:lnTo>
                  <a:lnTo>
                    <a:pt x="56" y="74"/>
                  </a:lnTo>
                  <a:lnTo>
                    <a:pt x="89" y="57"/>
                  </a:lnTo>
                  <a:lnTo>
                    <a:pt x="128" y="39"/>
                  </a:lnTo>
                  <a:lnTo>
                    <a:pt x="171" y="26"/>
                  </a:lnTo>
                  <a:lnTo>
                    <a:pt x="223" y="16"/>
                  </a:lnTo>
                  <a:lnTo>
                    <a:pt x="277" y="7"/>
                  </a:lnTo>
                  <a:lnTo>
                    <a:pt x="335" y="3"/>
                  </a:lnTo>
                  <a:lnTo>
                    <a:pt x="396" y="0"/>
                  </a:lnTo>
                  <a:lnTo>
                    <a:pt x="459" y="0"/>
                  </a:lnTo>
                  <a:lnTo>
                    <a:pt x="523" y="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82" name="Rectangle 53"/>
            <p:cNvSpPr>
              <a:spLocks noChangeAspect="1" noChangeArrowheads="1"/>
            </p:cNvSpPr>
            <p:nvPr/>
          </p:nvSpPr>
          <p:spPr bwMode="auto">
            <a:xfrm>
              <a:off x="914" y="1581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11" name="Group 54"/>
          <p:cNvGrpSpPr>
            <a:grpSpLocks noChangeAspect="1"/>
          </p:cNvGrpSpPr>
          <p:nvPr/>
        </p:nvGrpSpPr>
        <p:grpSpPr bwMode="auto">
          <a:xfrm>
            <a:off x="4589367" y="4102101"/>
            <a:ext cx="2578100" cy="2286000"/>
            <a:chOff x="159" y="1154"/>
            <a:chExt cx="2523" cy="2237"/>
          </a:xfrm>
        </p:grpSpPr>
        <p:sp>
          <p:nvSpPr>
            <p:cNvPr id="76879" name="Rectangle 55"/>
            <p:cNvSpPr>
              <a:spLocks noChangeAspect="1" noChangeArrowheads="1"/>
            </p:cNvSpPr>
            <p:nvPr/>
          </p:nvSpPr>
          <p:spPr bwMode="auto">
            <a:xfrm>
              <a:off x="2186" y="1166"/>
              <a:ext cx="11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80" name="Freeform 56"/>
            <p:cNvSpPr>
              <a:spLocks noChangeAspect="1"/>
            </p:cNvSpPr>
            <p:nvPr/>
          </p:nvSpPr>
          <p:spPr bwMode="auto">
            <a:xfrm>
              <a:off x="159" y="1154"/>
              <a:ext cx="2523" cy="2237"/>
            </a:xfrm>
            <a:custGeom>
              <a:avLst/>
              <a:gdLst>
                <a:gd name="T0" fmla="*/ 1363 w 2523"/>
                <a:gd name="T1" fmla="*/ 2 h 2237"/>
                <a:gd name="T2" fmla="*/ 1569 w 2523"/>
                <a:gd name="T3" fmla="*/ 32 h 2237"/>
                <a:gd name="T4" fmla="*/ 1766 w 2523"/>
                <a:gd name="T5" fmla="*/ 93 h 2237"/>
                <a:gd name="T6" fmla="*/ 1950 w 2523"/>
                <a:gd name="T7" fmla="*/ 179 h 2237"/>
                <a:gd name="T8" fmla="*/ 2114 w 2523"/>
                <a:gd name="T9" fmla="*/ 293 h 2237"/>
                <a:gd name="T10" fmla="*/ 2255 w 2523"/>
                <a:gd name="T11" fmla="*/ 429 h 2237"/>
                <a:gd name="T12" fmla="*/ 2369 w 2523"/>
                <a:gd name="T13" fmla="*/ 583 h 2237"/>
                <a:gd name="T14" fmla="*/ 2454 w 2523"/>
                <a:gd name="T15" fmla="*/ 753 h 2237"/>
                <a:gd name="T16" fmla="*/ 2506 w 2523"/>
                <a:gd name="T17" fmla="*/ 930 h 2237"/>
                <a:gd name="T18" fmla="*/ 2523 w 2523"/>
                <a:gd name="T19" fmla="*/ 1116 h 2237"/>
                <a:gd name="T20" fmla="*/ 2506 w 2523"/>
                <a:gd name="T21" fmla="*/ 1299 h 2237"/>
                <a:gd name="T22" fmla="*/ 2454 w 2523"/>
                <a:gd name="T23" fmla="*/ 1479 h 2237"/>
                <a:gd name="T24" fmla="*/ 2372 w 2523"/>
                <a:gd name="T25" fmla="*/ 1647 h 2237"/>
                <a:gd name="T26" fmla="*/ 2257 w 2523"/>
                <a:gd name="T27" fmla="*/ 1803 h 2237"/>
                <a:gd name="T28" fmla="*/ 2116 w 2523"/>
                <a:gd name="T29" fmla="*/ 1939 h 2237"/>
                <a:gd name="T30" fmla="*/ 1952 w 2523"/>
                <a:gd name="T31" fmla="*/ 2053 h 2237"/>
                <a:gd name="T32" fmla="*/ 1770 w 2523"/>
                <a:gd name="T33" fmla="*/ 2142 h 2237"/>
                <a:gd name="T34" fmla="*/ 1573 w 2523"/>
                <a:gd name="T35" fmla="*/ 2202 h 2237"/>
                <a:gd name="T36" fmla="*/ 1368 w 2523"/>
                <a:gd name="T37" fmla="*/ 2232 h 2237"/>
                <a:gd name="T38" fmla="*/ 1160 w 2523"/>
                <a:gd name="T39" fmla="*/ 2232 h 2237"/>
                <a:gd name="T40" fmla="*/ 954 w 2523"/>
                <a:gd name="T41" fmla="*/ 2202 h 2237"/>
                <a:gd name="T42" fmla="*/ 757 w 2523"/>
                <a:gd name="T43" fmla="*/ 2144 h 2237"/>
                <a:gd name="T44" fmla="*/ 574 w 2523"/>
                <a:gd name="T45" fmla="*/ 2055 h 2237"/>
                <a:gd name="T46" fmla="*/ 409 w 2523"/>
                <a:gd name="T47" fmla="*/ 1943 h 2237"/>
                <a:gd name="T48" fmla="*/ 268 w 2523"/>
                <a:gd name="T49" fmla="*/ 1807 h 2237"/>
                <a:gd name="T50" fmla="*/ 154 w 2523"/>
                <a:gd name="T51" fmla="*/ 1651 h 2237"/>
                <a:gd name="T52" fmla="*/ 69 w 2523"/>
                <a:gd name="T53" fmla="*/ 1483 h 2237"/>
                <a:gd name="T54" fmla="*/ 17 w 2523"/>
                <a:gd name="T55" fmla="*/ 1304 h 2237"/>
                <a:gd name="T56" fmla="*/ 0 w 2523"/>
                <a:gd name="T57" fmla="*/ 1120 h 2237"/>
                <a:gd name="T58" fmla="*/ 17 w 2523"/>
                <a:gd name="T59" fmla="*/ 935 h 2237"/>
                <a:gd name="T60" fmla="*/ 69 w 2523"/>
                <a:gd name="T61" fmla="*/ 755 h 2237"/>
                <a:gd name="T62" fmla="*/ 152 w 2523"/>
                <a:gd name="T63" fmla="*/ 587 h 2237"/>
                <a:gd name="T64" fmla="*/ 266 w 2523"/>
                <a:gd name="T65" fmla="*/ 431 h 2237"/>
                <a:gd name="T66" fmla="*/ 407 w 2523"/>
                <a:gd name="T67" fmla="*/ 295 h 2237"/>
                <a:gd name="T68" fmla="*/ 571 w 2523"/>
                <a:gd name="T69" fmla="*/ 183 h 2237"/>
                <a:gd name="T70" fmla="*/ 753 w 2523"/>
                <a:gd name="T71" fmla="*/ 95 h 2237"/>
                <a:gd name="T72" fmla="*/ 950 w 2523"/>
                <a:gd name="T73" fmla="*/ 34 h 2237"/>
                <a:gd name="T74" fmla="*/ 1156 w 2523"/>
                <a:gd name="T75" fmla="*/ 4 h 223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3"/>
                <a:gd name="T115" fmla="*/ 0 h 2237"/>
                <a:gd name="T116" fmla="*/ 2523 w 2523"/>
                <a:gd name="T117" fmla="*/ 2237 h 223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3" h="2237">
                  <a:moveTo>
                    <a:pt x="1259" y="0"/>
                  </a:moveTo>
                  <a:lnTo>
                    <a:pt x="1363" y="2"/>
                  </a:lnTo>
                  <a:lnTo>
                    <a:pt x="1467" y="15"/>
                  </a:lnTo>
                  <a:lnTo>
                    <a:pt x="1569" y="32"/>
                  </a:lnTo>
                  <a:lnTo>
                    <a:pt x="1668" y="58"/>
                  </a:lnTo>
                  <a:lnTo>
                    <a:pt x="1766" y="93"/>
                  </a:lnTo>
                  <a:lnTo>
                    <a:pt x="1861" y="134"/>
                  </a:lnTo>
                  <a:lnTo>
                    <a:pt x="1950" y="179"/>
                  </a:lnTo>
                  <a:lnTo>
                    <a:pt x="2034" y="233"/>
                  </a:lnTo>
                  <a:lnTo>
                    <a:pt x="2114" y="293"/>
                  </a:lnTo>
                  <a:lnTo>
                    <a:pt x="2188" y="358"/>
                  </a:lnTo>
                  <a:lnTo>
                    <a:pt x="2255" y="429"/>
                  </a:lnTo>
                  <a:lnTo>
                    <a:pt x="2315" y="505"/>
                  </a:lnTo>
                  <a:lnTo>
                    <a:pt x="2369" y="583"/>
                  </a:lnTo>
                  <a:lnTo>
                    <a:pt x="2415" y="667"/>
                  </a:lnTo>
                  <a:lnTo>
                    <a:pt x="2454" y="753"/>
                  </a:lnTo>
                  <a:lnTo>
                    <a:pt x="2484" y="842"/>
                  </a:lnTo>
                  <a:lnTo>
                    <a:pt x="2506" y="930"/>
                  </a:lnTo>
                  <a:lnTo>
                    <a:pt x="2519" y="1023"/>
                  </a:lnTo>
                  <a:lnTo>
                    <a:pt x="2523" y="1116"/>
                  </a:lnTo>
                  <a:lnTo>
                    <a:pt x="2519" y="1209"/>
                  </a:lnTo>
                  <a:lnTo>
                    <a:pt x="2506" y="1299"/>
                  </a:lnTo>
                  <a:lnTo>
                    <a:pt x="2484" y="1390"/>
                  </a:lnTo>
                  <a:lnTo>
                    <a:pt x="2454" y="1479"/>
                  </a:lnTo>
                  <a:lnTo>
                    <a:pt x="2417" y="1565"/>
                  </a:lnTo>
                  <a:lnTo>
                    <a:pt x="2372" y="1647"/>
                  </a:lnTo>
                  <a:lnTo>
                    <a:pt x="2317" y="1727"/>
                  </a:lnTo>
                  <a:lnTo>
                    <a:pt x="2257" y="1803"/>
                  </a:lnTo>
                  <a:lnTo>
                    <a:pt x="2190" y="1874"/>
                  </a:lnTo>
                  <a:lnTo>
                    <a:pt x="2116" y="1939"/>
                  </a:lnTo>
                  <a:lnTo>
                    <a:pt x="2038" y="1999"/>
                  </a:lnTo>
                  <a:lnTo>
                    <a:pt x="1952" y="2053"/>
                  </a:lnTo>
                  <a:lnTo>
                    <a:pt x="1863" y="2101"/>
                  </a:lnTo>
                  <a:lnTo>
                    <a:pt x="1770" y="2142"/>
                  </a:lnTo>
                  <a:lnTo>
                    <a:pt x="1673" y="2174"/>
                  </a:lnTo>
                  <a:lnTo>
                    <a:pt x="1573" y="2202"/>
                  </a:lnTo>
                  <a:lnTo>
                    <a:pt x="1471" y="2221"/>
                  </a:lnTo>
                  <a:lnTo>
                    <a:pt x="1368" y="2232"/>
                  </a:lnTo>
                  <a:lnTo>
                    <a:pt x="1264" y="2237"/>
                  </a:lnTo>
                  <a:lnTo>
                    <a:pt x="1160" y="2232"/>
                  </a:lnTo>
                  <a:lnTo>
                    <a:pt x="1056" y="2221"/>
                  </a:lnTo>
                  <a:lnTo>
                    <a:pt x="954" y="2202"/>
                  </a:lnTo>
                  <a:lnTo>
                    <a:pt x="855" y="2176"/>
                  </a:lnTo>
                  <a:lnTo>
                    <a:pt x="757" y="2144"/>
                  </a:lnTo>
                  <a:lnTo>
                    <a:pt x="662" y="2103"/>
                  </a:lnTo>
                  <a:lnTo>
                    <a:pt x="574" y="2055"/>
                  </a:lnTo>
                  <a:lnTo>
                    <a:pt x="489" y="2001"/>
                  </a:lnTo>
                  <a:lnTo>
                    <a:pt x="409" y="1943"/>
                  </a:lnTo>
                  <a:lnTo>
                    <a:pt x="336" y="1876"/>
                  </a:lnTo>
                  <a:lnTo>
                    <a:pt x="268" y="1807"/>
                  </a:lnTo>
                  <a:lnTo>
                    <a:pt x="208" y="1731"/>
                  </a:lnTo>
                  <a:lnTo>
                    <a:pt x="154" y="1651"/>
                  </a:lnTo>
                  <a:lnTo>
                    <a:pt x="108" y="1569"/>
                  </a:lnTo>
                  <a:lnTo>
                    <a:pt x="69" y="1483"/>
                  </a:lnTo>
                  <a:lnTo>
                    <a:pt x="39" y="1394"/>
                  </a:lnTo>
                  <a:lnTo>
                    <a:pt x="17" y="1304"/>
                  </a:lnTo>
                  <a:lnTo>
                    <a:pt x="4" y="1213"/>
                  </a:lnTo>
                  <a:lnTo>
                    <a:pt x="0" y="1120"/>
                  </a:lnTo>
                  <a:lnTo>
                    <a:pt x="4" y="1027"/>
                  </a:lnTo>
                  <a:lnTo>
                    <a:pt x="17" y="935"/>
                  </a:lnTo>
                  <a:lnTo>
                    <a:pt x="39" y="846"/>
                  </a:lnTo>
                  <a:lnTo>
                    <a:pt x="69" y="755"/>
                  </a:lnTo>
                  <a:lnTo>
                    <a:pt x="106" y="671"/>
                  </a:lnTo>
                  <a:lnTo>
                    <a:pt x="152" y="587"/>
                  </a:lnTo>
                  <a:lnTo>
                    <a:pt x="206" y="507"/>
                  </a:lnTo>
                  <a:lnTo>
                    <a:pt x="266" y="431"/>
                  </a:lnTo>
                  <a:lnTo>
                    <a:pt x="333" y="362"/>
                  </a:lnTo>
                  <a:lnTo>
                    <a:pt x="407" y="295"/>
                  </a:lnTo>
                  <a:lnTo>
                    <a:pt x="485" y="237"/>
                  </a:lnTo>
                  <a:lnTo>
                    <a:pt x="571" y="183"/>
                  </a:lnTo>
                  <a:lnTo>
                    <a:pt x="660" y="136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50" y="34"/>
                  </a:lnTo>
                  <a:lnTo>
                    <a:pt x="1052" y="15"/>
                  </a:lnTo>
                  <a:lnTo>
                    <a:pt x="1156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57"/>
          <p:cNvGrpSpPr>
            <a:grpSpLocks noChangeAspect="1"/>
          </p:cNvGrpSpPr>
          <p:nvPr/>
        </p:nvGrpSpPr>
        <p:grpSpPr bwMode="auto">
          <a:xfrm>
            <a:off x="5586317" y="5053014"/>
            <a:ext cx="1357312" cy="1052512"/>
            <a:chOff x="1135" y="2084"/>
            <a:chExt cx="1328" cy="1030"/>
          </a:xfrm>
        </p:grpSpPr>
        <p:sp>
          <p:nvSpPr>
            <p:cNvPr id="76877" name="Rectangle 58"/>
            <p:cNvSpPr>
              <a:spLocks noChangeAspect="1" noChangeArrowheads="1"/>
            </p:cNvSpPr>
            <p:nvPr/>
          </p:nvSpPr>
          <p:spPr bwMode="auto">
            <a:xfrm>
              <a:off x="1135" y="2451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  <p:sp>
          <p:nvSpPr>
            <p:cNvPr id="76878" name="Freeform 59"/>
            <p:cNvSpPr>
              <a:spLocks noChangeAspect="1"/>
            </p:cNvSpPr>
            <p:nvPr/>
          </p:nvSpPr>
          <p:spPr bwMode="auto">
            <a:xfrm>
              <a:off x="1178" y="2084"/>
              <a:ext cx="1285" cy="1030"/>
            </a:xfrm>
            <a:custGeom>
              <a:avLst/>
              <a:gdLst>
                <a:gd name="T0" fmla="*/ 422 w 1285"/>
                <a:gd name="T1" fmla="*/ 162 h 1030"/>
                <a:gd name="T2" fmla="*/ 487 w 1285"/>
                <a:gd name="T3" fmla="*/ 123 h 1030"/>
                <a:gd name="T4" fmla="*/ 556 w 1285"/>
                <a:gd name="T5" fmla="*/ 89 h 1030"/>
                <a:gd name="T6" fmla="*/ 626 w 1285"/>
                <a:gd name="T7" fmla="*/ 61 h 1030"/>
                <a:gd name="T8" fmla="*/ 695 w 1285"/>
                <a:gd name="T9" fmla="*/ 37 h 1030"/>
                <a:gd name="T10" fmla="*/ 764 w 1285"/>
                <a:gd name="T11" fmla="*/ 18 h 1030"/>
                <a:gd name="T12" fmla="*/ 831 w 1285"/>
                <a:gd name="T13" fmla="*/ 7 h 1030"/>
                <a:gd name="T14" fmla="*/ 896 w 1285"/>
                <a:gd name="T15" fmla="*/ 0 h 1030"/>
                <a:gd name="T16" fmla="*/ 959 w 1285"/>
                <a:gd name="T17" fmla="*/ 0 h 1030"/>
                <a:gd name="T18" fmla="*/ 1017 w 1285"/>
                <a:gd name="T19" fmla="*/ 7 h 1030"/>
                <a:gd name="T20" fmla="*/ 1071 w 1285"/>
                <a:gd name="T21" fmla="*/ 18 h 1030"/>
                <a:gd name="T22" fmla="*/ 1121 w 1285"/>
                <a:gd name="T23" fmla="*/ 35 h 1030"/>
                <a:gd name="T24" fmla="*/ 1164 w 1285"/>
                <a:gd name="T25" fmla="*/ 59 h 1030"/>
                <a:gd name="T26" fmla="*/ 1203 w 1285"/>
                <a:gd name="T27" fmla="*/ 87 h 1030"/>
                <a:gd name="T28" fmla="*/ 1234 w 1285"/>
                <a:gd name="T29" fmla="*/ 121 h 1030"/>
                <a:gd name="T30" fmla="*/ 1257 w 1285"/>
                <a:gd name="T31" fmla="*/ 160 h 1030"/>
                <a:gd name="T32" fmla="*/ 1275 w 1285"/>
                <a:gd name="T33" fmla="*/ 201 h 1030"/>
                <a:gd name="T34" fmla="*/ 1283 w 1285"/>
                <a:gd name="T35" fmla="*/ 249 h 1030"/>
                <a:gd name="T36" fmla="*/ 1285 w 1285"/>
                <a:gd name="T37" fmla="*/ 298 h 1030"/>
                <a:gd name="T38" fmla="*/ 1279 w 1285"/>
                <a:gd name="T39" fmla="*/ 350 h 1030"/>
                <a:gd name="T40" fmla="*/ 1266 w 1285"/>
                <a:gd name="T41" fmla="*/ 404 h 1030"/>
                <a:gd name="T42" fmla="*/ 1247 w 1285"/>
                <a:gd name="T43" fmla="*/ 458 h 1030"/>
                <a:gd name="T44" fmla="*/ 1218 w 1285"/>
                <a:gd name="T45" fmla="*/ 514 h 1030"/>
                <a:gd name="T46" fmla="*/ 1184 w 1285"/>
                <a:gd name="T47" fmla="*/ 570 h 1030"/>
                <a:gd name="T48" fmla="*/ 1145 w 1285"/>
                <a:gd name="T49" fmla="*/ 624 h 1030"/>
                <a:gd name="T50" fmla="*/ 1097 w 1285"/>
                <a:gd name="T51" fmla="*/ 678 h 1030"/>
                <a:gd name="T52" fmla="*/ 1045 w 1285"/>
                <a:gd name="T53" fmla="*/ 730 h 1030"/>
                <a:gd name="T54" fmla="*/ 989 w 1285"/>
                <a:gd name="T55" fmla="*/ 780 h 1030"/>
                <a:gd name="T56" fmla="*/ 928 w 1285"/>
                <a:gd name="T57" fmla="*/ 827 h 1030"/>
                <a:gd name="T58" fmla="*/ 866 w 1285"/>
                <a:gd name="T59" fmla="*/ 870 h 1030"/>
                <a:gd name="T60" fmla="*/ 799 w 1285"/>
                <a:gd name="T61" fmla="*/ 907 h 1030"/>
                <a:gd name="T62" fmla="*/ 729 w 1285"/>
                <a:gd name="T63" fmla="*/ 942 h 1030"/>
                <a:gd name="T64" fmla="*/ 660 w 1285"/>
                <a:gd name="T65" fmla="*/ 972 h 1030"/>
                <a:gd name="T66" fmla="*/ 591 w 1285"/>
                <a:gd name="T67" fmla="*/ 996 h 1030"/>
                <a:gd name="T68" fmla="*/ 522 w 1285"/>
                <a:gd name="T69" fmla="*/ 1013 h 1030"/>
                <a:gd name="T70" fmla="*/ 455 w 1285"/>
                <a:gd name="T71" fmla="*/ 1026 h 1030"/>
                <a:gd name="T72" fmla="*/ 390 w 1285"/>
                <a:gd name="T73" fmla="*/ 1030 h 1030"/>
                <a:gd name="T74" fmla="*/ 327 w 1285"/>
                <a:gd name="T75" fmla="*/ 1030 h 1030"/>
                <a:gd name="T76" fmla="*/ 269 w 1285"/>
                <a:gd name="T77" fmla="*/ 1026 h 1030"/>
                <a:gd name="T78" fmla="*/ 214 w 1285"/>
                <a:gd name="T79" fmla="*/ 1013 h 1030"/>
                <a:gd name="T80" fmla="*/ 165 w 1285"/>
                <a:gd name="T81" fmla="*/ 996 h 1030"/>
                <a:gd name="T82" fmla="*/ 121 w 1285"/>
                <a:gd name="T83" fmla="*/ 972 h 1030"/>
                <a:gd name="T84" fmla="*/ 85 w 1285"/>
                <a:gd name="T85" fmla="*/ 944 h 1030"/>
                <a:gd name="T86" fmla="*/ 52 w 1285"/>
                <a:gd name="T87" fmla="*/ 909 h 1030"/>
                <a:gd name="T88" fmla="*/ 28 w 1285"/>
                <a:gd name="T89" fmla="*/ 873 h 1030"/>
                <a:gd name="T90" fmla="*/ 13 w 1285"/>
                <a:gd name="T91" fmla="*/ 829 h 1030"/>
                <a:gd name="T92" fmla="*/ 2 w 1285"/>
                <a:gd name="T93" fmla="*/ 784 h 1030"/>
                <a:gd name="T94" fmla="*/ 0 w 1285"/>
                <a:gd name="T95" fmla="*/ 734 h 1030"/>
                <a:gd name="T96" fmla="*/ 7 w 1285"/>
                <a:gd name="T97" fmla="*/ 683 h 1030"/>
                <a:gd name="T98" fmla="*/ 20 w 1285"/>
                <a:gd name="T99" fmla="*/ 629 h 1030"/>
                <a:gd name="T100" fmla="*/ 39 w 1285"/>
                <a:gd name="T101" fmla="*/ 572 h 1030"/>
                <a:gd name="T102" fmla="*/ 67 w 1285"/>
                <a:gd name="T103" fmla="*/ 516 h 1030"/>
                <a:gd name="T104" fmla="*/ 102 w 1285"/>
                <a:gd name="T105" fmla="*/ 462 h 1030"/>
                <a:gd name="T106" fmla="*/ 143 w 1285"/>
                <a:gd name="T107" fmla="*/ 406 h 1030"/>
                <a:gd name="T108" fmla="*/ 188 w 1285"/>
                <a:gd name="T109" fmla="*/ 352 h 1030"/>
                <a:gd name="T110" fmla="*/ 240 w 1285"/>
                <a:gd name="T111" fmla="*/ 300 h 1030"/>
                <a:gd name="T112" fmla="*/ 297 w 1285"/>
                <a:gd name="T113" fmla="*/ 251 h 1030"/>
                <a:gd name="T114" fmla="*/ 357 w 1285"/>
                <a:gd name="T115" fmla="*/ 205 h 1030"/>
                <a:gd name="T116" fmla="*/ 422 w 1285"/>
                <a:gd name="T117" fmla="*/ 162 h 10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85"/>
                <a:gd name="T178" fmla="*/ 0 h 1030"/>
                <a:gd name="T179" fmla="*/ 1285 w 1285"/>
                <a:gd name="T180" fmla="*/ 1030 h 10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85" h="1030">
                  <a:moveTo>
                    <a:pt x="422" y="162"/>
                  </a:moveTo>
                  <a:lnTo>
                    <a:pt x="487" y="123"/>
                  </a:lnTo>
                  <a:lnTo>
                    <a:pt x="556" y="89"/>
                  </a:lnTo>
                  <a:lnTo>
                    <a:pt x="626" y="61"/>
                  </a:lnTo>
                  <a:lnTo>
                    <a:pt x="695" y="37"/>
                  </a:lnTo>
                  <a:lnTo>
                    <a:pt x="764" y="18"/>
                  </a:lnTo>
                  <a:lnTo>
                    <a:pt x="831" y="7"/>
                  </a:lnTo>
                  <a:lnTo>
                    <a:pt x="896" y="0"/>
                  </a:lnTo>
                  <a:lnTo>
                    <a:pt x="959" y="0"/>
                  </a:lnTo>
                  <a:lnTo>
                    <a:pt x="1017" y="7"/>
                  </a:lnTo>
                  <a:lnTo>
                    <a:pt x="1071" y="18"/>
                  </a:lnTo>
                  <a:lnTo>
                    <a:pt x="1121" y="35"/>
                  </a:lnTo>
                  <a:lnTo>
                    <a:pt x="1164" y="59"/>
                  </a:lnTo>
                  <a:lnTo>
                    <a:pt x="1203" y="87"/>
                  </a:lnTo>
                  <a:lnTo>
                    <a:pt x="1234" y="121"/>
                  </a:lnTo>
                  <a:lnTo>
                    <a:pt x="1257" y="160"/>
                  </a:lnTo>
                  <a:lnTo>
                    <a:pt x="1275" y="201"/>
                  </a:lnTo>
                  <a:lnTo>
                    <a:pt x="1283" y="249"/>
                  </a:lnTo>
                  <a:lnTo>
                    <a:pt x="1285" y="298"/>
                  </a:lnTo>
                  <a:lnTo>
                    <a:pt x="1279" y="350"/>
                  </a:lnTo>
                  <a:lnTo>
                    <a:pt x="1266" y="404"/>
                  </a:lnTo>
                  <a:lnTo>
                    <a:pt x="1247" y="458"/>
                  </a:lnTo>
                  <a:lnTo>
                    <a:pt x="1218" y="514"/>
                  </a:lnTo>
                  <a:lnTo>
                    <a:pt x="1184" y="570"/>
                  </a:lnTo>
                  <a:lnTo>
                    <a:pt x="1145" y="624"/>
                  </a:lnTo>
                  <a:lnTo>
                    <a:pt x="1097" y="678"/>
                  </a:lnTo>
                  <a:lnTo>
                    <a:pt x="1045" y="730"/>
                  </a:lnTo>
                  <a:lnTo>
                    <a:pt x="989" y="780"/>
                  </a:lnTo>
                  <a:lnTo>
                    <a:pt x="928" y="827"/>
                  </a:lnTo>
                  <a:lnTo>
                    <a:pt x="866" y="870"/>
                  </a:lnTo>
                  <a:lnTo>
                    <a:pt x="799" y="907"/>
                  </a:lnTo>
                  <a:lnTo>
                    <a:pt x="729" y="942"/>
                  </a:lnTo>
                  <a:lnTo>
                    <a:pt x="660" y="972"/>
                  </a:lnTo>
                  <a:lnTo>
                    <a:pt x="591" y="996"/>
                  </a:lnTo>
                  <a:lnTo>
                    <a:pt x="522" y="1013"/>
                  </a:lnTo>
                  <a:lnTo>
                    <a:pt x="455" y="1026"/>
                  </a:lnTo>
                  <a:lnTo>
                    <a:pt x="390" y="1030"/>
                  </a:lnTo>
                  <a:lnTo>
                    <a:pt x="327" y="1030"/>
                  </a:lnTo>
                  <a:lnTo>
                    <a:pt x="269" y="1026"/>
                  </a:lnTo>
                  <a:lnTo>
                    <a:pt x="214" y="1013"/>
                  </a:lnTo>
                  <a:lnTo>
                    <a:pt x="165" y="996"/>
                  </a:lnTo>
                  <a:lnTo>
                    <a:pt x="121" y="972"/>
                  </a:lnTo>
                  <a:lnTo>
                    <a:pt x="85" y="944"/>
                  </a:lnTo>
                  <a:lnTo>
                    <a:pt x="52" y="909"/>
                  </a:lnTo>
                  <a:lnTo>
                    <a:pt x="28" y="873"/>
                  </a:lnTo>
                  <a:lnTo>
                    <a:pt x="13" y="829"/>
                  </a:lnTo>
                  <a:lnTo>
                    <a:pt x="2" y="784"/>
                  </a:lnTo>
                  <a:lnTo>
                    <a:pt x="0" y="734"/>
                  </a:lnTo>
                  <a:lnTo>
                    <a:pt x="7" y="683"/>
                  </a:lnTo>
                  <a:lnTo>
                    <a:pt x="20" y="629"/>
                  </a:lnTo>
                  <a:lnTo>
                    <a:pt x="39" y="572"/>
                  </a:lnTo>
                  <a:lnTo>
                    <a:pt x="67" y="516"/>
                  </a:lnTo>
                  <a:lnTo>
                    <a:pt x="102" y="462"/>
                  </a:lnTo>
                  <a:lnTo>
                    <a:pt x="143" y="406"/>
                  </a:lnTo>
                  <a:lnTo>
                    <a:pt x="188" y="352"/>
                  </a:lnTo>
                  <a:lnTo>
                    <a:pt x="240" y="300"/>
                  </a:lnTo>
                  <a:lnTo>
                    <a:pt x="297" y="251"/>
                  </a:lnTo>
                  <a:lnTo>
                    <a:pt x="357" y="205"/>
                  </a:lnTo>
                  <a:lnTo>
                    <a:pt x="422" y="16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60"/>
          <p:cNvGrpSpPr>
            <a:grpSpLocks noChangeAspect="1"/>
          </p:cNvGrpSpPr>
          <p:nvPr/>
        </p:nvGrpSpPr>
        <p:grpSpPr bwMode="auto">
          <a:xfrm>
            <a:off x="4617942" y="4384677"/>
            <a:ext cx="2432050" cy="1789113"/>
            <a:chOff x="187" y="1430"/>
            <a:chExt cx="2380" cy="1751"/>
          </a:xfrm>
        </p:grpSpPr>
        <p:sp>
          <p:nvSpPr>
            <p:cNvPr id="76875" name="Rectangle 61"/>
            <p:cNvSpPr>
              <a:spLocks noChangeAspect="1" noChangeArrowheads="1"/>
            </p:cNvSpPr>
            <p:nvPr/>
          </p:nvSpPr>
          <p:spPr bwMode="auto">
            <a:xfrm>
              <a:off x="417" y="2643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  <p:sp>
          <p:nvSpPr>
            <p:cNvPr id="76876" name="Freeform 62"/>
            <p:cNvSpPr>
              <a:spLocks noChangeAspect="1"/>
            </p:cNvSpPr>
            <p:nvPr/>
          </p:nvSpPr>
          <p:spPr bwMode="auto">
            <a:xfrm>
              <a:off x="187" y="1430"/>
              <a:ext cx="2380" cy="1751"/>
            </a:xfrm>
            <a:custGeom>
              <a:avLst/>
              <a:gdLst>
                <a:gd name="T0" fmla="*/ 1275 w 2380"/>
                <a:gd name="T1" fmla="*/ 0 h 1751"/>
                <a:gd name="T2" fmla="*/ 1474 w 2380"/>
                <a:gd name="T3" fmla="*/ 22 h 1751"/>
                <a:gd name="T4" fmla="*/ 1664 w 2380"/>
                <a:gd name="T5" fmla="*/ 67 h 1751"/>
                <a:gd name="T6" fmla="*/ 1842 w 2380"/>
                <a:gd name="T7" fmla="*/ 136 h 1751"/>
                <a:gd name="T8" fmla="*/ 2002 w 2380"/>
                <a:gd name="T9" fmla="*/ 227 h 1751"/>
                <a:gd name="T10" fmla="*/ 2138 w 2380"/>
                <a:gd name="T11" fmla="*/ 335 h 1751"/>
                <a:gd name="T12" fmla="*/ 2246 w 2380"/>
                <a:gd name="T13" fmla="*/ 460 h 1751"/>
                <a:gd name="T14" fmla="*/ 2324 w 2380"/>
                <a:gd name="T15" fmla="*/ 596 h 1751"/>
                <a:gd name="T16" fmla="*/ 2370 w 2380"/>
                <a:gd name="T17" fmla="*/ 741 h 1751"/>
                <a:gd name="T18" fmla="*/ 2380 w 2380"/>
                <a:gd name="T19" fmla="*/ 887 h 1751"/>
                <a:gd name="T20" fmla="*/ 2359 w 2380"/>
                <a:gd name="T21" fmla="*/ 1036 h 1751"/>
                <a:gd name="T22" fmla="*/ 2302 w 2380"/>
                <a:gd name="T23" fmla="*/ 1179 h 1751"/>
                <a:gd name="T24" fmla="*/ 2214 w 2380"/>
                <a:gd name="T25" fmla="*/ 1313 h 1751"/>
                <a:gd name="T26" fmla="*/ 2097 w 2380"/>
                <a:gd name="T27" fmla="*/ 1436 h 1751"/>
                <a:gd name="T28" fmla="*/ 1954 w 2380"/>
                <a:gd name="T29" fmla="*/ 1542 h 1751"/>
                <a:gd name="T30" fmla="*/ 1787 w 2380"/>
                <a:gd name="T31" fmla="*/ 1628 h 1751"/>
                <a:gd name="T32" fmla="*/ 1606 w 2380"/>
                <a:gd name="T33" fmla="*/ 1693 h 1751"/>
                <a:gd name="T34" fmla="*/ 1411 w 2380"/>
                <a:gd name="T35" fmla="*/ 1736 h 1751"/>
                <a:gd name="T36" fmla="*/ 1210 w 2380"/>
                <a:gd name="T37" fmla="*/ 1751 h 1751"/>
                <a:gd name="T38" fmla="*/ 1009 w 2380"/>
                <a:gd name="T39" fmla="*/ 1742 h 1751"/>
                <a:gd name="T40" fmla="*/ 812 w 2380"/>
                <a:gd name="T41" fmla="*/ 1710 h 1751"/>
                <a:gd name="T42" fmla="*/ 626 w 2380"/>
                <a:gd name="T43" fmla="*/ 1652 h 1751"/>
                <a:gd name="T44" fmla="*/ 457 w 2380"/>
                <a:gd name="T45" fmla="*/ 1572 h 1751"/>
                <a:gd name="T46" fmla="*/ 310 w 2380"/>
                <a:gd name="T47" fmla="*/ 1473 h 1751"/>
                <a:gd name="T48" fmla="*/ 186 w 2380"/>
                <a:gd name="T49" fmla="*/ 1356 h 1751"/>
                <a:gd name="T50" fmla="*/ 93 w 2380"/>
                <a:gd name="T51" fmla="*/ 1226 h 1751"/>
                <a:gd name="T52" fmla="*/ 31 w 2380"/>
                <a:gd name="T53" fmla="*/ 1084 h 1751"/>
                <a:gd name="T54" fmla="*/ 2 w 2380"/>
                <a:gd name="T55" fmla="*/ 937 h 1751"/>
                <a:gd name="T56" fmla="*/ 9 w 2380"/>
                <a:gd name="T57" fmla="*/ 788 h 1751"/>
                <a:gd name="T58" fmla="*/ 48 w 2380"/>
                <a:gd name="T59" fmla="*/ 643 h 1751"/>
                <a:gd name="T60" fmla="*/ 119 w 2380"/>
                <a:gd name="T61" fmla="*/ 503 h 1751"/>
                <a:gd name="T62" fmla="*/ 223 w 2380"/>
                <a:gd name="T63" fmla="*/ 374 h 1751"/>
                <a:gd name="T64" fmla="*/ 355 w 2380"/>
                <a:gd name="T65" fmla="*/ 259 h 1751"/>
                <a:gd name="T66" fmla="*/ 509 w 2380"/>
                <a:gd name="T67" fmla="*/ 164 h 1751"/>
                <a:gd name="T68" fmla="*/ 684 w 2380"/>
                <a:gd name="T69" fmla="*/ 86 h 1751"/>
                <a:gd name="T70" fmla="*/ 874 w 2380"/>
                <a:gd name="T71" fmla="*/ 35 h 1751"/>
                <a:gd name="T72" fmla="*/ 1071 w 2380"/>
                <a:gd name="T73" fmla="*/ 4 h 175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80"/>
                <a:gd name="T112" fmla="*/ 0 h 1751"/>
                <a:gd name="T113" fmla="*/ 2380 w 2380"/>
                <a:gd name="T114" fmla="*/ 1751 h 175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80" h="1751">
                  <a:moveTo>
                    <a:pt x="1173" y="0"/>
                  </a:moveTo>
                  <a:lnTo>
                    <a:pt x="1275" y="0"/>
                  </a:lnTo>
                  <a:lnTo>
                    <a:pt x="1374" y="9"/>
                  </a:lnTo>
                  <a:lnTo>
                    <a:pt x="1474" y="22"/>
                  </a:lnTo>
                  <a:lnTo>
                    <a:pt x="1571" y="41"/>
                  </a:lnTo>
                  <a:lnTo>
                    <a:pt x="1664" y="67"/>
                  </a:lnTo>
                  <a:lnTo>
                    <a:pt x="1755" y="99"/>
                  </a:lnTo>
                  <a:lnTo>
                    <a:pt x="1842" y="136"/>
                  </a:lnTo>
                  <a:lnTo>
                    <a:pt x="1924" y="179"/>
                  </a:lnTo>
                  <a:lnTo>
                    <a:pt x="2002" y="227"/>
                  </a:lnTo>
                  <a:lnTo>
                    <a:pt x="2073" y="279"/>
                  </a:lnTo>
                  <a:lnTo>
                    <a:pt x="2138" y="335"/>
                  </a:lnTo>
                  <a:lnTo>
                    <a:pt x="2194" y="395"/>
                  </a:lnTo>
                  <a:lnTo>
                    <a:pt x="2246" y="460"/>
                  </a:lnTo>
                  <a:lnTo>
                    <a:pt x="2289" y="527"/>
                  </a:lnTo>
                  <a:lnTo>
                    <a:pt x="2324" y="596"/>
                  </a:lnTo>
                  <a:lnTo>
                    <a:pt x="2350" y="667"/>
                  </a:lnTo>
                  <a:lnTo>
                    <a:pt x="2370" y="741"/>
                  </a:lnTo>
                  <a:lnTo>
                    <a:pt x="2380" y="814"/>
                  </a:lnTo>
                  <a:lnTo>
                    <a:pt x="2380" y="887"/>
                  </a:lnTo>
                  <a:lnTo>
                    <a:pt x="2374" y="963"/>
                  </a:lnTo>
                  <a:lnTo>
                    <a:pt x="2359" y="1036"/>
                  </a:lnTo>
                  <a:lnTo>
                    <a:pt x="2335" y="1108"/>
                  </a:lnTo>
                  <a:lnTo>
                    <a:pt x="2302" y="1179"/>
                  </a:lnTo>
                  <a:lnTo>
                    <a:pt x="2261" y="1248"/>
                  </a:lnTo>
                  <a:lnTo>
                    <a:pt x="2214" y="1313"/>
                  </a:lnTo>
                  <a:lnTo>
                    <a:pt x="2160" y="1378"/>
                  </a:lnTo>
                  <a:lnTo>
                    <a:pt x="2097" y="1436"/>
                  </a:lnTo>
                  <a:lnTo>
                    <a:pt x="2028" y="1492"/>
                  </a:lnTo>
                  <a:lnTo>
                    <a:pt x="1954" y="1542"/>
                  </a:lnTo>
                  <a:lnTo>
                    <a:pt x="1872" y="1587"/>
                  </a:lnTo>
                  <a:lnTo>
                    <a:pt x="1787" y="1628"/>
                  </a:lnTo>
                  <a:lnTo>
                    <a:pt x="1699" y="1665"/>
                  </a:lnTo>
                  <a:lnTo>
                    <a:pt x="1606" y="1693"/>
                  </a:lnTo>
                  <a:lnTo>
                    <a:pt x="1508" y="1717"/>
                  </a:lnTo>
                  <a:lnTo>
                    <a:pt x="1411" y="1736"/>
                  </a:lnTo>
                  <a:lnTo>
                    <a:pt x="1309" y="1747"/>
                  </a:lnTo>
                  <a:lnTo>
                    <a:pt x="1210" y="1751"/>
                  </a:lnTo>
                  <a:lnTo>
                    <a:pt x="1108" y="1751"/>
                  </a:lnTo>
                  <a:lnTo>
                    <a:pt x="1009" y="1742"/>
                  </a:lnTo>
                  <a:lnTo>
                    <a:pt x="909" y="1730"/>
                  </a:lnTo>
                  <a:lnTo>
                    <a:pt x="812" y="1710"/>
                  </a:lnTo>
                  <a:lnTo>
                    <a:pt x="719" y="1684"/>
                  </a:lnTo>
                  <a:lnTo>
                    <a:pt x="626" y="1652"/>
                  </a:lnTo>
                  <a:lnTo>
                    <a:pt x="539" y="1615"/>
                  </a:lnTo>
                  <a:lnTo>
                    <a:pt x="457" y="1572"/>
                  </a:lnTo>
                  <a:lnTo>
                    <a:pt x="381" y="1524"/>
                  </a:lnTo>
                  <a:lnTo>
                    <a:pt x="310" y="1473"/>
                  </a:lnTo>
                  <a:lnTo>
                    <a:pt x="245" y="1416"/>
                  </a:lnTo>
                  <a:lnTo>
                    <a:pt x="186" y="1356"/>
                  </a:lnTo>
                  <a:lnTo>
                    <a:pt x="137" y="1291"/>
                  </a:lnTo>
                  <a:lnTo>
                    <a:pt x="93" y="1226"/>
                  </a:lnTo>
                  <a:lnTo>
                    <a:pt x="59" y="1155"/>
                  </a:lnTo>
                  <a:lnTo>
                    <a:pt x="31" y="1084"/>
                  </a:lnTo>
                  <a:lnTo>
                    <a:pt x="13" y="1011"/>
                  </a:lnTo>
                  <a:lnTo>
                    <a:pt x="2" y="937"/>
                  </a:lnTo>
                  <a:lnTo>
                    <a:pt x="0" y="864"/>
                  </a:lnTo>
                  <a:lnTo>
                    <a:pt x="9" y="788"/>
                  </a:lnTo>
                  <a:lnTo>
                    <a:pt x="24" y="715"/>
                  </a:lnTo>
                  <a:lnTo>
                    <a:pt x="48" y="643"/>
                  </a:lnTo>
                  <a:lnTo>
                    <a:pt x="80" y="572"/>
                  </a:lnTo>
                  <a:lnTo>
                    <a:pt x="119" y="503"/>
                  </a:lnTo>
                  <a:lnTo>
                    <a:pt x="167" y="438"/>
                  </a:lnTo>
                  <a:lnTo>
                    <a:pt x="223" y="374"/>
                  </a:lnTo>
                  <a:lnTo>
                    <a:pt x="286" y="315"/>
                  </a:lnTo>
                  <a:lnTo>
                    <a:pt x="355" y="259"/>
                  </a:lnTo>
                  <a:lnTo>
                    <a:pt x="429" y="209"/>
                  </a:lnTo>
                  <a:lnTo>
                    <a:pt x="509" y="164"/>
                  </a:lnTo>
                  <a:lnTo>
                    <a:pt x="595" y="123"/>
                  </a:lnTo>
                  <a:lnTo>
                    <a:pt x="684" y="86"/>
                  </a:lnTo>
                  <a:lnTo>
                    <a:pt x="777" y="58"/>
                  </a:lnTo>
                  <a:lnTo>
                    <a:pt x="874" y="35"/>
                  </a:lnTo>
                  <a:lnTo>
                    <a:pt x="972" y="15"/>
                  </a:lnTo>
                  <a:lnTo>
                    <a:pt x="1071" y="4"/>
                  </a:lnTo>
                  <a:lnTo>
                    <a:pt x="117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19" name="Group 63"/>
          <p:cNvGrpSpPr>
            <a:grpSpLocks noChangeAspect="1"/>
          </p:cNvGrpSpPr>
          <p:nvPr/>
        </p:nvGrpSpPr>
        <p:grpSpPr bwMode="auto">
          <a:xfrm>
            <a:off x="7681913" y="1452563"/>
            <a:ext cx="1979612" cy="1797050"/>
            <a:chOff x="383" y="1437"/>
            <a:chExt cx="1902" cy="1727"/>
          </a:xfrm>
        </p:grpSpPr>
        <p:sp>
          <p:nvSpPr>
            <p:cNvPr id="76863" name="Freeform 64"/>
            <p:cNvSpPr>
              <a:spLocks noChangeAspect="1"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4" name="Freeform 65"/>
            <p:cNvSpPr>
              <a:spLocks noChangeAspect="1"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5" name="Freeform 66"/>
            <p:cNvSpPr>
              <a:spLocks noChangeAspect="1"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6" name="Freeform 67"/>
            <p:cNvSpPr>
              <a:spLocks noChangeAspect="1"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7" name="Freeform 68"/>
            <p:cNvSpPr>
              <a:spLocks noChangeAspect="1"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8" name="Freeform 69"/>
            <p:cNvSpPr>
              <a:spLocks noChangeAspect="1"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9" name="Rectangle 70"/>
            <p:cNvSpPr>
              <a:spLocks noChangeAspect="1" noChangeArrowheads="1"/>
            </p:cNvSpPr>
            <p:nvPr/>
          </p:nvSpPr>
          <p:spPr bwMode="auto">
            <a:xfrm>
              <a:off x="1890" y="1437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70" name="Rectangle 71"/>
            <p:cNvSpPr>
              <a:spLocks noChangeAspect="1" noChangeArrowheads="1"/>
            </p:cNvSpPr>
            <p:nvPr/>
          </p:nvSpPr>
          <p:spPr bwMode="auto">
            <a:xfrm>
              <a:off x="1089" y="2061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71" name="Rectangle 72"/>
            <p:cNvSpPr>
              <a:spLocks noChangeAspect="1" noChangeArrowheads="1"/>
            </p:cNvSpPr>
            <p:nvPr/>
          </p:nvSpPr>
          <p:spPr bwMode="auto">
            <a:xfrm>
              <a:off x="1699" y="2374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72" name="Rectangle 73"/>
            <p:cNvSpPr>
              <a:spLocks noChangeAspect="1" noChangeArrowheads="1"/>
            </p:cNvSpPr>
            <p:nvPr/>
          </p:nvSpPr>
          <p:spPr bwMode="auto">
            <a:xfrm>
              <a:off x="1319" y="29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73" name="Rectangle 74"/>
            <p:cNvSpPr>
              <a:spLocks noChangeAspect="1" noChangeArrowheads="1"/>
            </p:cNvSpPr>
            <p:nvPr/>
          </p:nvSpPr>
          <p:spPr bwMode="auto">
            <a:xfrm>
              <a:off x="517" y="1940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74" name="Rectangle 75"/>
            <p:cNvSpPr>
              <a:spLocks noChangeAspect="1" noChangeArrowheads="1"/>
            </p:cNvSpPr>
            <p:nvPr/>
          </p:nvSpPr>
          <p:spPr bwMode="auto">
            <a:xfrm>
              <a:off x="2187" y="24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15" name="Group 76"/>
          <p:cNvGrpSpPr>
            <a:grpSpLocks noChangeAspect="1"/>
          </p:cNvGrpSpPr>
          <p:nvPr/>
        </p:nvGrpSpPr>
        <p:grpSpPr bwMode="auto">
          <a:xfrm>
            <a:off x="8809038" y="2360612"/>
            <a:ext cx="919162" cy="619616"/>
            <a:chOff x="1465" y="2309"/>
            <a:chExt cx="883" cy="596"/>
          </a:xfrm>
        </p:grpSpPr>
        <p:sp>
          <p:nvSpPr>
            <p:cNvPr id="76861" name="Freeform 77"/>
            <p:cNvSpPr>
              <a:spLocks noChangeAspect="1"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3"/>
                <a:gd name="T142" fmla="*/ 0 h 369"/>
                <a:gd name="T143" fmla="*/ 883 w 883"/>
                <a:gd name="T144" fmla="*/ 369 h 36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62" name="Rectangle 78"/>
            <p:cNvSpPr>
              <a:spLocks noChangeAspect="1" noChangeArrowheads="1"/>
            </p:cNvSpPr>
            <p:nvPr/>
          </p:nvSpPr>
          <p:spPr bwMode="auto">
            <a:xfrm>
              <a:off x="1831" y="2668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16" name="Group 79"/>
          <p:cNvGrpSpPr>
            <a:grpSpLocks noChangeAspect="1"/>
          </p:cNvGrpSpPr>
          <p:nvPr/>
        </p:nvGrpSpPr>
        <p:grpSpPr bwMode="auto">
          <a:xfrm>
            <a:off x="7624764" y="1730375"/>
            <a:ext cx="1036637" cy="584200"/>
            <a:chOff x="328" y="1704"/>
            <a:chExt cx="995" cy="561"/>
          </a:xfrm>
        </p:grpSpPr>
        <p:sp>
          <p:nvSpPr>
            <p:cNvPr id="76859" name="Freeform 80"/>
            <p:cNvSpPr>
              <a:spLocks noChangeAspect="1"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95"/>
                <a:gd name="T154" fmla="*/ 0 h 384"/>
                <a:gd name="T155" fmla="*/ 995 w 995"/>
                <a:gd name="T156" fmla="*/ 384 h 38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60" name="Rectangle 81"/>
            <p:cNvSpPr>
              <a:spLocks noChangeAspect="1" noChangeArrowheads="1"/>
            </p:cNvSpPr>
            <p:nvPr/>
          </p:nvSpPr>
          <p:spPr bwMode="auto">
            <a:xfrm>
              <a:off x="854" y="1704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17" name="Group 82"/>
          <p:cNvGrpSpPr>
            <a:grpSpLocks noChangeAspect="1"/>
          </p:cNvGrpSpPr>
          <p:nvPr/>
        </p:nvGrpSpPr>
        <p:grpSpPr bwMode="auto">
          <a:xfrm>
            <a:off x="7399339" y="1293814"/>
            <a:ext cx="2583903" cy="2287587"/>
            <a:chOff x="111" y="1285"/>
            <a:chExt cx="2482" cy="2197"/>
          </a:xfrm>
        </p:grpSpPr>
        <p:sp>
          <p:nvSpPr>
            <p:cNvPr id="76857" name="Rectangle 83"/>
            <p:cNvSpPr>
              <a:spLocks noChangeAspect="1" noChangeArrowheads="1"/>
            </p:cNvSpPr>
            <p:nvPr/>
          </p:nvSpPr>
          <p:spPr bwMode="auto">
            <a:xfrm>
              <a:off x="2484" y="1704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58" name="Freeform 84"/>
            <p:cNvSpPr>
              <a:spLocks noChangeAspect="1"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79"/>
                <a:gd name="T115" fmla="*/ 0 h 2197"/>
                <a:gd name="T116" fmla="*/ 2479 w 2479"/>
                <a:gd name="T117" fmla="*/ 2197 h 21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85"/>
          <p:cNvGrpSpPr>
            <a:grpSpLocks noChangeAspect="1"/>
          </p:cNvGrpSpPr>
          <p:nvPr/>
        </p:nvGrpSpPr>
        <p:grpSpPr bwMode="auto">
          <a:xfrm>
            <a:off x="8397875" y="2211388"/>
            <a:ext cx="1416050" cy="1084262"/>
            <a:chOff x="1070" y="2167"/>
            <a:chExt cx="1361" cy="1041"/>
          </a:xfrm>
        </p:grpSpPr>
        <p:sp>
          <p:nvSpPr>
            <p:cNvPr id="76855" name="Rectangle 86"/>
            <p:cNvSpPr>
              <a:spLocks noChangeAspect="1" noChangeArrowheads="1"/>
            </p:cNvSpPr>
            <p:nvPr/>
          </p:nvSpPr>
          <p:spPr bwMode="auto">
            <a:xfrm>
              <a:off x="1070" y="2560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  <p:sp>
          <p:nvSpPr>
            <p:cNvPr id="76856" name="Freeform 87"/>
            <p:cNvSpPr>
              <a:spLocks noChangeAspect="1"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17"/>
                <a:gd name="T184" fmla="*/ 0 h 1041"/>
                <a:gd name="T185" fmla="*/ 1317 w 1317"/>
                <a:gd name="T186" fmla="*/ 1041 h 1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88"/>
          <p:cNvGrpSpPr>
            <a:grpSpLocks noChangeAspect="1"/>
          </p:cNvGrpSpPr>
          <p:nvPr/>
        </p:nvGrpSpPr>
        <p:grpSpPr bwMode="auto">
          <a:xfrm>
            <a:off x="7567613" y="1384300"/>
            <a:ext cx="1905000" cy="996950"/>
            <a:chOff x="272" y="1372"/>
            <a:chExt cx="1831" cy="958"/>
          </a:xfrm>
        </p:grpSpPr>
        <p:sp>
          <p:nvSpPr>
            <p:cNvPr id="76853" name="Rectangle 89"/>
            <p:cNvSpPr>
              <a:spLocks noChangeAspect="1" noChangeArrowheads="1"/>
            </p:cNvSpPr>
            <p:nvPr/>
          </p:nvSpPr>
          <p:spPr bwMode="auto">
            <a:xfrm>
              <a:off x="1165" y="1380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  <p:sp>
          <p:nvSpPr>
            <p:cNvPr id="76854" name="Freeform 90"/>
            <p:cNvSpPr>
              <a:spLocks noChangeAspect="1"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31"/>
                <a:gd name="T100" fmla="*/ 0 h 958"/>
                <a:gd name="T101" fmla="*/ 1831 w 1831"/>
                <a:gd name="T102" fmla="*/ 958 h 9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25" name="Group 91"/>
          <p:cNvGrpSpPr>
            <a:grpSpLocks noChangeAspect="1"/>
          </p:cNvGrpSpPr>
          <p:nvPr/>
        </p:nvGrpSpPr>
        <p:grpSpPr bwMode="auto">
          <a:xfrm>
            <a:off x="2533651" y="1362075"/>
            <a:ext cx="1990725" cy="1808634"/>
            <a:chOff x="471" y="1117"/>
            <a:chExt cx="1935" cy="1757"/>
          </a:xfrm>
        </p:grpSpPr>
        <p:sp>
          <p:nvSpPr>
            <p:cNvPr id="76841" name="Freeform 92"/>
            <p:cNvSpPr>
              <a:spLocks noChangeAspect="1"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7"/>
                <a:gd name="T53" fmla="*/ 89 w 89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2" name="Freeform 93"/>
            <p:cNvSpPr>
              <a:spLocks noChangeAspect="1"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6"/>
                <a:gd name="T53" fmla="*/ 89 w 89"/>
                <a:gd name="T54" fmla="*/ 86 h 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3" name="Freeform 94"/>
            <p:cNvSpPr>
              <a:spLocks noChangeAspect="1"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4" name="Freeform 95"/>
            <p:cNvSpPr>
              <a:spLocks noChangeAspect="1"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5" name="Freeform 96"/>
            <p:cNvSpPr>
              <a:spLocks noChangeAspect="1"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6" name="Freeform 97"/>
            <p:cNvSpPr>
              <a:spLocks noChangeAspect="1"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7" name="Rectangle 98"/>
            <p:cNvSpPr>
              <a:spLocks noChangeAspect="1" noChangeArrowheads="1"/>
            </p:cNvSpPr>
            <p:nvPr/>
          </p:nvSpPr>
          <p:spPr bwMode="auto">
            <a:xfrm>
              <a:off x="2033" y="1117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48" name="Rectangle 99"/>
            <p:cNvSpPr>
              <a:spLocks noChangeAspect="1" noChangeArrowheads="1"/>
            </p:cNvSpPr>
            <p:nvPr/>
          </p:nvSpPr>
          <p:spPr bwMode="auto">
            <a:xfrm>
              <a:off x="1256" y="1765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49" name="Rectangle 100"/>
            <p:cNvSpPr>
              <a:spLocks noChangeAspect="1" noChangeArrowheads="1"/>
            </p:cNvSpPr>
            <p:nvPr/>
          </p:nvSpPr>
          <p:spPr bwMode="auto">
            <a:xfrm>
              <a:off x="1810" y="2069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50" name="Rectangle 101"/>
            <p:cNvSpPr>
              <a:spLocks noChangeAspect="1" noChangeArrowheads="1"/>
            </p:cNvSpPr>
            <p:nvPr/>
          </p:nvSpPr>
          <p:spPr bwMode="auto">
            <a:xfrm>
              <a:off x="1422" y="2635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51" name="Rectangle 102"/>
            <p:cNvSpPr>
              <a:spLocks noChangeAspect="1" noChangeArrowheads="1"/>
            </p:cNvSpPr>
            <p:nvPr/>
          </p:nvSpPr>
          <p:spPr bwMode="auto">
            <a:xfrm>
              <a:off x="648" y="16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52" name="Rectangle 103"/>
            <p:cNvSpPr>
              <a:spLocks noChangeAspect="1" noChangeArrowheads="1"/>
            </p:cNvSpPr>
            <p:nvPr/>
          </p:nvSpPr>
          <p:spPr bwMode="auto">
            <a:xfrm>
              <a:off x="2307" y="21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21" name="Group 104"/>
          <p:cNvGrpSpPr>
            <a:grpSpLocks noChangeAspect="1"/>
          </p:cNvGrpSpPr>
          <p:nvPr/>
        </p:nvGrpSpPr>
        <p:grpSpPr bwMode="auto">
          <a:xfrm>
            <a:off x="3665539" y="2070100"/>
            <a:ext cx="923925" cy="592138"/>
            <a:chOff x="1572" y="1805"/>
            <a:chExt cx="897" cy="575"/>
          </a:xfrm>
        </p:grpSpPr>
        <p:sp>
          <p:nvSpPr>
            <p:cNvPr id="76839" name="Freeform 105"/>
            <p:cNvSpPr>
              <a:spLocks noChangeAspect="1"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7"/>
                <a:gd name="T142" fmla="*/ 0 h 375"/>
                <a:gd name="T143" fmla="*/ 897 w 897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0" name="Rectangle 106"/>
            <p:cNvSpPr>
              <a:spLocks noChangeAspect="1" noChangeArrowheads="1"/>
            </p:cNvSpPr>
            <p:nvPr/>
          </p:nvSpPr>
          <p:spPr bwMode="auto">
            <a:xfrm>
              <a:off x="1943" y="1805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22" name="Group 107"/>
          <p:cNvGrpSpPr>
            <a:grpSpLocks noChangeAspect="1"/>
          </p:cNvGrpSpPr>
          <p:nvPr/>
        </p:nvGrpSpPr>
        <p:grpSpPr bwMode="auto">
          <a:xfrm>
            <a:off x="2389189" y="1825626"/>
            <a:ext cx="1125537" cy="745011"/>
            <a:chOff x="332" y="1568"/>
            <a:chExt cx="1093" cy="723"/>
          </a:xfrm>
        </p:grpSpPr>
        <p:sp>
          <p:nvSpPr>
            <p:cNvPr id="76837" name="Freeform 108"/>
            <p:cNvSpPr>
              <a:spLocks noChangeAspect="1"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93"/>
                <a:gd name="T154" fmla="*/ 0 h 497"/>
                <a:gd name="T155" fmla="*/ 1093 w 1093"/>
                <a:gd name="T156" fmla="*/ 497 h 49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8" name="Rectangle 109"/>
            <p:cNvSpPr>
              <a:spLocks noChangeAspect="1" noChangeArrowheads="1"/>
            </p:cNvSpPr>
            <p:nvPr/>
          </p:nvSpPr>
          <p:spPr bwMode="auto">
            <a:xfrm>
              <a:off x="949" y="2052"/>
              <a:ext cx="11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23" name="Group 110"/>
          <p:cNvGrpSpPr>
            <a:grpSpLocks noChangeAspect="1"/>
          </p:cNvGrpSpPr>
          <p:nvPr/>
        </p:nvGrpSpPr>
        <p:grpSpPr bwMode="auto">
          <a:xfrm>
            <a:off x="2336800" y="1555750"/>
            <a:ext cx="2382838" cy="1358900"/>
            <a:chOff x="280" y="1305"/>
            <a:chExt cx="2315" cy="1321"/>
          </a:xfrm>
        </p:grpSpPr>
        <p:sp>
          <p:nvSpPr>
            <p:cNvPr id="76835" name="Freeform 111"/>
            <p:cNvSpPr>
              <a:spLocks noChangeAspect="1"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15"/>
                <a:gd name="T112" fmla="*/ 0 h 1312"/>
                <a:gd name="T113" fmla="*/ 2315 w 2315"/>
                <a:gd name="T114" fmla="*/ 1312 h 13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6" name="Rectangle 112"/>
            <p:cNvSpPr>
              <a:spLocks noChangeAspect="1" noChangeArrowheads="1"/>
            </p:cNvSpPr>
            <p:nvPr/>
          </p:nvSpPr>
          <p:spPr bwMode="auto">
            <a:xfrm>
              <a:off x="1390" y="1305"/>
              <a:ext cx="110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</p:grpSp>
      <p:grpSp>
        <p:nvGrpSpPr>
          <p:cNvPr id="24" name="Group 113"/>
          <p:cNvGrpSpPr>
            <a:grpSpLocks noChangeAspect="1"/>
          </p:cNvGrpSpPr>
          <p:nvPr/>
        </p:nvGrpSpPr>
        <p:grpSpPr bwMode="auto">
          <a:xfrm>
            <a:off x="2295526" y="1477964"/>
            <a:ext cx="2462213" cy="1887537"/>
            <a:chOff x="241" y="1229"/>
            <a:chExt cx="2391" cy="1834"/>
          </a:xfrm>
        </p:grpSpPr>
        <p:sp>
          <p:nvSpPr>
            <p:cNvPr id="76833" name="Freeform 114"/>
            <p:cNvSpPr>
              <a:spLocks noChangeAspect="1"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91"/>
                <a:gd name="T112" fmla="*/ 0 h 1611"/>
                <a:gd name="T113" fmla="*/ 2391 w 2391"/>
                <a:gd name="T114" fmla="*/ 1611 h 16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Rectangle 115"/>
            <p:cNvSpPr>
              <a:spLocks noChangeAspect="1" noChangeArrowheads="1"/>
            </p:cNvSpPr>
            <p:nvPr/>
          </p:nvSpPr>
          <p:spPr bwMode="auto">
            <a:xfrm>
              <a:off x="1238" y="2826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</p:grpSp>
      <p:grpSp>
        <p:nvGrpSpPr>
          <p:cNvPr id="25" name="Group 116"/>
          <p:cNvGrpSpPr>
            <a:grpSpLocks noChangeAspect="1"/>
          </p:cNvGrpSpPr>
          <p:nvPr/>
        </p:nvGrpSpPr>
        <p:grpSpPr bwMode="auto">
          <a:xfrm>
            <a:off x="2247901" y="1216026"/>
            <a:ext cx="2595563" cy="2289175"/>
            <a:chOff x="194" y="975"/>
            <a:chExt cx="2522" cy="2224"/>
          </a:xfrm>
        </p:grpSpPr>
        <p:sp>
          <p:nvSpPr>
            <p:cNvPr id="76831" name="Rectangle 117"/>
            <p:cNvSpPr>
              <a:spLocks noChangeAspect="1" noChangeArrowheads="1"/>
            </p:cNvSpPr>
            <p:nvPr/>
          </p:nvSpPr>
          <p:spPr bwMode="auto">
            <a:xfrm>
              <a:off x="2138" y="975"/>
              <a:ext cx="11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32" name="Freeform 118"/>
            <p:cNvSpPr>
              <a:spLocks noChangeAspect="1"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2"/>
                <a:gd name="T115" fmla="*/ 0 h 2211"/>
                <a:gd name="T116" fmla="*/ 2522 w 2522"/>
                <a:gd name="T117" fmla="*/ 2211 h 221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5C27BC8-ED35-371B-6EEB-EE317ED1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Which Distance Measure is Better?</a:t>
            </a:r>
          </a:p>
        </p:txBody>
      </p:sp>
      <p:sp>
        <p:nvSpPr>
          <p:cNvPr id="162099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8484220" cy="4906963"/>
          </a:xfrm>
        </p:spPr>
        <p:txBody>
          <a:bodyPr>
            <a:normAutofit/>
          </a:bodyPr>
          <a:lstStyle/>
          <a:p>
            <a:r>
              <a:rPr lang="en-US" dirty="0"/>
              <a:t>Each method has both advantages and disadvantages; application-dependent, single-link and complete-link are the most common methods</a:t>
            </a:r>
          </a:p>
          <a:p>
            <a:r>
              <a:rPr lang="en-US" dirty="0"/>
              <a:t>Single-link</a:t>
            </a:r>
          </a:p>
          <a:p>
            <a:pPr lvl="1"/>
            <a:r>
              <a:rPr lang="en-US" dirty="0"/>
              <a:t>Can find irregular-shaped clusters</a:t>
            </a:r>
          </a:p>
          <a:p>
            <a:pPr lvl="1"/>
            <a:r>
              <a:rPr lang="en-US" dirty="0"/>
              <a:t>Sensitive to outliers, suffers the so-called chaining effects</a:t>
            </a:r>
          </a:p>
          <a:p>
            <a:pPr lvl="2"/>
            <a:r>
              <a:rPr lang="en-US" dirty="0"/>
              <a:t>In order to merge two groups, only need one pair of points to be close, irrespective of all others. Therefore clusters can be too spread out, and not compact enough </a:t>
            </a:r>
          </a:p>
          <a:p>
            <a:r>
              <a:rPr lang="en-US" dirty="0"/>
              <a:t>Average-link, and Centroid distance</a:t>
            </a:r>
          </a:p>
          <a:p>
            <a:pPr lvl="1"/>
            <a:r>
              <a:rPr lang="en-US" dirty="0"/>
              <a:t>Robust to outliers</a:t>
            </a:r>
          </a:p>
          <a:p>
            <a:pPr lvl="1"/>
            <a:r>
              <a:rPr lang="en-US" dirty="0"/>
              <a:t>Tend to break large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4018C4-413B-8734-2852-DA609020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56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57" name="Rectangle 2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AGNES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371158" name="Rectangle 2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AGNES : </a:t>
            </a:r>
            <a:r>
              <a:rPr lang="en-US" altLang="zh-CN" sz="2400" dirty="0">
                <a:solidFill>
                  <a:schemeClr val="accent2"/>
                </a:solidFill>
              </a:rPr>
              <a:t>Ag</a:t>
            </a:r>
            <a:r>
              <a:rPr lang="en-US" altLang="zh-CN" sz="2400" dirty="0">
                <a:solidFill>
                  <a:srgbClr val="C00000"/>
                </a:solidFill>
              </a:rPr>
              <a:t>glomerative </a:t>
            </a:r>
            <a:r>
              <a:rPr lang="en-US" altLang="zh-CN" sz="2400" dirty="0">
                <a:solidFill>
                  <a:schemeClr val="accent2"/>
                </a:solidFill>
              </a:rPr>
              <a:t>Nes</a:t>
            </a:r>
            <a:r>
              <a:rPr lang="en-US" altLang="zh-CN" sz="2400" dirty="0">
                <a:solidFill>
                  <a:srgbClr val="C00000"/>
                </a:solidFill>
              </a:rPr>
              <a:t>ting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Use </a:t>
            </a:r>
            <a:r>
              <a:rPr lang="en-US" altLang="zh-CN" sz="2400" i="1" dirty="0">
                <a:ea typeface="宋体" panose="02010600030101010101" pitchFamily="2" charset="-122"/>
              </a:rPr>
              <a:t>single-link method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Merge nodes that have </a:t>
            </a:r>
            <a:r>
              <a:rPr lang="en-US" altLang="zh-CN" sz="2400" i="1" dirty="0">
                <a:ea typeface="宋体" panose="02010600030101010101" pitchFamily="2" charset="-122"/>
              </a:rPr>
              <a:t>the least</a:t>
            </a:r>
            <a:r>
              <a:rPr lang="en-US" altLang="zh-CN" sz="2400" dirty="0">
                <a:ea typeface="宋体" panose="02010600030101010101" pitchFamily="2" charset="-122"/>
              </a:rPr>
              <a:t> dissimilarity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Eventually all objects belong to the same cluster</a:t>
            </a:r>
          </a:p>
        </p:txBody>
      </p:sp>
      <p:grpSp>
        <p:nvGrpSpPr>
          <p:cNvPr id="1371140" name="Group 4"/>
          <p:cNvGrpSpPr>
            <a:grpSpLocks/>
          </p:cNvGrpSpPr>
          <p:nvPr/>
        </p:nvGrpSpPr>
        <p:grpSpPr bwMode="auto">
          <a:xfrm>
            <a:off x="1981200" y="3810001"/>
            <a:ext cx="2209800" cy="2017713"/>
            <a:chOff x="384" y="2496"/>
            <a:chExt cx="1392" cy="1271"/>
          </a:xfrm>
        </p:grpSpPr>
        <p:graphicFrame>
          <p:nvGraphicFramePr>
            <p:cNvPr id="1371141" name="Object 5"/>
            <p:cNvGraphicFramePr>
              <a:graphicFrameLocks noChangeAspect="1"/>
            </p:cNvGraphicFramePr>
            <p:nvPr/>
          </p:nvGraphicFramePr>
          <p:xfrm>
            <a:off x="384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6" name="Worksheet" r:id="rId4" imgW="2200656" imgH="2076907" progId="Excel.Sheet.8">
                    <p:embed/>
                  </p:oleObj>
                </mc:Choice>
                <mc:Fallback>
                  <p:oleObj name="Worksheet" r:id="rId4" imgW="2200656" imgH="2076907" progId="Excel.Sheet.8">
                    <p:embed/>
                    <p:pic>
                      <p:nvPicPr>
                        <p:cNvPr id="137114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1142" name="Oval 6"/>
            <p:cNvSpPr>
              <a:spLocks noChangeArrowheads="1"/>
            </p:cNvSpPr>
            <p:nvPr/>
          </p:nvSpPr>
          <p:spPr bwMode="auto">
            <a:xfrm>
              <a:off x="816" y="2716"/>
              <a:ext cx="16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71143" name="Oval 7"/>
            <p:cNvSpPr>
              <a:spLocks noChangeArrowheads="1"/>
            </p:cNvSpPr>
            <p:nvPr/>
          </p:nvSpPr>
          <p:spPr bwMode="auto">
            <a:xfrm>
              <a:off x="816" y="3004"/>
              <a:ext cx="16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71144" name="Oval 8"/>
            <p:cNvSpPr>
              <a:spLocks noChangeArrowheads="1"/>
            </p:cNvSpPr>
            <p:nvPr/>
          </p:nvSpPr>
          <p:spPr bwMode="auto">
            <a:xfrm>
              <a:off x="1392" y="3004"/>
              <a:ext cx="14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71145" name="Group 9"/>
          <p:cNvGrpSpPr>
            <a:grpSpLocks/>
          </p:cNvGrpSpPr>
          <p:nvPr/>
        </p:nvGrpSpPr>
        <p:grpSpPr bwMode="auto">
          <a:xfrm>
            <a:off x="4953000" y="3810001"/>
            <a:ext cx="2209800" cy="2017713"/>
            <a:chOff x="1968" y="2496"/>
            <a:chExt cx="1392" cy="1271"/>
          </a:xfrm>
        </p:grpSpPr>
        <p:graphicFrame>
          <p:nvGraphicFramePr>
            <p:cNvPr id="1371146" name="Object 10"/>
            <p:cNvGraphicFramePr>
              <a:graphicFrameLocks noChangeAspect="1"/>
            </p:cNvGraphicFramePr>
            <p:nvPr/>
          </p:nvGraphicFramePr>
          <p:xfrm>
            <a:off x="1968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7" name="Worksheet" r:id="rId6" imgW="2200656" imgH="2076907" progId="Excel.Sheet.8">
                    <p:embed/>
                  </p:oleObj>
                </mc:Choice>
                <mc:Fallback>
                  <p:oleObj name="Worksheet" r:id="rId6" imgW="2200656" imgH="2076907" progId="Excel.Sheet.8">
                    <p:embed/>
                    <p:pic>
                      <p:nvPicPr>
                        <p:cNvPr id="137114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1147" name="Oval 11"/>
            <p:cNvSpPr>
              <a:spLocks noChangeArrowheads="1"/>
            </p:cNvSpPr>
            <p:nvPr/>
          </p:nvSpPr>
          <p:spPr bwMode="auto">
            <a:xfrm>
              <a:off x="2736" y="3244"/>
              <a:ext cx="16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71148" name="Oval 12"/>
            <p:cNvSpPr>
              <a:spLocks noChangeArrowheads="1"/>
            </p:cNvSpPr>
            <p:nvPr/>
          </p:nvSpPr>
          <p:spPr bwMode="auto">
            <a:xfrm>
              <a:off x="2256" y="2716"/>
              <a:ext cx="38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71149" name="Oval 13"/>
            <p:cNvSpPr>
              <a:spLocks noChangeArrowheads="1"/>
            </p:cNvSpPr>
            <p:nvPr/>
          </p:nvSpPr>
          <p:spPr bwMode="auto">
            <a:xfrm>
              <a:off x="2352" y="2980"/>
              <a:ext cx="38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71150" name="Oval 14"/>
            <p:cNvSpPr>
              <a:spLocks noChangeArrowheads="1"/>
            </p:cNvSpPr>
            <p:nvPr/>
          </p:nvSpPr>
          <p:spPr bwMode="auto">
            <a:xfrm>
              <a:off x="2832" y="3004"/>
              <a:ext cx="288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71151" name="Group 15"/>
          <p:cNvGrpSpPr>
            <a:grpSpLocks/>
          </p:cNvGrpSpPr>
          <p:nvPr/>
        </p:nvGrpSpPr>
        <p:grpSpPr bwMode="auto">
          <a:xfrm>
            <a:off x="8001000" y="3810001"/>
            <a:ext cx="2209800" cy="2017713"/>
            <a:chOff x="3552" y="2496"/>
            <a:chExt cx="1392" cy="1271"/>
          </a:xfrm>
        </p:grpSpPr>
        <p:graphicFrame>
          <p:nvGraphicFramePr>
            <p:cNvPr id="1371152" name="Object 16"/>
            <p:cNvGraphicFramePr>
              <a:graphicFrameLocks noChangeAspect="1"/>
            </p:cNvGraphicFramePr>
            <p:nvPr/>
          </p:nvGraphicFramePr>
          <p:xfrm>
            <a:off x="3552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8" name="Worksheet" r:id="rId7" imgW="2200656" imgH="2076907" progId="Excel.Sheet.8">
                    <p:embed/>
                  </p:oleObj>
                </mc:Choice>
                <mc:Fallback>
                  <p:oleObj name="Worksheet" r:id="rId7" imgW="2200656" imgH="2076907" progId="Excel.Sheet.8">
                    <p:embed/>
                    <p:pic>
                      <p:nvPicPr>
                        <p:cNvPr id="1371152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1153" name="Oval 17"/>
            <p:cNvSpPr>
              <a:spLocks noChangeArrowheads="1"/>
            </p:cNvSpPr>
            <p:nvPr/>
          </p:nvSpPr>
          <p:spPr bwMode="auto">
            <a:xfrm>
              <a:off x="3888" y="2836"/>
              <a:ext cx="384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71154" name="Oval 18"/>
            <p:cNvSpPr>
              <a:spLocks noChangeArrowheads="1"/>
            </p:cNvSpPr>
            <p:nvPr/>
          </p:nvSpPr>
          <p:spPr bwMode="auto">
            <a:xfrm>
              <a:off x="4272" y="3100"/>
              <a:ext cx="480" cy="3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371155" name="Line 19"/>
          <p:cNvSpPr>
            <a:spLocks noChangeShapeType="1"/>
          </p:cNvSpPr>
          <p:nvPr/>
        </p:nvSpPr>
        <p:spPr bwMode="auto">
          <a:xfrm>
            <a:off x="4419600" y="47244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1156" name="Line 20"/>
          <p:cNvSpPr>
            <a:spLocks noChangeShapeType="1"/>
          </p:cNvSpPr>
          <p:nvPr/>
        </p:nvSpPr>
        <p:spPr bwMode="auto">
          <a:xfrm>
            <a:off x="7391400" y="46482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4611291-A85A-5609-97E2-33B44F59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27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UPGMA</a:t>
            </a:r>
          </a:p>
        </p:txBody>
      </p:sp>
      <p:sp>
        <p:nvSpPr>
          <p:cNvPr id="1603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UPGMA: Un-weighted Pair-Group Method Average.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 Merge Strategy: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Average-link approach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distance between two clusters is measured by the average distance between two objects belonging to different clusters.</a:t>
            </a:r>
          </a:p>
        </p:txBody>
      </p:sp>
      <p:grpSp>
        <p:nvGrpSpPr>
          <p:cNvPr id="1603588" name="Group 4"/>
          <p:cNvGrpSpPr>
            <a:grpSpLocks/>
          </p:cNvGrpSpPr>
          <p:nvPr/>
        </p:nvGrpSpPr>
        <p:grpSpPr bwMode="auto">
          <a:xfrm>
            <a:off x="2249120" y="3716565"/>
            <a:ext cx="3892309" cy="769938"/>
            <a:chOff x="2811" y="2243"/>
            <a:chExt cx="2303" cy="485"/>
          </a:xfrm>
        </p:grpSpPr>
        <p:sp>
          <p:nvSpPr>
            <p:cNvPr id="1603589" name="Line 5"/>
            <p:cNvSpPr>
              <a:spLocks noChangeShapeType="1"/>
            </p:cNvSpPr>
            <p:nvPr/>
          </p:nvSpPr>
          <p:spPr bwMode="auto">
            <a:xfrm>
              <a:off x="3805" y="2467"/>
              <a:ext cx="304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3590" name="Rectangle 6"/>
            <p:cNvSpPr>
              <a:spLocks noChangeArrowheads="1"/>
            </p:cNvSpPr>
            <p:nvPr/>
          </p:nvSpPr>
          <p:spPr bwMode="auto">
            <a:xfrm>
              <a:off x="4161" y="2286"/>
              <a:ext cx="188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300">
                  <a:solidFill>
                    <a:srgbClr val="000000"/>
                  </a:solidFill>
                  <a:latin typeface="Symbol" panose="05050102010706020507" pitchFamily="18" charset="2"/>
                </a:rPr>
                <a:t>å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1" name="Rectangle 7"/>
            <p:cNvSpPr>
              <a:spLocks noChangeArrowheads="1"/>
            </p:cNvSpPr>
            <p:nvPr/>
          </p:nvSpPr>
          <p:spPr bwMode="auto">
            <a:xfrm>
              <a:off x="4398" y="2286"/>
              <a:ext cx="188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300">
                  <a:solidFill>
                    <a:srgbClr val="000000"/>
                  </a:solidFill>
                  <a:latin typeface="Symbol" panose="05050102010706020507" pitchFamily="18" charset="2"/>
                </a:rPr>
                <a:t>å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2" name="Rectangle 8"/>
            <p:cNvSpPr>
              <a:spLocks noChangeArrowheads="1"/>
            </p:cNvSpPr>
            <p:nvPr/>
          </p:nvSpPr>
          <p:spPr bwMode="auto">
            <a:xfrm>
              <a:off x="4201" y="2577"/>
              <a:ext cx="7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Symbol" panose="05050102010706020507" pitchFamily="18" charset="2"/>
                </a:rPr>
                <a:t>Î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3" name="Rectangle 9"/>
            <p:cNvSpPr>
              <a:spLocks noChangeArrowheads="1"/>
            </p:cNvSpPr>
            <p:nvPr/>
          </p:nvSpPr>
          <p:spPr bwMode="auto">
            <a:xfrm>
              <a:off x="4423" y="2577"/>
              <a:ext cx="7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Symbol" panose="05050102010706020507" pitchFamily="18" charset="2"/>
                </a:rPr>
                <a:t>Î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4" name="Rectangle 10"/>
            <p:cNvSpPr>
              <a:spLocks noChangeArrowheads="1"/>
            </p:cNvSpPr>
            <p:nvPr/>
          </p:nvSpPr>
          <p:spPr bwMode="auto">
            <a:xfrm>
              <a:off x="3664" y="2334"/>
              <a:ext cx="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5" name="Rectangle 11"/>
            <p:cNvSpPr>
              <a:spLocks noChangeArrowheads="1"/>
            </p:cNvSpPr>
            <p:nvPr/>
          </p:nvSpPr>
          <p:spPr bwMode="auto">
            <a:xfrm>
              <a:off x="4336" y="2641"/>
              <a:ext cx="2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6" name="Rectangle 12"/>
            <p:cNvSpPr>
              <a:spLocks noChangeArrowheads="1"/>
            </p:cNvSpPr>
            <p:nvPr/>
          </p:nvSpPr>
          <p:spPr bwMode="auto">
            <a:xfrm>
              <a:off x="4574" y="2641"/>
              <a:ext cx="2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7" name="Rectangle 13"/>
            <p:cNvSpPr>
              <a:spLocks noChangeArrowheads="1"/>
            </p:cNvSpPr>
            <p:nvPr/>
          </p:nvSpPr>
          <p:spPr bwMode="auto">
            <a:xfrm>
              <a:off x="4266" y="2588"/>
              <a:ext cx="6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8" name="Rectangle 14"/>
            <p:cNvSpPr>
              <a:spLocks noChangeArrowheads="1"/>
            </p:cNvSpPr>
            <p:nvPr/>
          </p:nvSpPr>
          <p:spPr bwMode="auto">
            <a:xfrm>
              <a:off x="4153" y="258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599" name="Rectangle 15"/>
            <p:cNvSpPr>
              <a:spLocks noChangeArrowheads="1"/>
            </p:cNvSpPr>
            <p:nvPr/>
          </p:nvSpPr>
          <p:spPr bwMode="auto">
            <a:xfrm>
              <a:off x="4488" y="2588"/>
              <a:ext cx="6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0" name="Rectangle 16"/>
            <p:cNvSpPr>
              <a:spLocks noChangeArrowheads="1"/>
            </p:cNvSpPr>
            <p:nvPr/>
          </p:nvSpPr>
          <p:spPr bwMode="auto">
            <a:xfrm>
              <a:off x="4375" y="258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1" name="Rectangle 17"/>
            <p:cNvSpPr>
              <a:spLocks noChangeArrowheads="1"/>
            </p:cNvSpPr>
            <p:nvPr/>
          </p:nvSpPr>
          <p:spPr bwMode="auto">
            <a:xfrm>
              <a:off x="4049" y="2601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2" name="Rectangle 18"/>
            <p:cNvSpPr>
              <a:spLocks noChangeArrowheads="1"/>
            </p:cNvSpPr>
            <p:nvPr/>
          </p:nvSpPr>
          <p:spPr bwMode="auto">
            <a:xfrm>
              <a:off x="3901" y="2601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3" name="Rectangle 19"/>
            <p:cNvSpPr>
              <a:spLocks noChangeArrowheads="1"/>
            </p:cNvSpPr>
            <p:nvPr/>
          </p:nvSpPr>
          <p:spPr bwMode="auto">
            <a:xfrm>
              <a:off x="3511" y="2463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4" name="Rectangle 20"/>
            <p:cNvSpPr>
              <a:spLocks noChangeArrowheads="1"/>
            </p:cNvSpPr>
            <p:nvPr/>
          </p:nvSpPr>
          <p:spPr bwMode="auto">
            <a:xfrm>
              <a:off x="3261" y="2463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5" name="Rectangle 21"/>
            <p:cNvSpPr>
              <a:spLocks noChangeArrowheads="1"/>
            </p:cNvSpPr>
            <p:nvPr/>
          </p:nvSpPr>
          <p:spPr bwMode="auto">
            <a:xfrm>
              <a:off x="2909" y="2463"/>
              <a:ext cx="150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avg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6" name="Rectangle 22"/>
            <p:cNvSpPr>
              <a:spLocks noChangeArrowheads="1"/>
            </p:cNvSpPr>
            <p:nvPr/>
          </p:nvSpPr>
          <p:spPr bwMode="auto">
            <a:xfrm>
              <a:off x="4960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7" name="Rectangle 23"/>
            <p:cNvSpPr>
              <a:spLocks noChangeArrowheads="1"/>
            </p:cNvSpPr>
            <p:nvPr/>
          </p:nvSpPr>
          <p:spPr bwMode="auto">
            <a:xfrm>
              <a:off x="4803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8" name="Rectangle 24"/>
            <p:cNvSpPr>
              <a:spLocks noChangeArrowheads="1"/>
            </p:cNvSpPr>
            <p:nvPr/>
          </p:nvSpPr>
          <p:spPr bwMode="auto">
            <a:xfrm>
              <a:off x="4610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09" name="Rectangle 25"/>
            <p:cNvSpPr>
              <a:spLocks noChangeArrowheads="1"/>
            </p:cNvSpPr>
            <p:nvPr/>
          </p:nvSpPr>
          <p:spPr bwMode="auto">
            <a:xfrm>
              <a:off x="3942" y="2492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0" name="Rectangle 26"/>
            <p:cNvSpPr>
              <a:spLocks noChangeArrowheads="1"/>
            </p:cNvSpPr>
            <p:nvPr/>
          </p:nvSpPr>
          <p:spPr bwMode="auto">
            <a:xfrm>
              <a:off x="3817" y="2492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1" name="Rectangle 27"/>
            <p:cNvSpPr>
              <a:spLocks noChangeArrowheads="1"/>
            </p:cNvSpPr>
            <p:nvPr/>
          </p:nvSpPr>
          <p:spPr bwMode="auto">
            <a:xfrm>
              <a:off x="3371" y="2354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2" name="Rectangle 28"/>
            <p:cNvSpPr>
              <a:spLocks noChangeArrowheads="1"/>
            </p:cNvSpPr>
            <p:nvPr/>
          </p:nvSpPr>
          <p:spPr bwMode="auto">
            <a:xfrm>
              <a:off x="3143" y="2354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3" name="Rectangle 29"/>
            <p:cNvSpPr>
              <a:spLocks noChangeArrowheads="1"/>
            </p:cNvSpPr>
            <p:nvPr/>
          </p:nvSpPr>
          <p:spPr bwMode="auto">
            <a:xfrm>
              <a:off x="2811" y="235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4" name="Rectangle 30"/>
            <p:cNvSpPr>
              <a:spLocks noChangeArrowheads="1"/>
            </p:cNvSpPr>
            <p:nvPr/>
          </p:nvSpPr>
          <p:spPr bwMode="auto">
            <a:xfrm>
              <a:off x="5054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5" name="Rectangle 31"/>
            <p:cNvSpPr>
              <a:spLocks noChangeArrowheads="1"/>
            </p:cNvSpPr>
            <p:nvPr/>
          </p:nvSpPr>
          <p:spPr bwMode="auto">
            <a:xfrm>
              <a:off x="4894" y="2354"/>
              <a:ext cx="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6" name="Rectangle 32"/>
            <p:cNvSpPr>
              <a:spLocks noChangeArrowheads="1"/>
            </p:cNvSpPr>
            <p:nvPr/>
          </p:nvSpPr>
          <p:spPr bwMode="auto">
            <a:xfrm>
              <a:off x="4718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7" name="Rectangle 33"/>
            <p:cNvSpPr>
              <a:spLocks noChangeArrowheads="1"/>
            </p:cNvSpPr>
            <p:nvPr/>
          </p:nvSpPr>
          <p:spPr bwMode="auto">
            <a:xfrm>
              <a:off x="3913" y="2243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8" name="Rectangle 34"/>
            <p:cNvSpPr>
              <a:spLocks noChangeArrowheads="1"/>
            </p:cNvSpPr>
            <p:nvPr/>
          </p:nvSpPr>
          <p:spPr bwMode="auto">
            <a:xfrm>
              <a:off x="3565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19" name="Rectangle 35"/>
            <p:cNvSpPr>
              <a:spLocks noChangeArrowheads="1"/>
            </p:cNvSpPr>
            <p:nvPr/>
          </p:nvSpPr>
          <p:spPr bwMode="auto">
            <a:xfrm>
              <a:off x="3310" y="2354"/>
              <a:ext cx="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,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1603620" name="Rectangle 36"/>
            <p:cNvSpPr>
              <a:spLocks noChangeArrowheads="1"/>
            </p:cNvSpPr>
            <p:nvPr/>
          </p:nvSpPr>
          <p:spPr bwMode="auto">
            <a:xfrm>
              <a:off x="3085" y="2354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1603621" name="Object 37"/>
          <p:cNvGraphicFramePr>
            <a:graphicFrameLocks noChangeAspect="1"/>
          </p:cNvGraphicFramePr>
          <p:nvPr/>
        </p:nvGraphicFramePr>
        <p:xfrm>
          <a:off x="6401167" y="3864769"/>
          <a:ext cx="3541713" cy="202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Picture" r:id="rId4" imgW="2743200" imgH="1828800" progId="Word.Picture.8">
                  <p:embed/>
                </p:oleObj>
              </mc:Choice>
              <mc:Fallback>
                <p:oleObj name="Picture" r:id="rId4" imgW="2743200" imgH="1828800" progId="Word.Picture.8">
                  <p:embed/>
                  <p:pic>
                    <p:nvPicPr>
                      <p:cNvPr id="1603621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1167" y="3864769"/>
                        <a:ext cx="3541713" cy="202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3622" name="Line 38"/>
          <p:cNvSpPr>
            <a:spLocks noChangeShapeType="1"/>
          </p:cNvSpPr>
          <p:nvPr/>
        </p:nvSpPr>
        <p:spPr bwMode="auto">
          <a:xfrm flipH="1" flipV="1">
            <a:off x="8220927" y="4665445"/>
            <a:ext cx="0" cy="3762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3623" name="Text Box 39"/>
          <p:cNvSpPr txBox="1">
            <a:spLocks noChangeArrowheads="1"/>
          </p:cNvSpPr>
          <p:nvPr/>
        </p:nvSpPr>
        <p:spPr bwMode="auto">
          <a:xfrm>
            <a:off x="9047712" y="4538093"/>
            <a:ext cx="1295400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sz="1400">
                <a:latin typeface="Arial" panose="020B0604020202020204" pitchFamily="34" charset="0"/>
              </a:rPr>
              <a:t>Average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sz="1400">
                <a:latin typeface="Arial" panose="020B0604020202020204" pitchFamily="34" charset="0"/>
              </a:rPr>
              <a:t>distance</a:t>
            </a:r>
          </a:p>
        </p:txBody>
      </p:sp>
      <p:sp>
        <p:nvSpPr>
          <p:cNvPr id="1603624" name="Text Box 40"/>
          <p:cNvSpPr txBox="1">
            <a:spLocks noChangeArrowheads="1"/>
          </p:cNvSpPr>
          <p:nvPr/>
        </p:nvSpPr>
        <p:spPr bwMode="auto">
          <a:xfrm>
            <a:off x="1696044" y="4824254"/>
            <a:ext cx="49113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n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 err="1">
                <a:latin typeface="Times New Roman" panose="02020603050405020304" pitchFamily="18" charset="0"/>
              </a:rPr>
              <a:t>,n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: the number of objects in cluster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75E8044-0293-36D6-1EA6-4D476240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64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208" name="Rectangle 24"/>
          <p:cNvSpPr>
            <a:spLocks noGrp="1" noChangeArrowheads="1"/>
          </p:cNvSpPr>
          <p:nvPr>
            <p:ph type="title"/>
          </p:nvPr>
        </p:nvSpPr>
        <p:spPr>
          <a:xfrm>
            <a:off x="838200" y="554037"/>
            <a:ext cx="10515600" cy="52705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DIANA </a:t>
            </a:r>
            <a:endParaRPr lang="en-US" altLang="zh-CN" dirty="0"/>
          </a:p>
        </p:txBody>
      </p:sp>
      <p:sp>
        <p:nvSpPr>
          <p:cNvPr id="1373209" name="Rectangle 25"/>
          <p:cNvSpPr>
            <a:spLocks noGrp="1" noChangeArrowheads="1"/>
          </p:cNvSpPr>
          <p:nvPr>
            <p:ph idx="1"/>
          </p:nvPr>
        </p:nvSpPr>
        <p:spPr>
          <a:xfrm>
            <a:off x="838200" y="1270000"/>
            <a:ext cx="10515600" cy="4906963"/>
          </a:xfrm>
        </p:spPr>
        <p:txBody>
          <a:bodyPr/>
          <a:lstStyle/>
          <a:p>
            <a:r>
              <a:rPr lang="en-US" altLang="zh-CN" dirty="0"/>
              <a:t>DIANA: </a:t>
            </a:r>
            <a:r>
              <a:rPr lang="en-US" altLang="zh-CN" dirty="0">
                <a:solidFill>
                  <a:srgbClr val="C00000"/>
                </a:solidFill>
              </a:rPr>
              <a:t>Di</a:t>
            </a:r>
            <a:r>
              <a:rPr lang="en-US" altLang="zh-CN" dirty="0"/>
              <a:t>visive </a:t>
            </a:r>
            <a:r>
              <a:rPr lang="en-US" altLang="zh-CN" dirty="0">
                <a:solidFill>
                  <a:srgbClr val="C00000"/>
                </a:solidFill>
              </a:rPr>
              <a:t>Ana</a:t>
            </a:r>
            <a:r>
              <a:rPr lang="en-US" altLang="zh-CN" dirty="0"/>
              <a:t>lysis</a:t>
            </a:r>
          </a:p>
          <a:p>
            <a:r>
              <a:rPr lang="en-US" dirty="0"/>
              <a:t>First, all of the objects form one cluster.</a:t>
            </a:r>
          </a:p>
          <a:p>
            <a:r>
              <a:rPr lang="en-US" dirty="0"/>
              <a:t>The cluster is split according to some principle, such as the minimum Euclidean distance between the closest neighboring objects in the cluster.</a:t>
            </a:r>
          </a:p>
          <a:p>
            <a:r>
              <a:rPr lang="en-US" dirty="0"/>
              <a:t>The cluster splitting process repeats until, eventually, each new cluster contains a single object, or a termination condition is met.</a:t>
            </a:r>
          </a:p>
          <a:p>
            <a:endParaRPr lang="en-US" altLang="zh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B2B6B6F-3FAC-89A6-DDED-73514745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062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C00000"/>
                </a:solidFill>
              </a:rPr>
              <a:t>Splitting Process of DIANA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5FA081C0-367C-4B14-9998-42769BC46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0000"/>
            <a:ext cx="6881232" cy="4930077"/>
          </a:xfrm>
        </p:spPr>
        <p:txBody>
          <a:bodyPr>
            <a:normAutofit/>
          </a:bodyPr>
          <a:lstStyle/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latin typeface="Garamond (W1)" pitchFamily="18" charset="0"/>
              </a:rPr>
              <a:t>Choose the object O</a:t>
            </a:r>
            <a:r>
              <a:rPr lang="en-US" sz="2400" baseline="-25000">
                <a:latin typeface="Garamond (W1)" pitchFamily="18" charset="0"/>
              </a:rPr>
              <a:t>h</a:t>
            </a:r>
            <a:r>
              <a:rPr lang="en-US" sz="2400">
                <a:latin typeface="Garamond (W1)" pitchFamily="18" charset="0"/>
              </a:rPr>
              <a:t> which is most dissimilar to other objects in C.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latin typeface="Garamond (W1)" pitchFamily="18" charset="0"/>
              </a:rPr>
              <a:t>Let C1={O</a:t>
            </a:r>
            <a:r>
              <a:rPr lang="en-US" sz="2400" baseline="-25000">
                <a:latin typeface="Garamond (W1)" pitchFamily="18" charset="0"/>
              </a:rPr>
              <a:t>h</a:t>
            </a:r>
            <a:r>
              <a:rPr lang="en-US" sz="2400">
                <a:latin typeface="Garamond (W1)" pitchFamily="18" charset="0"/>
              </a:rPr>
              <a:t>}, C2=C-C1.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latin typeface="Garamond (W1)" pitchFamily="18" charset="0"/>
              </a:rPr>
              <a:t>For each object O</a:t>
            </a:r>
            <a:r>
              <a:rPr lang="en-US" sz="2400" baseline="-25000">
                <a:latin typeface="Garamond (W1)" pitchFamily="18" charset="0"/>
              </a:rPr>
              <a:t>i</a:t>
            </a:r>
            <a:r>
              <a:rPr lang="en-US" sz="2400">
                <a:latin typeface="Garamond (W1)" pitchFamily="18" charset="0"/>
              </a:rPr>
              <a:t> in C2, tell whether it is more close to C1 or to other objects in C2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endParaRPr lang="en-US" sz="2400">
              <a:latin typeface="Garamond (W1)" pitchFamily="18" charset="0"/>
            </a:endParaRP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endParaRPr lang="en-US" sz="2400">
              <a:latin typeface="Garamond (W1)" pitchFamily="18" charset="0"/>
            </a:endParaRP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/>
              <a:t>Choose the object O</a:t>
            </a:r>
            <a:r>
              <a:rPr lang="en-US" sz="2400" baseline="-25000"/>
              <a:t>k</a:t>
            </a:r>
            <a:r>
              <a:rPr lang="en-US" sz="2400"/>
              <a:t> with greatest D score.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/>
              <a:t>If D</a:t>
            </a:r>
            <a:r>
              <a:rPr lang="en-US" sz="2400" baseline="-25000"/>
              <a:t>k</a:t>
            </a:r>
            <a:r>
              <a:rPr lang="en-US" sz="2400">
                <a:cs typeface="Arial" panose="020B0604020202020204" pitchFamily="34" charset="0"/>
              </a:rPr>
              <a:t>&gt;0, move O</a:t>
            </a:r>
            <a:r>
              <a:rPr lang="en-US" sz="2400" baseline="-25000">
                <a:cs typeface="Arial" panose="020B0604020202020204" pitchFamily="34" charset="0"/>
              </a:rPr>
              <a:t>k</a:t>
            </a:r>
            <a:r>
              <a:rPr lang="en-US" sz="2400">
                <a:cs typeface="Arial" panose="020B0604020202020204" pitchFamily="34" charset="0"/>
              </a:rPr>
              <a:t> from C2 to C1, and repeat 3-5.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>
                <a:cs typeface="Arial" panose="020B0604020202020204" pitchFamily="34" charset="0"/>
              </a:rPr>
              <a:t>Otherwise, stop splitting process.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endParaRPr lang="en-US" sz="2400">
              <a:latin typeface="Garamond (W1)" pitchFamily="18" charset="0"/>
            </a:endParaRPr>
          </a:p>
          <a:p>
            <a:endParaRPr lang="en-IN" dirty="0"/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4EB4E-E112-4116-80F7-88A9C2E3A311}" type="slidenum">
              <a:rPr lang="zh-CN" altLang="en-US" smtClean="0"/>
              <a:pPr/>
              <a:t>88</a:t>
            </a:fld>
            <a:endParaRPr lang="en-US" altLang="zh-CN" dirty="0"/>
          </a:p>
        </p:txBody>
      </p:sp>
      <p:sp>
        <p:nvSpPr>
          <p:cNvPr id="1599520" name="Line 32"/>
          <p:cNvSpPr>
            <a:spLocks noChangeShapeType="1"/>
          </p:cNvSpPr>
          <p:nvPr/>
        </p:nvSpPr>
        <p:spPr bwMode="auto">
          <a:xfrm>
            <a:off x="5076825" y="2476500"/>
            <a:ext cx="10668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99589" name="Group 101"/>
          <p:cNvGrpSpPr>
            <a:grpSpLocks/>
          </p:cNvGrpSpPr>
          <p:nvPr/>
        </p:nvGrpSpPr>
        <p:grpSpPr bwMode="auto">
          <a:xfrm>
            <a:off x="8184994" y="114301"/>
            <a:ext cx="3423425" cy="1513778"/>
            <a:chOff x="240" y="624"/>
            <a:chExt cx="1968" cy="1056"/>
          </a:xfrm>
        </p:grpSpPr>
        <p:sp>
          <p:nvSpPr>
            <p:cNvPr id="1599491" name="Oval 3"/>
            <p:cNvSpPr>
              <a:spLocks noChangeArrowheads="1"/>
            </p:cNvSpPr>
            <p:nvPr/>
          </p:nvSpPr>
          <p:spPr bwMode="auto">
            <a:xfrm>
              <a:off x="1008" y="6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2" name="Oval 4"/>
            <p:cNvSpPr>
              <a:spLocks noChangeArrowheads="1"/>
            </p:cNvSpPr>
            <p:nvPr/>
          </p:nvSpPr>
          <p:spPr bwMode="auto">
            <a:xfrm>
              <a:off x="1056" y="76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3" name="Oval 5"/>
            <p:cNvSpPr>
              <a:spLocks noChangeArrowheads="1"/>
            </p:cNvSpPr>
            <p:nvPr/>
          </p:nvSpPr>
          <p:spPr bwMode="auto">
            <a:xfrm>
              <a:off x="1104" y="6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4" name="Oval 6"/>
            <p:cNvSpPr>
              <a:spLocks noChangeArrowheads="1"/>
            </p:cNvSpPr>
            <p:nvPr/>
          </p:nvSpPr>
          <p:spPr bwMode="auto">
            <a:xfrm>
              <a:off x="960" y="7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5" name="Oval 7"/>
            <p:cNvSpPr>
              <a:spLocks noChangeArrowheads="1"/>
            </p:cNvSpPr>
            <p:nvPr/>
          </p:nvSpPr>
          <p:spPr bwMode="auto">
            <a:xfrm>
              <a:off x="1230" y="76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6" name="Oval 8"/>
            <p:cNvSpPr>
              <a:spLocks noChangeArrowheads="1"/>
            </p:cNvSpPr>
            <p:nvPr/>
          </p:nvSpPr>
          <p:spPr bwMode="auto">
            <a:xfrm>
              <a:off x="960" y="81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7" name="Oval 9"/>
            <p:cNvSpPr>
              <a:spLocks noChangeArrowheads="1"/>
            </p:cNvSpPr>
            <p:nvPr/>
          </p:nvSpPr>
          <p:spPr bwMode="auto">
            <a:xfrm>
              <a:off x="1122" y="84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8" name="Oval 10"/>
            <p:cNvSpPr>
              <a:spLocks noChangeArrowheads="1"/>
            </p:cNvSpPr>
            <p:nvPr/>
          </p:nvSpPr>
          <p:spPr bwMode="auto">
            <a:xfrm>
              <a:off x="1278" y="66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499" name="Oval 11"/>
            <p:cNvSpPr>
              <a:spLocks noChangeArrowheads="1"/>
            </p:cNvSpPr>
            <p:nvPr/>
          </p:nvSpPr>
          <p:spPr bwMode="auto">
            <a:xfrm>
              <a:off x="1326" y="81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0" name="Oval 12"/>
            <p:cNvSpPr>
              <a:spLocks noChangeArrowheads="1"/>
            </p:cNvSpPr>
            <p:nvPr/>
          </p:nvSpPr>
          <p:spPr bwMode="auto">
            <a:xfrm>
              <a:off x="1056" y="91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1" name="Oval 13"/>
            <p:cNvSpPr>
              <a:spLocks noChangeArrowheads="1"/>
            </p:cNvSpPr>
            <p:nvPr/>
          </p:nvSpPr>
          <p:spPr bwMode="auto">
            <a:xfrm>
              <a:off x="1278" y="90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2" name="Oval 14"/>
            <p:cNvSpPr>
              <a:spLocks noChangeArrowheads="1"/>
            </p:cNvSpPr>
            <p:nvPr/>
          </p:nvSpPr>
          <p:spPr bwMode="auto">
            <a:xfrm>
              <a:off x="1422" y="71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3" name="Oval 15"/>
            <p:cNvSpPr>
              <a:spLocks noChangeArrowheads="1"/>
            </p:cNvSpPr>
            <p:nvPr/>
          </p:nvSpPr>
          <p:spPr bwMode="auto">
            <a:xfrm>
              <a:off x="1422" y="90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04" name="Oval 16"/>
            <p:cNvSpPr>
              <a:spLocks noChangeArrowheads="1"/>
            </p:cNvSpPr>
            <p:nvPr/>
          </p:nvSpPr>
          <p:spPr bwMode="auto">
            <a:xfrm>
              <a:off x="768" y="624"/>
              <a:ext cx="864" cy="3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53" name="AutoShape 65"/>
            <p:cNvSpPr>
              <a:spLocks noChangeArrowheads="1"/>
            </p:cNvSpPr>
            <p:nvPr/>
          </p:nvSpPr>
          <p:spPr bwMode="auto">
            <a:xfrm>
              <a:off x="1152" y="1056"/>
              <a:ext cx="96" cy="336"/>
            </a:xfrm>
            <a:prstGeom prst="downArrow">
              <a:avLst>
                <a:gd name="adj1" fmla="val 50000"/>
                <a:gd name="adj2" fmla="val 8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599565" name="Text Box 77"/>
            <p:cNvSpPr txBox="1">
              <a:spLocks noChangeArrowheads="1"/>
            </p:cNvSpPr>
            <p:nvPr/>
          </p:nvSpPr>
          <p:spPr bwMode="auto">
            <a:xfrm>
              <a:off x="1728" y="672"/>
              <a:ext cx="48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1599570" name="Oval 82"/>
            <p:cNvSpPr>
              <a:spLocks noChangeArrowheads="1"/>
            </p:cNvSpPr>
            <p:nvPr/>
          </p:nvSpPr>
          <p:spPr bwMode="auto">
            <a:xfrm>
              <a:off x="474" y="13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1" name="Oval 83"/>
            <p:cNvSpPr>
              <a:spLocks noChangeArrowheads="1"/>
            </p:cNvSpPr>
            <p:nvPr/>
          </p:nvSpPr>
          <p:spPr bwMode="auto">
            <a:xfrm>
              <a:off x="522" y="14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2" name="Oval 84"/>
            <p:cNvSpPr>
              <a:spLocks noChangeArrowheads="1"/>
            </p:cNvSpPr>
            <p:nvPr/>
          </p:nvSpPr>
          <p:spPr bwMode="auto">
            <a:xfrm>
              <a:off x="570" y="13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3" name="Oval 85"/>
            <p:cNvSpPr>
              <a:spLocks noChangeArrowheads="1"/>
            </p:cNvSpPr>
            <p:nvPr/>
          </p:nvSpPr>
          <p:spPr bwMode="auto">
            <a:xfrm>
              <a:off x="426" y="138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4" name="Oval 86"/>
            <p:cNvSpPr>
              <a:spLocks noChangeArrowheads="1"/>
            </p:cNvSpPr>
            <p:nvPr/>
          </p:nvSpPr>
          <p:spPr bwMode="auto">
            <a:xfrm>
              <a:off x="666" y="14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5" name="Oval 87"/>
            <p:cNvSpPr>
              <a:spLocks noChangeArrowheads="1"/>
            </p:cNvSpPr>
            <p:nvPr/>
          </p:nvSpPr>
          <p:spPr bwMode="auto">
            <a:xfrm>
              <a:off x="426" y="15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6" name="Oval 88"/>
            <p:cNvSpPr>
              <a:spLocks noChangeArrowheads="1"/>
            </p:cNvSpPr>
            <p:nvPr/>
          </p:nvSpPr>
          <p:spPr bwMode="auto">
            <a:xfrm>
              <a:off x="588" y="155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7" name="Oval 89"/>
            <p:cNvSpPr>
              <a:spLocks noChangeArrowheads="1"/>
            </p:cNvSpPr>
            <p:nvPr/>
          </p:nvSpPr>
          <p:spPr bwMode="auto">
            <a:xfrm>
              <a:off x="714" y="13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8" name="Oval 90"/>
            <p:cNvSpPr>
              <a:spLocks noChangeArrowheads="1"/>
            </p:cNvSpPr>
            <p:nvPr/>
          </p:nvSpPr>
          <p:spPr bwMode="auto">
            <a:xfrm>
              <a:off x="762" y="15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79" name="Oval 91"/>
            <p:cNvSpPr>
              <a:spLocks noChangeArrowheads="1"/>
            </p:cNvSpPr>
            <p:nvPr/>
          </p:nvSpPr>
          <p:spPr bwMode="auto">
            <a:xfrm>
              <a:off x="522" y="16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0" name="Oval 92"/>
            <p:cNvSpPr>
              <a:spLocks noChangeArrowheads="1"/>
            </p:cNvSpPr>
            <p:nvPr/>
          </p:nvSpPr>
          <p:spPr bwMode="auto">
            <a:xfrm>
              <a:off x="714" y="16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1" name="Oval 93"/>
            <p:cNvSpPr>
              <a:spLocks noChangeArrowheads="1"/>
            </p:cNvSpPr>
            <p:nvPr/>
          </p:nvSpPr>
          <p:spPr bwMode="auto">
            <a:xfrm>
              <a:off x="858" y="1380"/>
              <a:ext cx="48" cy="4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2" name="Oval 94"/>
            <p:cNvSpPr>
              <a:spLocks noChangeArrowheads="1"/>
            </p:cNvSpPr>
            <p:nvPr/>
          </p:nvSpPr>
          <p:spPr bwMode="auto">
            <a:xfrm>
              <a:off x="240" y="1296"/>
              <a:ext cx="864" cy="3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3" name="Oval 95"/>
            <p:cNvSpPr>
              <a:spLocks noChangeArrowheads="1"/>
            </p:cNvSpPr>
            <p:nvPr/>
          </p:nvSpPr>
          <p:spPr bwMode="auto">
            <a:xfrm>
              <a:off x="1944" y="158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4" name="Oval 96"/>
            <p:cNvSpPr>
              <a:spLocks noChangeArrowheads="1"/>
            </p:cNvSpPr>
            <p:nvPr/>
          </p:nvSpPr>
          <p:spPr bwMode="auto">
            <a:xfrm>
              <a:off x="1344" y="1296"/>
              <a:ext cx="864" cy="3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9585" name="Text Box 97"/>
            <p:cNvSpPr txBox="1">
              <a:spLocks noChangeArrowheads="1"/>
            </p:cNvSpPr>
            <p:nvPr/>
          </p:nvSpPr>
          <p:spPr bwMode="auto">
            <a:xfrm>
              <a:off x="288" y="1104"/>
              <a:ext cx="48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599586" name="Text Box 98"/>
            <p:cNvSpPr txBox="1">
              <a:spLocks noChangeArrowheads="1"/>
            </p:cNvSpPr>
            <p:nvPr/>
          </p:nvSpPr>
          <p:spPr bwMode="auto">
            <a:xfrm>
              <a:off x="1536" y="1104"/>
              <a:ext cx="48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</p:grpSp>
      <p:graphicFrame>
        <p:nvGraphicFramePr>
          <p:cNvPr id="41" name="Object 73">
            <a:extLst>
              <a:ext uri="{FF2B5EF4-FFF2-40B4-BE49-F238E27FC236}">
                <a16:creationId xmlns:a16="http://schemas.microsoft.com/office/drawing/2014/main" xmlns="" id="{F87581E6-52C5-4422-8D71-3DDA41B232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813348"/>
              </p:ext>
            </p:extLst>
          </p:nvPr>
        </p:nvGraphicFramePr>
        <p:xfrm>
          <a:off x="1764674" y="3552018"/>
          <a:ext cx="46482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Equation" r:id="rId4" imgW="2120760" imgH="330120" progId="Equation.3">
                  <p:embed/>
                </p:oleObj>
              </mc:Choice>
              <mc:Fallback>
                <p:oleObj name="Equation" r:id="rId4" imgW="2120760" imgH="330120" progId="Equation.3">
                  <p:embed/>
                  <p:pic>
                    <p:nvPicPr>
                      <p:cNvPr id="1601609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764674" y="3552018"/>
                        <a:ext cx="46482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BB32E0CF-2F21-48B9-82D9-B6E26D08A008}"/>
              </a:ext>
            </a:extLst>
          </p:cNvPr>
          <p:cNvGrpSpPr/>
          <p:nvPr/>
        </p:nvGrpSpPr>
        <p:grpSpPr>
          <a:xfrm>
            <a:off x="8263306" y="2089061"/>
            <a:ext cx="3621668" cy="4237969"/>
            <a:chOff x="7346794" y="914401"/>
            <a:chExt cx="4114800" cy="5334000"/>
          </a:xfrm>
        </p:grpSpPr>
        <p:sp>
          <p:nvSpPr>
            <p:cNvPr id="118" name="Oval 17">
              <a:extLst>
                <a:ext uri="{FF2B5EF4-FFF2-40B4-BE49-F238E27FC236}">
                  <a16:creationId xmlns:a16="http://schemas.microsoft.com/office/drawing/2014/main" xmlns="" id="{4392643C-DC6F-4550-B16D-51BFABBC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2549526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Oval 18">
              <a:extLst>
                <a:ext uri="{FF2B5EF4-FFF2-40B4-BE49-F238E27FC236}">
                  <a16:creationId xmlns:a16="http://schemas.microsoft.com/office/drawing/2014/main" xmlns="" id="{499CBAA8-FBCE-4814-B4CB-9EC410CF3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27209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9">
              <a:extLst>
                <a:ext uri="{FF2B5EF4-FFF2-40B4-BE49-F238E27FC236}">
                  <a16:creationId xmlns:a16="http://schemas.microsoft.com/office/drawing/2014/main" xmlns="" id="{91A1E5A2-6D11-4826-960C-86EB7B877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254952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Oval 20">
              <a:extLst>
                <a:ext uri="{FF2B5EF4-FFF2-40B4-BE49-F238E27FC236}">
                  <a16:creationId xmlns:a16="http://schemas.microsoft.com/office/drawing/2014/main" xmlns="" id="{F7437061-2897-4EDA-8E94-E99B7E1A2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8908" y="263525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Oval 21">
              <a:extLst>
                <a:ext uri="{FF2B5EF4-FFF2-40B4-BE49-F238E27FC236}">
                  <a16:creationId xmlns:a16="http://schemas.microsoft.com/office/drawing/2014/main" xmlns="" id="{ADC3D018-B3B8-4151-A40B-4B0F7B34A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7858" y="27209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22">
              <a:extLst>
                <a:ext uri="{FF2B5EF4-FFF2-40B4-BE49-F238E27FC236}">
                  <a16:creationId xmlns:a16="http://schemas.microsoft.com/office/drawing/2014/main" xmlns="" id="{D77577C1-9610-4FAE-B187-D9C14FDE3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8908" y="280670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xmlns="" id="{3BC4C80B-9949-42BA-AFFF-B05A6AB70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9108" y="28606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24">
              <a:extLst>
                <a:ext uri="{FF2B5EF4-FFF2-40B4-BE49-F238E27FC236}">
                  <a16:creationId xmlns:a16="http://schemas.microsoft.com/office/drawing/2014/main" xmlns="" id="{A77D2562-17EF-4D32-9A64-E8AA0A510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6283" y="254952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25">
              <a:extLst>
                <a:ext uri="{FF2B5EF4-FFF2-40B4-BE49-F238E27FC236}">
                  <a16:creationId xmlns:a16="http://schemas.microsoft.com/office/drawing/2014/main" xmlns="" id="{5CC2DFCA-A431-4F24-A791-DAB0F5EE5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708" y="280670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26">
              <a:extLst>
                <a:ext uri="{FF2B5EF4-FFF2-40B4-BE49-F238E27FC236}">
                  <a16:creationId xmlns:a16="http://schemas.microsoft.com/office/drawing/2014/main" xmlns="" id="{FE2A71BB-B3D5-4785-9CD3-184967578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29797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Oval 27">
              <a:extLst>
                <a:ext uri="{FF2B5EF4-FFF2-40B4-BE49-F238E27FC236}">
                  <a16:creationId xmlns:a16="http://schemas.microsoft.com/office/drawing/2014/main" xmlns="" id="{3309F5EE-C1BD-418E-AEA3-E2AD83188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6283" y="29797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28">
              <a:extLst>
                <a:ext uri="{FF2B5EF4-FFF2-40B4-BE49-F238E27FC236}">
                  <a16:creationId xmlns:a16="http://schemas.microsoft.com/office/drawing/2014/main" xmlns="" id="{51B6D199-365C-438F-A753-A0FBF32B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9970" y="2635251"/>
              <a:ext cx="98425" cy="85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29">
              <a:extLst>
                <a:ext uri="{FF2B5EF4-FFF2-40B4-BE49-F238E27FC236}">
                  <a16:creationId xmlns:a16="http://schemas.microsoft.com/office/drawing/2014/main" xmlns="" id="{AB6BABBA-7D04-41F7-B816-C024D2E84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795" y="2462214"/>
              <a:ext cx="1763713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30">
              <a:extLst>
                <a:ext uri="{FF2B5EF4-FFF2-40B4-BE49-F238E27FC236}">
                  <a16:creationId xmlns:a16="http://schemas.microsoft.com/office/drawing/2014/main" xmlns="" id="{7E9E6F7E-6DBF-4583-A8E8-838AE090D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4219" y="2979739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31">
              <a:extLst>
                <a:ext uri="{FF2B5EF4-FFF2-40B4-BE49-F238E27FC236}">
                  <a16:creationId xmlns:a16="http://schemas.microsoft.com/office/drawing/2014/main" xmlns="" id="{956B6CBD-CE2A-4E5E-938A-60C5F8156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9457" y="2462214"/>
              <a:ext cx="1763712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33">
              <a:extLst>
                <a:ext uri="{FF2B5EF4-FFF2-40B4-BE49-F238E27FC236}">
                  <a16:creationId xmlns:a16="http://schemas.microsoft.com/office/drawing/2014/main" xmlns="" id="{81E8C7BE-1FC2-45B2-8E67-662E4BC4E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370046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34">
              <a:extLst>
                <a:ext uri="{FF2B5EF4-FFF2-40B4-BE49-F238E27FC236}">
                  <a16:creationId xmlns:a16="http://schemas.microsoft.com/office/drawing/2014/main" xmlns="" id="{1291CF14-C25A-4EE8-AAEA-85297228B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38719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35">
              <a:extLst>
                <a:ext uri="{FF2B5EF4-FFF2-40B4-BE49-F238E27FC236}">
                  <a16:creationId xmlns:a16="http://schemas.microsoft.com/office/drawing/2014/main" xmlns="" id="{56035FD0-DE1F-4045-B719-960FA13F9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019" y="3700464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36">
              <a:extLst>
                <a:ext uri="{FF2B5EF4-FFF2-40B4-BE49-F238E27FC236}">
                  <a16:creationId xmlns:a16="http://schemas.microsoft.com/office/drawing/2014/main" xmlns="" id="{52AF012A-698A-4D83-83B3-91D971CB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3786189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37">
              <a:extLst>
                <a:ext uri="{FF2B5EF4-FFF2-40B4-BE49-F238E27FC236}">
                  <a16:creationId xmlns:a16="http://schemas.microsoft.com/office/drawing/2014/main" xmlns="" id="{D461C56B-A8AE-48D5-9CD3-29DD7C56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6283" y="38719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38">
              <a:extLst>
                <a:ext uri="{FF2B5EF4-FFF2-40B4-BE49-F238E27FC236}">
                  <a16:creationId xmlns:a16="http://schemas.microsoft.com/office/drawing/2014/main" xmlns="" id="{ED711DC0-AE82-4F04-A420-CBD04B1D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3957639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39">
              <a:extLst>
                <a:ext uri="{FF2B5EF4-FFF2-40B4-BE49-F238E27FC236}">
                  <a16:creationId xmlns:a16="http://schemas.microsoft.com/office/drawing/2014/main" xmlns="" id="{23758B7E-992A-47C5-87FA-E8549088B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7533" y="40116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40">
              <a:extLst>
                <a:ext uri="{FF2B5EF4-FFF2-40B4-BE49-F238E27FC236}">
                  <a16:creationId xmlns:a16="http://schemas.microsoft.com/office/drawing/2014/main" xmlns="" id="{29681EFD-8A32-4B07-B471-B2A0C7A80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708" y="370046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41">
              <a:extLst>
                <a:ext uri="{FF2B5EF4-FFF2-40B4-BE49-F238E27FC236}">
                  <a16:creationId xmlns:a16="http://schemas.microsoft.com/office/drawing/2014/main" xmlns="" id="{59234C0D-1FC7-43E6-8613-17A22F0B8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3133" y="3957639"/>
              <a:ext cx="96837" cy="85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42">
              <a:extLst>
                <a:ext uri="{FF2B5EF4-FFF2-40B4-BE49-F238E27FC236}">
                  <a16:creationId xmlns:a16="http://schemas.microsoft.com/office/drawing/2014/main" xmlns="" id="{CBBCA1CD-D024-4D2F-BC63-C78F88622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41290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43">
              <a:extLst>
                <a:ext uri="{FF2B5EF4-FFF2-40B4-BE49-F238E27FC236}">
                  <a16:creationId xmlns:a16="http://schemas.microsoft.com/office/drawing/2014/main" xmlns="" id="{C7871B93-DBE4-41CB-96D6-6186CBA9E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708" y="41290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Oval 44">
              <a:extLst>
                <a:ext uri="{FF2B5EF4-FFF2-40B4-BE49-F238E27FC236}">
                  <a16:creationId xmlns:a16="http://schemas.microsoft.com/office/drawing/2014/main" xmlns="" id="{2CF994A0-1D9B-40C3-8BF2-27B1B0BE0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7245" y="3752851"/>
              <a:ext cx="98425" cy="8731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Oval 45">
              <a:extLst>
                <a:ext uri="{FF2B5EF4-FFF2-40B4-BE49-F238E27FC236}">
                  <a16:creationId xmlns:a16="http://schemas.microsoft.com/office/drawing/2014/main" xmlns="" id="{4CDE955B-D9BD-47A4-A2C0-F1824BAFA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220" y="3613151"/>
              <a:ext cx="1763713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46">
              <a:extLst>
                <a:ext uri="{FF2B5EF4-FFF2-40B4-BE49-F238E27FC236}">
                  <a16:creationId xmlns:a16="http://schemas.microsoft.com/office/drawing/2014/main" xmlns="" id="{5F188B28-50EB-4394-87F9-8A4DFA692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1058" y="41290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Oval 47">
              <a:extLst>
                <a:ext uri="{FF2B5EF4-FFF2-40B4-BE49-F238E27FC236}">
                  <a16:creationId xmlns:a16="http://schemas.microsoft.com/office/drawing/2014/main" xmlns="" id="{B79DAB01-E6BF-4E62-9902-E3BE60D88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7882" y="3613151"/>
              <a:ext cx="1763712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48">
              <a:extLst>
                <a:ext uri="{FF2B5EF4-FFF2-40B4-BE49-F238E27FC236}">
                  <a16:creationId xmlns:a16="http://schemas.microsoft.com/office/drawing/2014/main" xmlns="" id="{22AAD438-0EB1-4F27-AE79-2473B7BF1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8858" y="3989388"/>
              <a:ext cx="127317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Line 49">
              <a:extLst>
                <a:ext uri="{FF2B5EF4-FFF2-40B4-BE49-F238E27FC236}">
                  <a16:creationId xmlns:a16="http://schemas.microsoft.com/office/drawing/2014/main" xmlns="" id="{B6628B1D-726C-469E-89D1-47C8ADAAF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1095" y="2667000"/>
              <a:ext cx="127317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Oval 50">
              <a:extLst>
                <a:ext uri="{FF2B5EF4-FFF2-40B4-BE49-F238E27FC236}">
                  <a16:creationId xmlns:a16="http://schemas.microsoft.com/office/drawing/2014/main" xmlns="" id="{33BBF4B9-8CC1-458A-ABD0-D02AC81D1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170" y="56467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51">
              <a:extLst>
                <a:ext uri="{FF2B5EF4-FFF2-40B4-BE49-F238E27FC236}">
                  <a16:creationId xmlns:a16="http://schemas.microsoft.com/office/drawing/2014/main" xmlns="" id="{CD61100C-D1DC-4D6D-A8ED-9DDC8E9FE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581818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52">
              <a:extLst>
                <a:ext uri="{FF2B5EF4-FFF2-40B4-BE49-F238E27FC236}">
                  <a16:creationId xmlns:a16="http://schemas.microsoft.com/office/drawing/2014/main" xmlns="" id="{749A16BD-9810-4E86-BDAF-2E01DEAAF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019" y="5646739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53">
              <a:extLst>
                <a:ext uri="{FF2B5EF4-FFF2-40B4-BE49-F238E27FC236}">
                  <a16:creationId xmlns:a16="http://schemas.microsoft.com/office/drawing/2014/main" xmlns="" id="{EA45A7DE-315A-40D3-8172-82AF32120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5732464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54">
              <a:extLst>
                <a:ext uri="{FF2B5EF4-FFF2-40B4-BE49-F238E27FC236}">
                  <a16:creationId xmlns:a16="http://schemas.microsoft.com/office/drawing/2014/main" xmlns="" id="{B29A23E9-EDE5-494F-B112-A982E4946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333" y="5903914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5">
              <a:extLst>
                <a:ext uri="{FF2B5EF4-FFF2-40B4-BE49-F238E27FC236}">
                  <a16:creationId xmlns:a16="http://schemas.microsoft.com/office/drawing/2014/main" xmlns="" id="{50F003E8-3182-46C2-A99D-CA6D618C4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7533" y="595788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56">
              <a:extLst>
                <a:ext uri="{FF2B5EF4-FFF2-40B4-BE49-F238E27FC236}">
                  <a16:creationId xmlns:a16="http://schemas.microsoft.com/office/drawing/2014/main" xmlns="" id="{71492865-5BE2-4CB7-B2A8-BF772E23E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95" y="607695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57">
              <a:extLst>
                <a:ext uri="{FF2B5EF4-FFF2-40B4-BE49-F238E27FC236}">
                  <a16:creationId xmlns:a16="http://schemas.microsoft.com/office/drawing/2014/main" xmlns="" id="{BE0DCFB8-BC35-4648-A2E5-0E032D091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220" y="5559426"/>
              <a:ext cx="1763713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58">
              <a:extLst>
                <a:ext uri="{FF2B5EF4-FFF2-40B4-BE49-F238E27FC236}">
                  <a16:creationId xmlns:a16="http://schemas.microsoft.com/office/drawing/2014/main" xmlns="" id="{30823B7D-1448-49CD-88BA-976AC778F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7882" y="5559426"/>
              <a:ext cx="1763712" cy="68897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59">
              <a:extLst>
                <a:ext uri="{FF2B5EF4-FFF2-40B4-BE49-F238E27FC236}">
                  <a16:creationId xmlns:a16="http://schemas.microsoft.com/office/drawing/2014/main" xmlns="" id="{766F50C0-F379-41C7-9885-63C64A783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1645" y="5786439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60">
              <a:extLst>
                <a:ext uri="{FF2B5EF4-FFF2-40B4-BE49-F238E27FC236}">
                  <a16:creationId xmlns:a16="http://schemas.microsoft.com/office/drawing/2014/main" xmlns="" id="{A6A92A7B-5CE9-4E1E-A031-15DDFB9AA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0070" y="5613401"/>
              <a:ext cx="98425" cy="87313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61">
              <a:extLst>
                <a:ext uri="{FF2B5EF4-FFF2-40B4-BE49-F238E27FC236}">
                  <a16:creationId xmlns:a16="http://schemas.microsoft.com/office/drawing/2014/main" xmlns="" id="{B6F80E8B-2735-4EC6-9CFB-4E2E21AE6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8494" y="5872164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62">
              <a:extLst>
                <a:ext uri="{FF2B5EF4-FFF2-40B4-BE49-F238E27FC236}">
                  <a16:creationId xmlns:a16="http://schemas.microsoft.com/office/drawing/2014/main" xmlns="" id="{8591F7D2-649B-4E98-B5D9-9A86AA77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0070" y="60436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Oval 63">
              <a:extLst>
                <a:ext uri="{FF2B5EF4-FFF2-40B4-BE49-F238E27FC236}">
                  <a16:creationId xmlns:a16="http://schemas.microsoft.com/office/drawing/2014/main" xmlns="" id="{25ADFA56-F04D-47E1-903A-948038CC0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3758" y="57007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Oval 64">
              <a:extLst>
                <a:ext uri="{FF2B5EF4-FFF2-40B4-BE49-F238E27FC236}">
                  <a16:creationId xmlns:a16="http://schemas.microsoft.com/office/drawing/2014/main" xmlns="" id="{B2805B35-2176-46BF-99B2-66239F182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3758" y="6043614"/>
              <a:ext cx="98425" cy="857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AutoShape 66">
              <a:extLst>
                <a:ext uri="{FF2B5EF4-FFF2-40B4-BE49-F238E27FC236}">
                  <a16:creationId xmlns:a16="http://schemas.microsoft.com/office/drawing/2014/main" xmlns="" id="{833E97B9-6709-46EC-A311-6AFFF8624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8932" y="2840038"/>
              <a:ext cx="195262" cy="601662"/>
            </a:xfrm>
            <a:prstGeom prst="downArrow">
              <a:avLst>
                <a:gd name="adj1" fmla="val 50000"/>
                <a:gd name="adj2" fmla="val 770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6" name="AutoShape 67">
              <a:extLst>
                <a:ext uri="{FF2B5EF4-FFF2-40B4-BE49-F238E27FC236}">
                  <a16:creationId xmlns:a16="http://schemas.microsoft.com/office/drawing/2014/main" xmlns="" id="{FAA7F2D2-778D-4F1C-9DF0-408E0CD0B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8932" y="4194176"/>
              <a:ext cx="195262" cy="601663"/>
            </a:xfrm>
            <a:prstGeom prst="downArrow">
              <a:avLst>
                <a:gd name="adj1" fmla="val 50000"/>
                <a:gd name="adj2" fmla="val 770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7" name="Text Box 68">
              <a:extLst>
                <a:ext uri="{FF2B5EF4-FFF2-40B4-BE49-F238E27FC236}">
                  <a16:creationId xmlns:a16="http://schemas.microsoft.com/office/drawing/2014/main" xmlns="" id="{72F77EDB-C6A2-4D5D-B903-B0B9C2281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7376" y="4564281"/>
              <a:ext cx="888932" cy="515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2400" dirty="0">
                  <a:latin typeface="Arial" panose="020B0604020202020204" pitchFamily="34" charset="0"/>
                </a:rPr>
                <a:t>……</a:t>
              </a:r>
            </a:p>
          </p:txBody>
        </p:sp>
        <p:sp>
          <p:nvSpPr>
            <p:cNvPr id="168" name="AutoShape 69">
              <a:extLst>
                <a:ext uri="{FF2B5EF4-FFF2-40B4-BE49-F238E27FC236}">
                  <a16:creationId xmlns:a16="http://schemas.microsoft.com/office/drawing/2014/main" xmlns="" id="{9F987A15-7E37-485A-B6CF-471C5D913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8932" y="5043488"/>
              <a:ext cx="195262" cy="603250"/>
            </a:xfrm>
            <a:prstGeom prst="downArrow">
              <a:avLst>
                <a:gd name="adj1" fmla="val 50000"/>
                <a:gd name="adj2" fmla="val 7723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9" name="Text Box 75">
              <a:extLst>
                <a:ext uri="{FF2B5EF4-FFF2-40B4-BE49-F238E27FC236}">
                  <a16:creationId xmlns:a16="http://schemas.microsoft.com/office/drawing/2014/main" xmlns="" id="{151A6358-F7C1-4F3A-8970-E44BBC520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219" y="2119313"/>
              <a:ext cx="979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70" name="Text Box 76">
              <a:extLst>
                <a:ext uri="{FF2B5EF4-FFF2-40B4-BE49-F238E27FC236}">
                  <a16:creationId xmlns:a16="http://schemas.microsoft.com/office/drawing/2014/main" xmlns="" id="{BE82DC5A-68F9-490E-A1B3-7B990DE4F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6308" y="2119313"/>
              <a:ext cx="97948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71" name="Text Box 78">
              <a:extLst>
                <a:ext uri="{FF2B5EF4-FFF2-40B4-BE49-F238E27FC236}">
                  <a16:creationId xmlns:a16="http://schemas.microsoft.com/office/drawing/2014/main" xmlns="" id="{329F52C9-9FAA-433A-AB79-179F41E07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219" y="3263900"/>
              <a:ext cx="97948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72" name="Text Box 79">
              <a:extLst>
                <a:ext uri="{FF2B5EF4-FFF2-40B4-BE49-F238E27FC236}">
                  <a16:creationId xmlns:a16="http://schemas.microsoft.com/office/drawing/2014/main" xmlns="" id="{1900258C-A85D-46C3-A31B-F56E58DA8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9994" y="3263900"/>
              <a:ext cx="97948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73" name="Text Box 80">
              <a:extLst>
                <a:ext uri="{FF2B5EF4-FFF2-40B4-BE49-F238E27FC236}">
                  <a16:creationId xmlns:a16="http://schemas.microsoft.com/office/drawing/2014/main" xmlns="" id="{9A8E3C7A-04A0-4D1E-AC0C-9D535C988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6794" y="5221288"/>
              <a:ext cx="979488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74" name="Text Box 81">
              <a:extLst>
                <a:ext uri="{FF2B5EF4-FFF2-40B4-BE49-F238E27FC236}">
                  <a16:creationId xmlns:a16="http://schemas.microsoft.com/office/drawing/2014/main" xmlns="" id="{F17AE8F1-9A32-435F-96B0-6567D3952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1569" y="5221288"/>
              <a:ext cx="979488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75" name="Oval 82">
              <a:extLst>
                <a:ext uri="{FF2B5EF4-FFF2-40B4-BE49-F238E27FC236}">
                  <a16:creationId xmlns:a16="http://schemas.microsoft.com/office/drawing/2014/main" xmlns="" id="{34942B99-49ED-4A65-8647-9E791580F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4633" y="13223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Oval 83">
              <a:extLst>
                <a:ext uri="{FF2B5EF4-FFF2-40B4-BE49-F238E27FC236}">
                  <a16:creationId xmlns:a16="http://schemas.microsoft.com/office/drawing/2014/main" xmlns="" id="{AD5CDB80-9275-483C-9482-A4AE2D242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058" y="1495426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Oval 84">
              <a:extLst>
                <a:ext uri="{FF2B5EF4-FFF2-40B4-BE49-F238E27FC236}">
                  <a16:creationId xmlns:a16="http://schemas.microsoft.com/office/drawing/2014/main" xmlns="" id="{EA6D88C7-A6D0-40A5-A8BF-7CBF6B88F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895" y="13223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85">
              <a:extLst>
                <a:ext uri="{FF2B5EF4-FFF2-40B4-BE49-F238E27FC236}">
                  <a16:creationId xmlns:a16="http://schemas.microsoft.com/office/drawing/2014/main" xmlns="" id="{D6EC08D9-D30E-4BDD-965A-9D003670E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6208" y="140970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86">
              <a:extLst>
                <a:ext uri="{FF2B5EF4-FFF2-40B4-BE49-F238E27FC236}">
                  <a16:creationId xmlns:a16="http://schemas.microsoft.com/office/drawing/2014/main" xmlns="" id="{CB72B16B-A589-42EF-B0F3-EB30D2265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744" y="1495426"/>
              <a:ext cx="96838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87">
              <a:extLst>
                <a:ext uri="{FF2B5EF4-FFF2-40B4-BE49-F238E27FC236}">
                  <a16:creationId xmlns:a16="http://schemas.microsoft.com/office/drawing/2014/main" xmlns="" id="{B317D09D-B9F1-463B-AC15-7B3086FA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6208" y="16668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88">
              <a:extLst>
                <a:ext uri="{FF2B5EF4-FFF2-40B4-BE49-F238E27FC236}">
                  <a16:creationId xmlns:a16="http://schemas.microsoft.com/office/drawing/2014/main" xmlns="" id="{39252BC6-1916-4AA9-B86B-4190E8340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408" y="1720851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89">
              <a:extLst>
                <a:ext uri="{FF2B5EF4-FFF2-40B4-BE49-F238E27FC236}">
                  <a16:creationId xmlns:a16="http://schemas.microsoft.com/office/drawing/2014/main" xmlns="" id="{4B4B28EC-25D3-4731-983C-9C6FD16BB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583" y="1322388"/>
              <a:ext cx="98425" cy="873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90">
              <a:extLst>
                <a:ext uri="{FF2B5EF4-FFF2-40B4-BE49-F238E27FC236}">
                  <a16:creationId xmlns:a16="http://schemas.microsoft.com/office/drawing/2014/main" xmlns="" id="{50958C96-BB80-4279-9871-CE89713F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2008" y="166687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91">
              <a:extLst>
                <a:ext uri="{FF2B5EF4-FFF2-40B4-BE49-F238E27FC236}">
                  <a16:creationId xmlns:a16="http://schemas.microsoft.com/office/drawing/2014/main" xmlns="" id="{6E770E0E-343F-4A54-98F4-FC303BC0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058" y="1839914"/>
              <a:ext cx="96837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92">
              <a:extLst>
                <a:ext uri="{FF2B5EF4-FFF2-40B4-BE49-F238E27FC236}">
                  <a16:creationId xmlns:a16="http://schemas.microsoft.com/office/drawing/2014/main" xmlns="" id="{17EB00F0-0A24-42A2-9FD1-AA4760A43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583" y="1839914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93">
              <a:extLst>
                <a:ext uri="{FF2B5EF4-FFF2-40B4-BE49-F238E27FC236}">
                  <a16:creationId xmlns:a16="http://schemas.microsoft.com/office/drawing/2014/main" xmlns="" id="{44E4A719-2212-4CA8-AFCD-F05508C4B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8858" y="1409701"/>
              <a:ext cx="96837" cy="857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94">
              <a:extLst>
                <a:ext uri="{FF2B5EF4-FFF2-40B4-BE49-F238E27FC236}">
                  <a16:creationId xmlns:a16="http://schemas.microsoft.com/office/drawing/2014/main" xmlns="" id="{DB640265-D3E7-4DA7-8ACA-DC75869B0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795" y="1258889"/>
              <a:ext cx="1763713" cy="68738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95">
              <a:extLst>
                <a:ext uri="{FF2B5EF4-FFF2-40B4-BE49-F238E27FC236}">
                  <a16:creationId xmlns:a16="http://schemas.microsoft.com/office/drawing/2014/main" xmlns="" id="{9F02166A-CBF3-4108-BA29-A423516D7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5008" y="1774826"/>
              <a:ext cx="98425" cy="857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96">
              <a:extLst>
                <a:ext uri="{FF2B5EF4-FFF2-40B4-BE49-F238E27FC236}">
                  <a16:creationId xmlns:a16="http://schemas.microsoft.com/office/drawing/2014/main" xmlns="" id="{CF3633A1-5AC1-48AB-9818-D20A431B5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9457" y="1258889"/>
              <a:ext cx="1763712" cy="68738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Text Box 97">
              <a:extLst>
                <a:ext uri="{FF2B5EF4-FFF2-40B4-BE49-F238E27FC236}">
                  <a16:creationId xmlns:a16="http://schemas.microsoft.com/office/drawing/2014/main" xmlns="" id="{6307C52C-9319-4E47-8CDA-1AE33269D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219" y="914401"/>
              <a:ext cx="9794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191" name="Text Box 98">
              <a:extLst>
                <a:ext uri="{FF2B5EF4-FFF2-40B4-BE49-F238E27FC236}">
                  <a16:creationId xmlns:a16="http://schemas.microsoft.com/office/drawing/2014/main" xmlns="" id="{18FE288E-A852-4F3F-8ED7-3FCD55A71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1569" y="914401"/>
              <a:ext cx="9794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192" name="AutoShape 99">
              <a:extLst>
                <a:ext uri="{FF2B5EF4-FFF2-40B4-BE49-F238E27FC236}">
                  <a16:creationId xmlns:a16="http://schemas.microsoft.com/office/drawing/2014/main" xmlns="" id="{FDE18ABB-696D-4A88-A196-7034263A0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0044" y="1795463"/>
              <a:ext cx="196850" cy="603250"/>
            </a:xfrm>
            <a:prstGeom prst="downArrow">
              <a:avLst>
                <a:gd name="adj1" fmla="val 50000"/>
                <a:gd name="adj2" fmla="val 7661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8257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89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0" y="119644"/>
            <a:ext cx="11784714" cy="60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8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Hierarchical Clustering</a:t>
            </a:r>
          </a:p>
        </p:txBody>
      </p:sp>
      <p:graphicFrame>
        <p:nvGraphicFramePr>
          <p:cNvPr id="9219" name="Object 1024"/>
          <p:cNvGraphicFramePr>
            <a:graphicFrameLocks noChangeAspect="1"/>
          </p:cNvGraphicFramePr>
          <p:nvPr/>
        </p:nvGraphicFramePr>
        <p:xfrm>
          <a:off x="2514601" y="3962401"/>
          <a:ext cx="2752725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VISIO" r:id="rId3" imgW="2747671" imgH="1960706" progId="Visio.Drawing.6">
                  <p:embed/>
                </p:oleObj>
              </mc:Choice>
              <mc:Fallback>
                <p:oleObj name="VISIO" r:id="rId3" imgW="2747671" imgH="1960706" progId="Visio.Drawing.6">
                  <p:embed/>
                  <p:pic>
                    <p:nvPicPr>
                      <p:cNvPr id="9219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3962401"/>
                        <a:ext cx="2752725" cy="196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1025"/>
          <p:cNvGraphicFramePr>
            <a:graphicFrameLocks noChangeAspect="1"/>
          </p:cNvGraphicFramePr>
          <p:nvPr/>
        </p:nvGraphicFramePr>
        <p:xfrm>
          <a:off x="2438401" y="1447801"/>
          <a:ext cx="2760663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VISIO" r:id="rId5" imgW="2756614" imgH="1795265" progId="Visio.Drawing.6">
                  <p:embed/>
                </p:oleObj>
              </mc:Choice>
              <mc:Fallback>
                <p:oleObj name="VISIO" r:id="rId5" imgW="2756614" imgH="1795265" progId="Visio.Drawing.6">
                  <p:embed/>
                  <p:pic>
                    <p:nvPicPr>
                      <p:cNvPr id="922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1447801"/>
                        <a:ext cx="2760663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026"/>
          <p:cNvGraphicFramePr>
            <a:graphicFrameLocks noChangeAspect="1"/>
          </p:cNvGraphicFramePr>
          <p:nvPr/>
        </p:nvGraphicFramePr>
        <p:xfrm>
          <a:off x="6924675" y="1066801"/>
          <a:ext cx="1773238" cy="228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VISIO" r:id="rId7" imgW="1379425" imgH="1779615" progId="Visio.Drawing.6">
                  <p:embed/>
                </p:oleObj>
              </mc:Choice>
              <mc:Fallback>
                <p:oleObj name="VISIO" r:id="rId7" imgW="1379425" imgH="1779615" progId="Visio.Drawing.6">
                  <p:embed/>
                  <p:pic>
                    <p:nvPicPr>
                      <p:cNvPr id="9221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675" y="1066801"/>
                        <a:ext cx="1773238" cy="228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027"/>
          <p:cNvGraphicFramePr>
            <a:graphicFrameLocks noChangeAspect="1"/>
          </p:cNvGraphicFramePr>
          <p:nvPr/>
        </p:nvGraphicFramePr>
        <p:xfrm>
          <a:off x="6924676" y="3657601"/>
          <a:ext cx="1909763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VISIO" r:id="rId9" imgW="1471089" imgH="1761729" progId="Visio.Drawing.6">
                  <p:embed/>
                </p:oleObj>
              </mc:Choice>
              <mc:Fallback>
                <p:oleObj name="VISIO" r:id="rId9" imgW="1471089" imgH="1761729" progId="Visio.Drawing.6">
                  <p:embed/>
                  <p:pic>
                    <p:nvPicPr>
                      <p:cNvPr id="9222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676" y="3657601"/>
                        <a:ext cx="1909763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905000" y="3200401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Traditional Hierarchical Clustering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752600" y="5791201"/>
            <a:ext cx="441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Non-traditional Hierarchical Clustering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6324600" y="5791201"/>
            <a:ext cx="381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Non-traditional Dendrogram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6324600" y="3200401"/>
            <a:ext cx="335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Traditional Dendrogram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E141923-2361-12F9-4A73-00873EFC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7984" cy="60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4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50"/>
            <a:ext cx="12140486" cy="61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494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156" cy="61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935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20859" cy="62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974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94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20167" cy="6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3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13715</TotalTime>
  <Words>4502</Words>
  <Application>Microsoft Office PowerPoint</Application>
  <PresentationFormat>Widescreen</PresentationFormat>
  <Paragraphs>1006</Paragraphs>
  <Slides>94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94</vt:i4>
      </vt:variant>
    </vt:vector>
  </HeadingPairs>
  <TitlesOfParts>
    <vt:vector size="113" baseType="lpstr">
      <vt:lpstr>MS PGothic</vt:lpstr>
      <vt:lpstr>MS PGothic</vt:lpstr>
      <vt:lpstr>宋体</vt:lpstr>
      <vt:lpstr>Arial</vt:lpstr>
      <vt:lpstr>Calibri</vt:lpstr>
      <vt:lpstr>Calibri Light</vt:lpstr>
      <vt:lpstr>Cambria Math</vt:lpstr>
      <vt:lpstr>Garamond (W1)</vt:lpstr>
      <vt:lpstr>Monotype Sorts</vt:lpstr>
      <vt:lpstr>Symbol</vt:lpstr>
      <vt:lpstr>Tahoma</vt:lpstr>
      <vt:lpstr>Times New Roman</vt:lpstr>
      <vt:lpstr>Wingdings</vt:lpstr>
      <vt:lpstr>Office Theme</vt:lpstr>
      <vt:lpstr>Document</vt:lpstr>
      <vt:lpstr>VISIO</vt:lpstr>
      <vt:lpstr>Equation</vt:lpstr>
      <vt:lpstr>Worksheet</vt:lpstr>
      <vt:lpstr>Picture</vt:lpstr>
      <vt:lpstr>Clustering Techniques</vt:lpstr>
      <vt:lpstr>What is Cluster Analysis?</vt:lpstr>
      <vt:lpstr>Applications of Cluster Analysis</vt:lpstr>
      <vt:lpstr>Examples of Clustering Applications</vt:lpstr>
      <vt:lpstr>Requirements of Clustering in Data Mining </vt:lpstr>
      <vt:lpstr>Notion of a Cluster can be Ambiguous</vt:lpstr>
      <vt:lpstr>Types of Clustering</vt:lpstr>
      <vt:lpstr>Partitional Clustering</vt:lpstr>
      <vt:lpstr>Hierarchical Clustering</vt:lpstr>
      <vt:lpstr>Other Distinctions Between Sets of Clusters</vt:lpstr>
      <vt:lpstr>Types of Clusters</vt:lpstr>
      <vt:lpstr>Types of Clusters: Well-Separated</vt:lpstr>
      <vt:lpstr>Types of Clusters: Prototype-Based</vt:lpstr>
      <vt:lpstr>Types of Clusters: Contiguity-Based</vt:lpstr>
      <vt:lpstr>Types of Clusters: Density-Based</vt:lpstr>
      <vt:lpstr>Types of Clusters: Objective Function</vt:lpstr>
      <vt:lpstr>Characteristics of the Input Data Are Important</vt:lpstr>
      <vt:lpstr>What Is Good Clustering?</vt:lpstr>
      <vt:lpstr>Clustering Algorithms</vt:lpstr>
      <vt:lpstr>Partitioning Clustering Approach</vt:lpstr>
      <vt:lpstr>K-means  algorithm</vt:lpstr>
      <vt:lpstr>K-means - Example</vt:lpstr>
      <vt:lpstr>PowerPoint Presentation</vt:lpstr>
      <vt:lpstr>K-means - Example</vt:lpstr>
      <vt:lpstr>K-means - Example</vt:lpstr>
      <vt:lpstr>K-means - Example</vt:lpstr>
      <vt:lpstr>K-means - Example</vt:lpstr>
      <vt:lpstr>K-means - Example</vt:lpstr>
      <vt:lpstr>Strengths of k-means </vt:lpstr>
      <vt:lpstr>Weaknesses of k-means</vt:lpstr>
      <vt:lpstr>Weaknesses of k-means: Problems with outliers</vt:lpstr>
      <vt:lpstr>Weaknesses of k-means: To deal with outliers</vt:lpstr>
      <vt:lpstr>Weaknesses of k-means</vt:lpstr>
      <vt:lpstr>Weaknesses of k-means</vt:lpstr>
      <vt:lpstr>Weaknesses of k-means</vt:lpstr>
      <vt:lpstr>The K-Medoids Clustering Method</vt:lpstr>
      <vt:lpstr>PAM Partition Around Medoids</vt:lpstr>
      <vt:lpstr>Swapping Cost</vt:lpstr>
      <vt:lpstr>K-medoids Properties</vt:lpstr>
      <vt:lpstr>K-medoids Example</vt:lpstr>
      <vt:lpstr>PowerPoint Presentation</vt:lpstr>
      <vt:lpstr>K-medoids Example</vt:lpstr>
      <vt:lpstr>PowerPoint Presentation</vt:lpstr>
      <vt:lpstr>CLARA (Clustering Large Applications) </vt:lpstr>
      <vt:lpstr>CLARA (Clustering Large Applications) </vt:lpstr>
      <vt:lpstr>CLARA Properties</vt:lpstr>
      <vt:lpstr>CLARA - Algorithm</vt:lpstr>
      <vt:lpstr>Complexity of CLARA </vt:lpstr>
      <vt:lpstr>PowerPoint Presentation</vt:lpstr>
      <vt:lpstr>PowerPoint Presentation</vt:lpstr>
      <vt:lpstr>PowerPoint Presentation</vt:lpstr>
      <vt:lpstr>PowerPoint Presentation</vt:lpstr>
      <vt:lpstr>CLARANS (“Randomized” CLARA)</vt:lpstr>
      <vt:lpstr>CLARANS (“Randomized” CLARA)</vt:lpstr>
      <vt:lpstr>CLARANS (“Randomized” CLARA)</vt:lpstr>
      <vt:lpstr>CLARANS</vt:lpstr>
      <vt:lpstr>CLARANS - Algorithm</vt:lpstr>
      <vt:lpstr>PowerPoint Presentation</vt:lpstr>
      <vt:lpstr>PowerPoint Presentation</vt:lpstr>
      <vt:lpstr>Hierarchical Clustering</vt:lpstr>
      <vt:lpstr>Hierarchical Clustering</vt:lpstr>
      <vt:lpstr>Hierarchical Clustering</vt:lpstr>
      <vt:lpstr>Dendrogram</vt:lpstr>
      <vt:lpstr>Dendrogram</vt:lpstr>
      <vt:lpstr>Dendrogram</vt:lpstr>
      <vt:lpstr>How to Merge Clusters?</vt:lpstr>
      <vt:lpstr>How to Define Inter-Cluster Distance</vt:lpstr>
      <vt:lpstr>How to Define Inter-Cluster Distance</vt:lpstr>
      <vt:lpstr>How to Define Inter-Cluster Distance</vt:lpstr>
      <vt:lpstr>How to Define Inter-Cluster Distance</vt:lpstr>
      <vt:lpstr>Cluster Distance Measures </vt:lpstr>
      <vt:lpstr> Agglomerative Algorithm 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Hierarchical Clustering: Comparison</vt:lpstr>
      <vt:lpstr>Which Distance Measure is Better?</vt:lpstr>
      <vt:lpstr>AGNES </vt:lpstr>
      <vt:lpstr>UPGMA</vt:lpstr>
      <vt:lpstr>DIANA </vt:lpstr>
      <vt:lpstr>Splitting Process of DIANA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kumar</dc:creator>
  <cp:lastModifiedBy>Sumit kumar</cp:lastModifiedBy>
  <cp:revision>354</cp:revision>
  <dcterms:created xsi:type="dcterms:W3CDTF">2018-08-09T05:48:18Z</dcterms:created>
  <dcterms:modified xsi:type="dcterms:W3CDTF">2024-12-23T10:13:33Z</dcterms:modified>
</cp:coreProperties>
</file>